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4"/>
  </p:notesMasterIdLst>
  <p:sldIdLst>
    <p:sldId id="302" r:id="rId6"/>
    <p:sldId id="261" r:id="rId7"/>
    <p:sldId id="262" r:id="rId8"/>
    <p:sldId id="263" r:id="rId9"/>
    <p:sldId id="304" r:id="rId10"/>
    <p:sldId id="256" r:id="rId11"/>
    <p:sldId id="271" r:id="rId12"/>
    <p:sldId id="300" r:id="rId13"/>
    <p:sldId id="258" r:id="rId14"/>
    <p:sldId id="259" r:id="rId15"/>
    <p:sldId id="301" r:id="rId16"/>
    <p:sldId id="272" r:id="rId17"/>
    <p:sldId id="277" r:id="rId18"/>
    <p:sldId id="274" r:id="rId19"/>
    <p:sldId id="275" r:id="rId20"/>
    <p:sldId id="264" r:id="rId21"/>
    <p:sldId id="265" r:id="rId22"/>
    <p:sldId id="299" r:id="rId23"/>
  </p:sldIdLst>
  <p:sldSz cx="7561263" cy="10801350"/>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15" userDrawn="1">
          <p15:clr>
            <a:srgbClr val="A4A3A4"/>
          </p15:clr>
        </p15:guide>
        <p15:guide id="2" pos="2382">
          <p15:clr>
            <a:srgbClr val="A4A3A4"/>
          </p15:clr>
        </p15:guide>
        <p15:guide id="3" orient="horz" pos="430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39E13A-DFF2-F800-AB7D-735992BA0C75}" name="Juan de Dios De Torres Delgado" initials="JdDDTD" userId="S::jdtorres@bankinter.com::087d6917-3238-46fa-aa2d-c2514186ea3c" providerId="AD"/>
  <p188:author id="{FB972CBF-C02C-C115-B40E-7B59DEB17694}" name="Jaime de Luis Puras" initials="JdLP" userId="S::jluis@bankinter.com::a41974a5-8500-4284-be9b-a8328b31ec57" providerId="AD"/>
  <p188:author id="{F89C0DF8-18AA-3986-8911-F08C9A3E5CB5}" name="David López Villa" initials="DLV" userId="S::dlopezv@bankinter.com::08b501eb-526d-4a32-aa17-de20211fc59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A488"/>
    <a:srgbClr val="6A7D55"/>
    <a:srgbClr val="B76400"/>
    <a:srgbClr val="CDD4C6"/>
    <a:srgbClr val="424D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3772" autoAdjust="0"/>
  </p:normalViewPr>
  <p:slideViewPr>
    <p:cSldViewPr>
      <p:cViewPr varScale="1">
        <p:scale>
          <a:sx n="66" d="100"/>
          <a:sy n="66" d="100"/>
        </p:scale>
        <p:origin x="3150" y="84"/>
      </p:cViewPr>
      <p:guideLst>
        <p:guide orient="horz" pos="1315"/>
        <p:guide pos="2382"/>
        <p:guide orient="horz" pos="430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Serie 1</c:v>
                </c:pt>
              </c:strCache>
            </c:strRef>
          </c:tx>
          <c:spPr>
            <a:solidFill>
              <a:srgbClr val="97A488"/>
            </a:solidFill>
          </c:spPr>
          <c:invertIfNegative val="0"/>
          <c:dPt>
            <c:idx val="5"/>
            <c:invertIfNegative val="0"/>
            <c:bubble3D val="0"/>
            <c:extLst>
              <c:ext xmlns:c16="http://schemas.microsoft.com/office/drawing/2014/chart" uri="{C3380CC4-5D6E-409C-BE32-E72D297353CC}">
                <c16:uniqueId val="{00000001-AF5B-428B-82DD-976D8AA2C7A4}"/>
              </c:ext>
            </c:extLst>
          </c:dPt>
          <c:cat>
            <c:numRef>
              <c:f>Hoja1!$A$2:$A$7</c:f>
              <c:numCache>
                <c:formatCode>General</c:formatCode>
                <c:ptCount val="6"/>
                <c:pt idx="0">
                  <c:v>2018</c:v>
                </c:pt>
                <c:pt idx="1">
                  <c:v>2019</c:v>
                </c:pt>
                <c:pt idx="2">
                  <c:v>2020</c:v>
                </c:pt>
                <c:pt idx="3">
                  <c:v>2021</c:v>
                </c:pt>
                <c:pt idx="4">
                  <c:v>2022</c:v>
                </c:pt>
                <c:pt idx="5">
                  <c:v>2023</c:v>
                </c:pt>
              </c:numCache>
            </c:numRef>
          </c:cat>
          <c:val>
            <c:numRef>
              <c:f>Hoja1!$B$2:$B$7</c:f>
              <c:numCache>
                <c:formatCode>General</c:formatCode>
                <c:ptCount val="6"/>
                <c:pt idx="0">
                  <c:v>489.2</c:v>
                </c:pt>
                <c:pt idx="1">
                  <c:v>671.5</c:v>
                </c:pt>
                <c:pt idx="2">
                  <c:v>663.5</c:v>
                </c:pt>
                <c:pt idx="3">
                  <c:v>676.5</c:v>
                </c:pt>
                <c:pt idx="4">
                  <c:v>782.4</c:v>
                </c:pt>
                <c:pt idx="5">
                  <c:v>854</c:v>
                </c:pt>
              </c:numCache>
            </c:numRef>
          </c:val>
          <c:extLst>
            <c:ext xmlns:c16="http://schemas.microsoft.com/office/drawing/2014/chart" uri="{C3380CC4-5D6E-409C-BE32-E72D297353CC}">
              <c16:uniqueId val="{00000002-AF5B-428B-82DD-976D8AA2C7A4}"/>
            </c:ext>
          </c:extLst>
        </c:ser>
        <c:dLbls>
          <c:showLegendKey val="0"/>
          <c:showVal val="0"/>
          <c:showCatName val="0"/>
          <c:showSerName val="0"/>
          <c:showPercent val="0"/>
          <c:showBubbleSize val="0"/>
        </c:dLbls>
        <c:gapWidth val="34"/>
        <c:overlap val="-30"/>
        <c:axId val="172549248"/>
        <c:axId val="172550784"/>
      </c:barChart>
      <c:catAx>
        <c:axId val="172549248"/>
        <c:scaling>
          <c:orientation val="minMax"/>
        </c:scaling>
        <c:delete val="0"/>
        <c:axPos val="b"/>
        <c:numFmt formatCode="General" sourceLinked="1"/>
        <c:majorTickMark val="out"/>
        <c:minorTickMark val="none"/>
        <c:tickLblPos val="nextTo"/>
        <c:spPr>
          <a:ln>
            <a:noFill/>
          </a:ln>
        </c:spPr>
        <c:txPr>
          <a:bodyPr/>
          <a:lstStyle/>
          <a:p>
            <a:pPr>
              <a:defRPr sz="900">
                <a:latin typeface="Bankinter Text" pitchFamily="18" charset="0"/>
              </a:defRPr>
            </a:pPr>
            <a:endParaRPr lang="es-ES"/>
          </a:p>
        </c:txPr>
        <c:crossAx val="172550784"/>
        <c:crosses val="autoZero"/>
        <c:auto val="1"/>
        <c:lblAlgn val="ctr"/>
        <c:lblOffset val="100"/>
        <c:noMultiLvlLbl val="0"/>
      </c:catAx>
      <c:valAx>
        <c:axId val="172550784"/>
        <c:scaling>
          <c:orientation val="minMax"/>
        </c:scaling>
        <c:delete val="1"/>
        <c:axPos val="l"/>
        <c:majorGridlines>
          <c:spPr>
            <a:ln>
              <a:noFill/>
            </a:ln>
          </c:spPr>
        </c:majorGridlines>
        <c:numFmt formatCode="General" sourceLinked="1"/>
        <c:majorTickMark val="out"/>
        <c:minorTickMark val="none"/>
        <c:tickLblPos val="nextTo"/>
        <c:crossAx val="172549248"/>
        <c:crosses val="autoZero"/>
        <c:crossBetween val="between"/>
      </c:valAx>
      <c:spPr>
        <a:noFill/>
        <a:ln w="25400">
          <a:noFill/>
        </a:ln>
      </c:spPr>
    </c:plotArea>
    <c:plotVisOnly val="1"/>
    <c:dispBlanksAs val="gap"/>
    <c:showDLblsOverMax val="0"/>
  </c:chart>
  <c:txPr>
    <a:bodyPr/>
    <a:lstStyle/>
    <a:p>
      <a:pPr>
        <a:defRPr sz="1800"/>
      </a:pPr>
      <a:endParaRPr lang="es-E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dPt>
            <c:idx val="0"/>
            <c:bubble3D val="0"/>
            <c:spPr>
              <a:solidFill>
                <a:srgbClr val="97A488"/>
              </a:solidFill>
            </c:spPr>
            <c:extLst>
              <c:ext xmlns:c16="http://schemas.microsoft.com/office/drawing/2014/chart" uri="{C3380CC4-5D6E-409C-BE32-E72D297353CC}">
                <c16:uniqueId val="{00000001-6C21-40D6-BA78-77B47E34ED78}"/>
              </c:ext>
            </c:extLst>
          </c:dPt>
          <c:dPt>
            <c:idx val="1"/>
            <c:bubble3D val="0"/>
            <c:spPr>
              <a:solidFill>
                <a:srgbClr val="6A7D55"/>
              </a:solidFill>
            </c:spPr>
            <c:extLst>
              <c:ext xmlns:c16="http://schemas.microsoft.com/office/drawing/2014/chart" uri="{C3380CC4-5D6E-409C-BE32-E72D297353CC}">
                <c16:uniqueId val="{00000003-6C21-40D6-BA78-77B47E34ED78}"/>
              </c:ext>
            </c:extLst>
          </c:dPt>
          <c:dPt>
            <c:idx val="2"/>
            <c:bubble3D val="0"/>
            <c:spPr>
              <a:solidFill>
                <a:srgbClr val="6A7D55"/>
              </a:solidFill>
            </c:spPr>
            <c:extLst>
              <c:ext xmlns:c16="http://schemas.microsoft.com/office/drawing/2014/chart" uri="{C3380CC4-5D6E-409C-BE32-E72D297353CC}">
                <c16:uniqueId val="{00000005-6C21-40D6-BA78-77B47E34ED78}"/>
              </c:ext>
            </c:extLst>
          </c:dPt>
          <c:cat>
            <c:strRef>
              <c:f>Hoja1!$A$2:$A$4</c:f>
              <c:strCache>
                <c:ptCount val="2"/>
                <c:pt idx="0">
                  <c:v>1er trim.</c:v>
                </c:pt>
                <c:pt idx="1">
                  <c:v>2º trim.</c:v>
                </c:pt>
              </c:strCache>
            </c:strRef>
          </c:cat>
          <c:val>
            <c:numRef>
              <c:f>Hoja1!$B$2:$B$4</c:f>
              <c:numCache>
                <c:formatCode>General</c:formatCode>
                <c:ptCount val="3"/>
                <c:pt idx="0">
                  <c:v>14</c:v>
                </c:pt>
                <c:pt idx="1">
                  <c:v>13</c:v>
                </c:pt>
              </c:numCache>
            </c:numRef>
          </c:val>
          <c:extLst>
            <c:ext xmlns:c16="http://schemas.microsoft.com/office/drawing/2014/chart" uri="{C3380CC4-5D6E-409C-BE32-E72D297353CC}">
              <c16:uniqueId val="{00000006-6C21-40D6-BA78-77B47E34ED78}"/>
            </c:ext>
          </c:extLst>
        </c:ser>
        <c:dLbls>
          <c:showLegendKey val="0"/>
          <c:showVal val="0"/>
          <c:showCatName val="0"/>
          <c:showSerName val="0"/>
          <c:showPercent val="0"/>
          <c:showBubbleSize val="0"/>
          <c:showLeaderLines val="1"/>
        </c:dLbls>
        <c:firstSliceAng val="270"/>
        <c:holeSize val="58"/>
      </c:doughnutChart>
    </c:plotArea>
    <c:plotVisOnly val="1"/>
    <c:dispBlanksAs val="gap"/>
    <c:showDLblsOverMax val="0"/>
  </c:chart>
  <c:txPr>
    <a:bodyPr/>
    <a:lstStyle/>
    <a:p>
      <a:pPr>
        <a:defRPr sz="1800"/>
      </a:pPr>
      <a:endParaRPr lang="es-E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dPt>
            <c:idx val="0"/>
            <c:bubble3D val="0"/>
            <c:spPr>
              <a:solidFill>
                <a:srgbClr val="CDD4C6"/>
              </a:solidFill>
            </c:spPr>
            <c:extLst>
              <c:ext xmlns:c16="http://schemas.microsoft.com/office/drawing/2014/chart" uri="{C3380CC4-5D6E-409C-BE32-E72D297353CC}">
                <c16:uniqueId val="{00000001-AE70-46D6-974F-B99F3D2E18FB}"/>
              </c:ext>
            </c:extLst>
          </c:dPt>
          <c:dPt>
            <c:idx val="1"/>
            <c:bubble3D val="0"/>
            <c:spPr>
              <a:solidFill>
                <a:srgbClr val="97A488"/>
              </a:solidFill>
            </c:spPr>
            <c:extLst>
              <c:ext xmlns:c16="http://schemas.microsoft.com/office/drawing/2014/chart" uri="{C3380CC4-5D6E-409C-BE32-E72D297353CC}">
                <c16:uniqueId val="{00000003-AE70-46D6-974F-B99F3D2E18FB}"/>
              </c:ext>
            </c:extLst>
          </c:dPt>
          <c:dPt>
            <c:idx val="2"/>
            <c:bubble3D val="0"/>
            <c:spPr>
              <a:solidFill>
                <a:srgbClr val="6A7D55"/>
              </a:solidFill>
            </c:spPr>
            <c:extLst>
              <c:ext xmlns:c16="http://schemas.microsoft.com/office/drawing/2014/chart" uri="{C3380CC4-5D6E-409C-BE32-E72D297353CC}">
                <c16:uniqueId val="{00000005-AE70-46D6-974F-B99F3D2E18FB}"/>
              </c:ext>
            </c:extLst>
          </c:dPt>
          <c:cat>
            <c:strRef>
              <c:f>Hoja1!$A$2:$A$4</c:f>
              <c:strCache>
                <c:ptCount val="3"/>
                <c:pt idx="0">
                  <c:v>1er trim.</c:v>
                </c:pt>
                <c:pt idx="1">
                  <c:v>2º trim.</c:v>
                </c:pt>
                <c:pt idx="2">
                  <c:v>3er trim.</c:v>
                </c:pt>
              </c:strCache>
            </c:strRef>
          </c:cat>
          <c:val>
            <c:numRef>
              <c:f>Hoja1!$B$2:$B$4</c:f>
              <c:numCache>
                <c:formatCode>General</c:formatCode>
                <c:ptCount val="3"/>
                <c:pt idx="0">
                  <c:v>1</c:v>
                </c:pt>
                <c:pt idx="1">
                  <c:v>2</c:v>
                </c:pt>
                <c:pt idx="2">
                  <c:v>24</c:v>
                </c:pt>
              </c:numCache>
            </c:numRef>
          </c:val>
          <c:extLst>
            <c:ext xmlns:c16="http://schemas.microsoft.com/office/drawing/2014/chart" uri="{C3380CC4-5D6E-409C-BE32-E72D297353CC}">
              <c16:uniqueId val="{00000006-AE70-46D6-974F-B99F3D2E18FB}"/>
            </c:ext>
          </c:extLst>
        </c:ser>
        <c:dLbls>
          <c:showLegendKey val="0"/>
          <c:showVal val="0"/>
          <c:showCatName val="0"/>
          <c:showSerName val="0"/>
          <c:showPercent val="0"/>
          <c:showBubbleSize val="0"/>
          <c:showLeaderLines val="1"/>
        </c:dLbls>
        <c:firstSliceAng val="0"/>
        <c:holeSize val="58"/>
      </c:doughnutChart>
    </c:plotArea>
    <c:plotVisOnly val="1"/>
    <c:dispBlanksAs val="gap"/>
    <c:showDLblsOverMax val="0"/>
  </c:chart>
  <c:txPr>
    <a:bodyPr/>
    <a:lstStyle/>
    <a:p>
      <a:pPr>
        <a:defRPr sz="1800"/>
      </a:pPr>
      <a:endParaRPr lang="es-E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Serie 1</c:v>
                </c:pt>
              </c:strCache>
            </c:strRef>
          </c:tx>
          <c:spPr>
            <a:solidFill>
              <a:srgbClr val="97A488"/>
            </a:solidFill>
            <a:ln>
              <a:noFill/>
            </a:ln>
          </c:spPr>
          <c:invertIfNegative val="0"/>
          <c:dPt>
            <c:idx val="0"/>
            <c:invertIfNegative val="0"/>
            <c:bubble3D val="0"/>
            <c:spPr>
              <a:solidFill>
                <a:srgbClr val="CDD4C6"/>
              </a:solidFill>
              <a:ln>
                <a:noFill/>
              </a:ln>
            </c:spPr>
            <c:extLst>
              <c:ext xmlns:c16="http://schemas.microsoft.com/office/drawing/2014/chart" uri="{C3380CC4-5D6E-409C-BE32-E72D297353CC}">
                <c16:uniqueId val="{00000001-5D52-481D-97BE-D602B0D17937}"/>
              </c:ext>
            </c:extLst>
          </c:dPt>
          <c:dPt>
            <c:idx val="1"/>
            <c:invertIfNegative val="0"/>
            <c:bubble3D val="0"/>
            <c:spPr>
              <a:solidFill>
                <a:srgbClr val="CDD4C6"/>
              </a:solidFill>
              <a:ln>
                <a:noFill/>
              </a:ln>
            </c:spPr>
            <c:extLst>
              <c:ext xmlns:c16="http://schemas.microsoft.com/office/drawing/2014/chart" uri="{C3380CC4-5D6E-409C-BE32-E72D297353CC}">
                <c16:uniqueId val="{00000003-5D52-481D-97BE-D602B0D17937}"/>
              </c:ext>
            </c:extLst>
          </c:dPt>
          <c:dPt>
            <c:idx val="2"/>
            <c:invertIfNegative val="0"/>
            <c:bubble3D val="0"/>
            <c:spPr>
              <a:solidFill>
                <a:srgbClr val="CDD4C6"/>
              </a:solidFill>
              <a:ln>
                <a:noFill/>
              </a:ln>
            </c:spPr>
            <c:extLst>
              <c:ext xmlns:c16="http://schemas.microsoft.com/office/drawing/2014/chart" uri="{C3380CC4-5D6E-409C-BE32-E72D297353CC}">
                <c16:uniqueId val="{00000005-5D52-481D-97BE-D602B0D17937}"/>
              </c:ext>
            </c:extLst>
          </c:dPt>
          <c:dPt>
            <c:idx val="3"/>
            <c:invertIfNegative val="0"/>
            <c:bubble3D val="0"/>
            <c:spPr>
              <a:solidFill>
                <a:srgbClr val="CDD4C6"/>
              </a:solidFill>
              <a:ln>
                <a:noFill/>
              </a:ln>
            </c:spPr>
            <c:extLst>
              <c:ext xmlns:c16="http://schemas.microsoft.com/office/drawing/2014/chart" uri="{C3380CC4-5D6E-409C-BE32-E72D297353CC}">
                <c16:uniqueId val="{00000007-5D52-481D-97BE-D602B0D17937}"/>
              </c:ext>
            </c:extLst>
          </c:dPt>
          <c:dPt>
            <c:idx val="4"/>
            <c:invertIfNegative val="0"/>
            <c:bubble3D val="0"/>
            <c:spPr>
              <a:solidFill>
                <a:srgbClr val="CDD4C6"/>
              </a:solidFill>
              <a:ln>
                <a:noFill/>
              </a:ln>
            </c:spPr>
            <c:extLst>
              <c:ext xmlns:c16="http://schemas.microsoft.com/office/drawing/2014/chart" uri="{C3380CC4-5D6E-409C-BE32-E72D297353CC}">
                <c16:uniqueId val="{00000009-5D52-481D-97BE-D602B0D17937}"/>
              </c:ext>
            </c:extLst>
          </c:dPt>
          <c:dPt>
            <c:idx val="5"/>
            <c:invertIfNegative val="0"/>
            <c:bubble3D val="0"/>
            <c:extLst>
              <c:ext xmlns:c16="http://schemas.microsoft.com/office/drawing/2014/chart" uri="{C3380CC4-5D6E-409C-BE32-E72D297353CC}">
                <c16:uniqueId val="{0000000B-5D52-481D-97BE-D602B0D17937}"/>
              </c:ext>
            </c:extLst>
          </c:dPt>
          <c:cat>
            <c:numRef>
              <c:f>Hoja1!$A$2:$A$8</c:f>
              <c:numCache>
                <c:formatCode>General</c:formatCode>
                <c:ptCount val="7"/>
                <c:pt idx="0">
                  <c:v>2019</c:v>
                </c:pt>
                <c:pt idx="1">
                  <c:v>2020</c:v>
                </c:pt>
                <c:pt idx="2">
                  <c:v>2021</c:v>
                </c:pt>
                <c:pt idx="3">
                  <c:v>2022</c:v>
                </c:pt>
                <c:pt idx="4">
                  <c:v>2023</c:v>
                </c:pt>
              </c:numCache>
            </c:numRef>
          </c:cat>
          <c:val>
            <c:numRef>
              <c:f>Hoja1!$B$2:$B$8</c:f>
              <c:numCache>
                <c:formatCode>General</c:formatCode>
                <c:ptCount val="7"/>
                <c:pt idx="0">
                  <c:v>7.4</c:v>
                </c:pt>
                <c:pt idx="1">
                  <c:v>10</c:v>
                </c:pt>
                <c:pt idx="2">
                  <c:v>10</c:v>
                </c:pt>
                <c:pt idx="3">
                  <c:v>16.3</c:v>
                </c:pt>
                <c:pt idx="4">
                  <c:v>16.399999999999999</c:v>
                </c:pt>
                <c:pt idx="5">
                  <c:v>60.1</c:v>
                </c:pt>
                <c:pt idx="6">
                  <c:v>19.2</c:v>
                </c:pt>
              </c:numCache>
            </c:numRef>
          </c:val>
          <c:extLst>
            <c:ext xmlns:c16="http://schemas.microsoft.com/office/drawing/2014/chart" uri="{C3380CC4-5D6E-409C-BE32-E72D297353CC}">
              <c16:uniqueId val="{0000000C-5D52-481D-97BE-D602B0D17937}"/>
            </c:ext>
          </c:extLst>
        </c:ser>
        <c:dLbls>
          <c:showLegendKey val="0"/>
          <c:showVal val="0"/>
          <c:showCatName val="0"/>
          <c:showSerName val="0"/>
          <c:showPercent val="0"/>
          <c:showBubbleSize val="0"/>
        </c:dLbls>
        <c:gapWidth val="34"/>
        <c:overlap val="-30"/>
        <c:axId val="207028992"/>
        <c:axId val="207030528"/>
      </c:barChart>
      <c:catAx>
        <c:axId val="207028992"/>
        <c:scaling>
          <c:orientation val="minMax"/>
        </c:scaling>
        <c:delete val="0"/>
        <c:axPos val="b"/>
        <c:numFmt formatCode="General" sourceLinked="1"/>
        <c:majorTickMark val="out"/>
        <c:minorTickMark val="none"/>
        <c:tickLblPos val="nextTo"/>
        <c:spPr>
          <a:ln>
            <a:noFill/>
          </a:ln>
        </c:spPr>
        <c:txPr>
          <a:bodyPr/>
          <a:lstStyle/>
          <a:p>
            <a:pPr>
              <a:defRPr sz="700">
                <a:latin typeface="Bankinter Text" pitchFamily="18" charset="0"/>
              </a:defRPr>
            </a:pPr>
            <a:endParaRPr lang="es-ES"/>
          </a:p>
        </c:txPr>
        <c:crossAx val="207030528"/>
        <c:crosses val="autoZero"/>
        <c:auto val="1"/>
        <c:lblAlgn val="ctr"/>
        <c:lblOffset val="100"/>
        <c:noMultiLvlLbl val="0"/>
      </c:catAx>
      <c:valAx>
        <c:axId val="207030528"/>
        <c:scaling>
          <c:orientation val="minMax"/>
        </c:scaling>
        <c:delete val="1"/>
        <c:axPos val="l"/>
        <c:majorGridlines>
          <c:spPr>
            <a:ln>
              <a:noFill/>
            </a:ln>
          </c:spPr>
        </c:majorGridlines>
        <c:numFmt formatCode="General" sourceLinked="1"/>
        <c:majorTickMark val="out"/>
        <c:minorTickMark val="none"/>
        <c:tickLblPos val="nextTo"/>
        <c:crossAx val="207028992"/>
        <c:crosses val="autoZero"/>
        <c:crossBetween val="between"/>
      </c:valAx>
      <c:spPr>
        <a:noFill/>
        <a:ln w="25400">
          <a:noFill/>
        </a:ln>
      </c:spPr>
    </c:plotArea>
    <c:plotVisOnly val="1"/>
    <c:dispBlanksAs val="gap"/>
    <c:showDLblsOverMax val="0"/>
  </c:chart>
  <c:txPr>
    <a:bodyPr/>
    <a:lstStyle/>
    <a:p>
      <a:pPr>
        <a:defRPr sz="1800"/>
      </a:pPr>
      <a:endParaRPr lang="es-E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52283122150838501"/>
          <c:y val="0.20184346099892292"/>
          <c:w val="0.46652338696123946"/>
          <c:h val="0.75565574651611989"/>
        </c:manualLayout>
      </c:layout>
      <c:barChart>
        <c:barDir val="bar"/>
        <c:grouping val="clustered"/>
        <c:varyColors val="0"/>
        <c:ser>
          <c:idx val="0"/>
          <c:order val="0"/>
          <c:tx>
            <c:strRef>
              <c:f>Hoja1!$B$1</c:f>
              <c:strCache>
                <c:ptCount val="1"/>
                <c:pt idx="0">
                  <c:v>GAV</c:v>
                </c:pt>
              </c:strCache>
            </c:strRef>
          </c:tx>
          <c:spPr>
            <a:solidFill>
              <a:srgbClr val="6B7E55"/>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1-02B6-434D-9071-62883C6899D5}"/>
              </c:ext>
            </c:extLst>
          </c:dPt>
          <c:dPt>
            <c:idx val="1"/>
            <c:invertIfNegative val="0"/>
            <c:bubble3D val="0"/>
            <c:extLst>
              <c:ext xmlns:c16="http://schemas.microsoft.com/office/drawing/2014/chart" uri="{C3380CC4-5D6E-409C-BE32-E72D297353CC}">
                <c16:uniqueId val="{00000003-02B6-434D-9071-62883C6899D5}"/>
              </c:ext>
            </c:extLst>
          </c:dPt>
          <c:dPt>
            <c:idx val="2"/>
            <c:invertIfNegative val="0"/>
            <c:bubble3D val="0"/>
            <c:extLst>
              <c:ext xmlns:c16="http://schemas.microsoft.com/office/drawing/2014/chart" uri="{C3380CC4-5D6E-409C-BE32-E72D297353CC}">
                <c16:uniqueId val="{00000005-02B6-434D-9071-62883C6899D5}"/>
              </c:ext>
            </c:extLst>
          </c:dPt>
          <c:dPt>
            <c:idx val="3"/>
            <c:invertIfNegative val="0"/>
            <c:bubble3D val="0"/>
            <c:extLst>
              <c:ext xmlns:c16="http://schemas.microsoft.com/office/drawing/2014/chart" uri="{C3380CC4-5D6E-409C-BE32-E72D297353CC}">
                <c16:uniqueId val="{00000007-02B6-434D-9071-62883C6899D5}"/>
              </c:ext>
            </c:extLst>
          </c:dPt>
          <c:dPt>
            <c:idx val="4"/>
            <c:invertIfNegative val="0"/>
            <c:bubble3D val="0"/>
            <c:extLst>
              <c:ext xmlns:c16="http://schemas.microsoft.com/office/drawing/2014/chart" uri="{C3380CC4-5D6E-409C-BE32-E72D297353CC}">
                <c16:uniqueId val="{00000009-02B6-434D-9071-62883C6899D5}"/>
              </c:ext>
            </c:extLst>
          </c:dPt>
          <c:dPt>
            <c:idx val="5"/>
            <c:invertIfNegative val="0"/>
            <c:bubble3D val="0"/>
            <c:extLst>
              <c:ext xmlns:c16="http://schemas.microsoft.com/office/drawing/2014/chart" uri="{C3380CC4-5D6E-409C-BE32-E72D297353CC}">
                <c16:uniqueId val="{0000000B-02B6-434D-9071-62883C6899D5}"/>
              </c:ext>
            </c:extLst>
          </c:dPt>
          <c:dPt>
            <c:idx val="6"/>
            <c:invertIfNegative val="0"/>
            <c:bubble3D val="0"/>
            <c:extLst>
              <c:ext xmlns:c16="http://schemas.microsoft.com/office/drawing/2014/chart" uri="{C3380CC4-5D6E-409C-BE32-E72D297353CC}">
                <c16:uniqueId val="{0000000D-02B6-434D-9071-62883C6899D5}"/>
              </c:ext>
            </c:extLst>
          </c:dPt>
          <c:dPt>
            <c:idx val="7"/>
            <c:invertIfNegative val="0"/>
            <c:bubble3D val="0"/>
            <c:extLst>
              <c:ext xmlns:c16="http://schemas.microsoft.com/office/drawing/2014/chart" uri="{C3380CC4-5D6E-409C-BE32-E72D297353CC}">
                <c16:uniqueId val="{0000000F-02B6-434D-9071-62883C6899D5}"/>
              </c:ext>
            </c:extLst>
          </c:dPt>
          <c:dPt>
            <c:idx val="8"/>
            <c:invertIfNegative val="0"/>
            <c:bubble3D val="0"/>
            <c:extLst>
              <c:ext xmlns:c16="http://schemas.microsoft.com/office/drawing/2014/chart" uri="{C3380CC4-5D6E-409C-BE32-E72D297353CC}">
                <c16:uniqueId val="{00000011-02B6-434D-9071-62883C6899D5}"/>
              </c:ext>
            </c:extLst>
          </c:dPt>
          <c:dPt>
            <c:idx val="9"/>
            <c:invertIfNegative val="0"/>
            <c:bubble3D val="0"/>
            <c:extLst>
              <c:ext xmlns:c16="http://schemas.microsoft.com/office/drawing/2014/chart" uri="{C3380CC4-5D6E-409C-BE32-E72D297353CC}">
                <c16:uniqueId val="{00000013-02B6-434D-9071-62883C6899D5}"/>
              </c:ext>
            </c:extLst>
          </c:dPt>
          <c:dPt>
            <c:idx val="10"/>
            <c:invertIfNegative val="0"/>
            <c:bubble3D val="0"/>
            <c:extLst>
              <c:ext xmlns:c16="http://schemas.microsoft.com/office/drawing/2014/chart" uri="{C3380CC4-5D6E-409C-BE32-E72D297353CC}">
                <c16:uniqueId val="{00000015-02B6-434D-9071-62883C6899D5}"/>
              </c:ext>
            </c:extLst>
          </c:dPt>
          <c:dPt>
            <c:idx val="11"/>
            <c:invertIfNegative val="0"/>
            <c:bubble3D val="0"/>
            <c:extLst>
              <c:ext xmlns:c16="http://schemas.microsoft.com/office/drawing/2014/chart" uri="{C3380CC4-5D6E-409C-BE32-E72D297353CC}">
                <c16:uniqueId val="{00000017-02B6-434D-9071-62883C6899D5}"/>
              </c:ext>
            </c:extLst>
          </c:dPt>
          <c:dLbls>
            <c:spPr>
              <a:noFill/>
              <a:ln>
                <a:noFill/>
              </a:ln>
              <a:effectLst/>
            </c:spPr>
            <c:txPr>
              <a:bodyPr rot="0" vert="horz"/>
              <a:lstStyle/>
              <a:p>
                <a:pPr>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Hoja1!$A$2:$A$15</c:f>
              <c:strCache>
                <c:ptCount val="14"/>
                <c:pt idx="0">
                  <c:v>Hotel Santo Domingo</c:v>
                </c:pt>
                <c:pt idx="1">
                  <c:v>Senator Hotels &amp; Resorts</c:v>
                </c:pt>
                <c:pt idx="2">
                  <c:v>Alegría Hotels</c:v>
                </c:pt>
                <c:pt idx="3">
                  <c:v>The Tais Hotels</c:v>
                </c:pt>
                <c:pt idx="4">
                  <c:v>Ilunion Hotels</c:v>
                </c:pt>
                <c:pt idx="5">
                  <c:v>Wyndham Hotels &amp; Resorts</c:v>
                </c:pt>
                <c:pt idx="6">
                  <c:v>Minor Hotel Group</c:v>
                </c:pt>
                <c:pt idx="7">
                  <c:v>Hyatt Hotels Corporation</c:v>
                </c:pt>
                <c:pt idx="8">
                  <c:v>Fergus Hotels</c:v>
                </c:pt>
                <c:pt idx="9">
                  <c:v>B&amp;B Hotels</c:v>
                </c:pt>
                <c:pt idx="10">
                  <c:v>Meeting Point Hotels</c:v>
                </c:pt>
                <c:pt idx="11">
                  <c:v>Grupo Hotusa</c:v>
                </c:pt>
                <c:pt idx="12">
                  <c:v>Marriot International</c:v>
                </c:pt>
                <c:pt idx="13">
                  <c:v>Meliá Hotels International</c:v>
                </c:pt>
              </c:strCache>
            </c:strRef>
          </c:cat>
          <c:val>
            <c:numRef>
              <c:f>Hoja1!$B$2:$B$15</c:f>
              <c:numCache>
                <c:formatCode>General</c:formatCode>
                <c:ptCount val="14"/>
                <c:pt idx="0">
                  <c:v>1</c:v>
                </c:pt>
                <c:pt idx="1">
                  <c:v>1</c:v>
                </c:pt>
                <c:pt idx="2">
                  <c:v>1</c:v>
                </c:pt>
                <c:pt idx="3">
                  <c:v>1</c:v>
                </c:pt>
                <c:pt idx="4">
                  <c:v>1</c:v>
                </c:pt>
                <c:pt idx="5">
                  <c:v>1</c:v>
                </c:pt>
                <c:pt idx="6">
                  <c:v>1</c:v>
                </c:pt>
                <c:pt idx="7">
                  <c:v>1</c:v>
                </c:pt>
                <c:pt idx="8">
                  <c:v>2</c:v>
                </c:pt>
                <c:pt idx="9">
                  <c:v>2</c:v>
                </c:pt>
                <c:pt idx="10">
                  <c:v>2</c:v>
                </c:pt>
                <c:pt idx="11">
                  <c:v>3</c:v>
                </c:pt>
                <c:pt idx="12">
                  <c:v>3</c:v>
                </c:pt>
                <c:pt idx="13">
                  <c:v>6</c:v>
                </c:pt>
              </c:numCache>
            </c:numRef>
          </c:val>
          <c:extLst>
            <c:ext xmlns:c16="http://schemas.microsoft.com/office/drawing/2014/chart" uri="{C3380CC4-5D6E-409C-BE32-E72D297353CC}">
              <c16:uniqueId val="{00000018-02B6-434D-9071-62883C6899D5}"/>
            </c:ext>
          </c:extLst>
        </c:ser>
        <c:dLbls>
          <c:showLegendKey val="0"/>
          <c:showVal val="0"/>
          <c:showCatName val="0"/>
          <c:showSerName val="0"/>
          <c:showPercent val="0"/>
          <c:showBubbleSize val="0"/>
        </c:dLbls>
        <c:gapWidth val="39"/>
        <c:axId val="323285376"/>
        <c:axId val="323205760"/>
      </c:barChart>
      <c:valAx>
        <c:axId val="323205760"/>
        <c:scaling>
          <c:orientation val="minMax"/>
        </c:scaling>
        <c:delete val="1"/>
        <c:axPos val="b"/>
        <c:numFmt formatCode="General" sourceLinked="1"/>
        <c:majorTickMark val="out"/>
        <c:minorTickMark val="none"/>
        <c:tickLblPos val="nextTo"/>
        <c:crossAx val="323285376"/>
        <c:crosses val="autoZero"/>
        <c:crossBetween val="between"/>
      </c:valAx>
      <c:catAx>
        <c:axId val="3232853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s-ES"/>
          </a:p>
        </c:txPr>
        <c:crossAx val="32320576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latin typeface="Bankinter Text" pitchFamily="2" charset="0"/>
        </a:defRPr>
      </a:pPr>
      <a:endParaRPr lang="es-E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2BB1E3DF-41BB-4A91-8966-7D56CB15AA66}" type="datetimeFigureOut">
              <a:rPr lang="es-ES" smtClean="0"/>
              <a:t>31/01/2024</a:t>
            </a:fld>
            <a:endParaRPr lang="es-ES"/>
          </a:p>
        </p:txBody>
      </p:sp>
      <p:sp>
        <p:nvSpPr>
          <p:cNvPr id="4" name="3 Marcador de imagen de diapositiva"/>
          <p:cNvSpPr>
            <a:spLocks noGrp="1" noRot="1" noChangeAspect="1"/>
          </p:cNvSpPr>
          <p:nvPr>
            <p:ph type="sldImg" idx="2"/>
          </p:nvPr>
        </p:nvSpPr>
        <p:spPr>
          <a:xfrm>
            <a:off x="2097088" y="744538"/>
            <a:ext cx="2603500" cy="3722687"/>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8AC5202E-C1AB-4C76-8236-4942A8D5ABA1}" type="slidenum">
              <a:rPr lang="es-ES" smtClean="0"/>
              <a:t>‹Nº›</a:t>
            </a:fld>
            <a:endParaRPr lang="es-ES"/>
          </a:p>
        </p:txBody>
      </p:sp>
    </p:spTree>
    <p:extLst>
      <p:ext uri="{BB962C8B-B14F-4D97-AF65-F5344CB8AC3E}">
        <p14:creationId xmlns:p14="http://schemas.microsoft.com/office/powerpoint/2010/main" val="4270110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8AC5202E-C1AB-4C76-8236-4942A8D5ABA1}" type="slidenum">
              <a:rPr lang="es-ES" smtClean="0"/>
              <a:t>9</a:t>
            </a:fld>
            <a:endParaRPr lang="es-ES"/>
          </a:p>
        </p:txBody>
      </p:sp>
    </p:spTree>
    <p:extLst>
      <p:ext uri="{BB962C8B-B14F-4D97-AF65-F5344CB8AC3E}">
        <p14:creationId xmlns:p14="http://schemas.microsoft.com/office/powerpoint/2010/main" val="1041907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C5202E-C1AB-4C76-8236-4942A8D5ABA1}"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426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AC5202E-C1AB-4C76-8236-4942A8D5ABA1}" type="slidenum">
              <a:rPr lang="es-ES" smtClean="0"/>
              <a:t>16</a:t>
            </a:fld>
            <a:endParaRPr lang="es-ES"/>
          </a:p>
        </p:txBody>
      </p:sp>
    </p:spTree>
    <p:extLst>
      <p:ext uri="{BB962C8B-B14F-4D97-AF65-F5344CB8AC3E}">
        <p14:creationId xmlns:p14="http://schemas.microsoft.com/office/powerpoint/2010/main" val="32945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567095" y="3355420"/>
            <a:ext cx="6427074" cy="2315289"/>
          </a:xfrm>
        </p:spPr>
        <p:txBody>
          <a:bodyPr/>
          <a:lstStyle/>
          <a:p>
            <a:r>
              <a:rPr lang="es-ES"/>
              <a:t>Haga clic para modificar el estilo de título del patrón</a:t>
            </a:r>
          </a:p>
        </p:txBody>
      </p:sp>
      <p:sp>
        <p:nvSpPr>
          <p:cNvPr id="3" name="2 Subtítulo"/>
          <p:cNvSpPr>
            <a:spLocks noGrp="1"/>
          </p:cNvSpPr>
          <p:nvPr>
            <p:ph type="subTitle" idx="1"/>
          </p:nvPr>
        </p:nvSpPr>
        <p:spPr>
          <a:xfrm>
            <a:off x="1134190" y="6120765"/>
            <a:ext cx="5292884" cy="276034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31/01/2024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31/01/2024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5481916" y="432556"/>
            <a:ext cx="1701284" cy="9216152"/>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378063" y="432556"/>
            <a:ext cx="4977831" cy="9216152"/>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31/01/2024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67095" y="1767722"/>
            <a:ext cx="6427074" cy="3760470"/>
          </a:xfrm>
        </p:spPr>
        <p:txBody>
          <a:bodyPr anchor="b"/>
          <a:lstStyle>
            <a:lvl1pPr algn="ctr">
              <a:defRPr sz="496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945159" y="5673210"/>
            <a:ext cx="5670947" cy="2607825"/>
          </a:xfrm>
        </p:spPr>
        <p:txBody>
          <a:bodyPr/>
          <a:lstStyle>
            <a:lvl1pPr marL="0" indent="0" algn="ctr">
              <a:buNone/>
              <a:defRPr sz="1984"/>
            </a:lvl1pPr>
            <a:lvl2pPr marL="378005" indent="0" algn="ctr">
              <a:buNone/>
              <a:defRPr sz="1653"/>
            </a:lvl2pPr>
            <a:lvl3pPr marL="756010" indent="0" algn="ctr">
              <a:buNone/>
              <a:defRPr sz="1488"/>
            </a:lvl3pPr>
            <a:lvl4pPr marL="1134015" indent="0" algn="ctr">
              <a:buNone/>
              <a:defRPr sz="1323"/>
            </a:lvl4pPr>
            <a:lvl5pPr marL="1512020" indent="0" algn="ctr">
              <a:buNone/>
              <a:defRPr sz="1323"/>
            </a:lvl5pPr>
            <a:lvl6pPr marL="1890025" indent="0" algn="ctr">
              <a:buNone/>
              <a:defRPr sz="1323"/>
            </a:lvl6pPr>
            <a:lvl7pPr marL="2268030" indent="0" algn="ctr">
              <a:buNone/>
              <a:defRPr sz="1323"/>
            </a:lvl7pPr>
            <a:lvl8pPr marL="2646036" indent="0" algn="ctr">
              <a:buNone/>
              <a:defRPr sz="1323"/>
            </a:lvl8pPr>
            <a:lvl9pPr marL="3024040" indent="0" algn="ctr">
              <a:buNone/>
              <a:defRPr sz="1323"/>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4213666-F79E-B148-9E08-D27D2E9E4729}" type="datetimeFigureOut">
              <a:rPr lang="es-ES_tradnl" smtClean="0"/>
              <a:t>31/01/2024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412868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4213666-F79E-B148-9E08-D27D2E9E4729}" type="datetimeFigureOut">
              <a:rPr lang="es-ES_tradnl" smtClean="0"/>
              <a:t>31/01/2024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64585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15899" y="2692840"/>
            <a:ext cx="6521590" cy="4493061"/>
          </a:xfrm>
        </p:spPr>
        <p:txBody>
          <a:bodyPr anchor="b"/>
          <a:lstStyle>
            <a:lvl1pPr>
              <a:defRPr sz="496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15899" y="7228408"/>
            <a:ext cx="6521590" cy="2362794"/>
          </a:xfrm>
        </p:spPr>
        <p:txBody>
          <a:bodyPr/>
          <a:lstStyle>
            <a:lvl1pPr marL="0" indent="0">
              <a:buNone/>
              <a:defRPr sz="1984">
                <a:solidFill>
                  <a:schemeClr val="tx1">
                    <a:tint val="82000"/>
                  </a:schemeClr>
                </a:solidFill>
              </a:defRPr>
            </a:lvl1pPr>
            <a:lvl2pPr marL="378005" indent="0">
              <a:buNone/>
              <a:defRPr sz="1653">
                <a:solidFill>
                  <a:schemeClr val="tx1">
                    <a:tint val="82000"/>
                  </a:schemeClr>
                </a:solidFill>
              </a:defRPr>
            </a:lvl2pPr>
            <a:lvl3pPr marL="756010" indent="0">
              <a:buNone/>
              <a:defRPr sz="1488">
                <a:solidFill>
                  <a:schemeClr val="tx1">
                    <a:tint val="82000"/>
                  </a:schemeClr>
                </a:solidFill>
              </a:defRPr>
            </a:lvl3pPr>
            <a:lvl4pPr marL="1134015" indent="0">
              <a:buNone/>
              <a:defRPr sz="1323">
                <a:solidFill>
                  <a:schemeClr val="tx1">
                    <a:tint val="82000"/>
                  </a:schemeClr>
                </a:solidFill>
              </a:defRPr>
            </a:lvl4pPr>
            <a:lvl5pPr marL="1512020" indent="0">
              <a:buNone/>
              <a:defRPr sz="1323">
                <a:solidFill>
                  <a:schemeClr val="tx1">
                    <a:tint val="82000"/>
                  </a:schemeClr>
                </a:solidFill>
              </a:defRPr>
            </a:lvl5pPr>
            <a:lvl6pPr marL="1890025" indent="0">
              <a:buNone/>
              <a:defRPr sz="1323">
                <a:solidFill>
                  <a:schemeClr val="tx1">
                    <a:tint val="82000"/>
                  </a:schemeClr>
                </a:solidFill>
              </a:defRPr>
            </a:lvl6pPr>
            <a:lvl7pPr marL="2268030" indent="0">
              <a:buNone/>
              <a:defRPr sz="1323">
                <a:solidFill>
                  <a:schemeClr val="tx1">
                    <a:tint val="82000"/>
                  </a:schemeClr>
                </a:solidFill>
              </a:defRPr>
            </a:lvl7pPr>
            <a:lvl8pPr marL="2646036" indent="0">
              <a:buNone/>
              <a:defRPr sz="1323">
                <a:solidFill>
                  <a:schemeClr val="tx1">
                    <a:tint val="82000"/>
                  </a:schemeClr>
                </a:solidFill>
              </a:defRPr>
            </a:lvl8pPr>
            <a:lvl9pPr marL="3024040" indent="0">
              <a:buNone/>
              <a:defRPr sz="1323">
                <a:solidFill>
                  <a:schemeClr val="tx1">
                    <a:tint val="82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4213666-F79E-B148-9E08-D27D2E9E4729}" type="datetimeFigureOut">
              <a:rPr lang="es-ES_tradnl" smtClean="0"/>
              <a:t>31/01/2024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1264357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19837" y="2875359"/>
            <a:ext cx="3213537" cy="68533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827889" y="2875359"/>
            <a:ext cx="3213537" cy="68533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4213666-F79E-B148-9E08-D27D2E9E4729}" type="datetimeFigureOut">
              <a:rPr lang="es-ES_tradnl" smtClean="0"/>
              <a:t>31/01/2024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3033889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20821" y="575075"/>
            <a:ext cx="6521590" cy="208776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20822" y="2647832"/>
            <a:ext cx="3198768" cy="1297662"/>
          </a:xfrm>
        </p:spPr>
        <p:txBody>
          <a:bodyPr anchor="b"/>
          <a:lstStyle>
            <a:lvl1pPr marL="0" indent="0">
              <a:buNone/>
              <a:defRPr sz="1984" b="1"/>
            </a:lvl1pPr>
            <a:lvl2pPr marL="378005" indent="0">
              <a:buNone/>
              <a:defRPr sz="1653" b="1"/>
            </a:lvl2pPr>
            <a:lvl3pPr marL="756010" indent="0">
              <a:buNone/>
              <a:defRPr sz="1488" b="1"/>
            </a:lvl3pPr>
            <a:lvl4pPr marL="1134015" indent="0">
              <a:buNone/>
              <a:defRPr sz="1323" b="1"/>
            </a:lvl4pPr>
            <a:lvl5pPr marL="1512020" indent="0">
              <a:buNone/>
              <a:defRPr sz="1323" b="1"/>
            </a:lvl5pPr>
            <a:lvl6pPr marL="1890025" indent="0">
              <a:buNone/>
              <a:defRPr sz="1323" b="1"/>
            </a:lvl6pPr>
            <a:lvl7pPr marL="2268030" indent="0">
              <a:buNone/>
              <a:defRPr sz="1323" b="1"/>
            </a:lvl7pPr>
            <a:lvl8pPr marL="2646036" indent="0">
              <a:buNone/>
              <a:defRPr sz="1323" b="1"/>
            </a:lvl8pPr>
            <a:lvl9pPr marL="3024040" indent="0">
              <a:buNone/>
              <a:defRPr sz="1323" b="1"/>
            </a:lvl9pPr>
          </a:lstStyle>
          <a:p>
            <a:pPr lvl="0"/>
            <a:r>
              <a:rPr lang="es-ES"/>
              <a:t>Haga clic para modificar los estilos de texto del patrón</a:t>
            </a:r>
          </a:p>
        </p:txBody>
      </p:sp>
      <p:sp>
        <p:nvSpPr>
          <p:cNvPr id="4" name="Content Placeholder 3"/>
          <p:cNvSpPr>
            <a:spLocks noGrp="1"/>
          </p:cNvSpPr>
          <p:nvPr>
            <p:ph sz="half" idx="2"/>
          </p:nvPr>
        </p:nvSpPr>
        <p:spPr>
          <a:xfrm>
            <a:off x="520822" y="3945494"/>
            <a:ext cx="3198768" cy="580322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827890" y="2647832"/>
            <a:ext cx="3214522" cy="1297662"/>
          </a:xfrm>
        </p:spPr>
        <p:txBody>
          <a:bodyPr anchor="b"/>
          <a:lstStyle>
            <a:lvl1pPr marL="0" indent="0">
              <a:buNone/>
              <a:defRPr sz="1984" b="1"/>
            </a:lvl1pPr>
            <a:lvl2pPr marL="378005" indent="0">
              <a:buNone/>
              <a:defRPr sz="1653" b="1"/>
            </a:lvl2pPr>
            <a:lvl3pPr marL="756010" indent="0">
              <a:buNone/>
              <a:defRPr sz="1488" b="1"/>
            </a:lvl3pPr>
            <a:lvl4pPr marL="1134015" indent="0">
              <a:buNone/>
              <a:defRPr sz="1323" b="1"/>
            </a:lvl4pPr>
            <a:lvl5pPr marL="1512020" indent="0">
              <a:buNone/>
              <a:defRPr sz="1323" b="1"/>
            </a:lvl5pPr>
            <a:lvl6pPr marL="1890025" indent="0">
              <a:buNone/>
              <a:defRPr sz="1323" b="1"/>
            </a:lvl6pPr>
            <a:lvl7pPr marL="2268030" indent="0">
              <a:buNone/>
              <a:defRPr sz="1323" b="1"/>
            </a:lvl7pPr>
            <a:lvl8pPr marL="2646036" indent="0">
              <a:buNone/>
              <a:defRPr sz="1323" b="1"/>
            </a:lvl8pPr>
            <a:lvl9pPr marL="3024040" indent="0">
              <a:buNone/>
              <a:defRPr sz="1323" b="1"/>
            </a:lvl9pPr>
          </a:lstStyle>
          <a:p>
            <a:pPr lvl="0"/>
            <a:r>
              <a:rPr lang="es-ES"/>
              <a:t>Haga clic para modificar los estilos de texto del patrón</a:t>
            </a:r>
          </a:p>
        </p:txBody>
      </p:sp>
      <p:sp>
        <p:nvSpPr>
          <p:cNvPr id="6" name="Content Placeholder 5"/>
          <p:cNvSpPr>
            <a:spLocks noGrp="1"/>
          </p:cNvSpPr>
          <p:nvPr>
            <p:ph sz="quarter" idx="4"/>
          </p:nvPr>
        </p:nvSpPr>
        <p:spPr>
          <a:xfrm>
            <a:off x="3827890" y="3945494"/>
            <a:ext cx="3214522" cy="580322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4213666-F79E-B148-9E08-D27D2E9E4729}" type="datetimeFigureOut">
              <a:rPr lang="es-ES_tradnl" smtClean="0"/>
              <a:t>31/01/2024</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364725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4213666-F79E-B148-9E08-D27D2E9E4729}" type="datetimeFigureOut">
              <a:rPr lang="es-ES_tradnl" smtClean="0"/>
              <a:t>31/01/2024</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3424053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13666-F79E-B148-9E08-D27D2E9E4729}" type="datetimeFigureOut">
              <a:rPr lang="es-ES_tradnl" smtClean="0"/>
              <a:t>31/01/2024</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290549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20821" y="720090"/>
            <a:ext cx="2438704" cy="2520315"/>
          </a:xfrm>
        </p:spPr>
        <p:txBody>
          <a:bodyPr anchor="b"/>
          <a:lstStyle>
            <a:lvl1pPr>
              <a:defRPr sz="2645"/>
            </a:lvl1pPr>
          </a:lstStyle>
          <a:p>
            <a:r>
              <a:rPr lang="es-ES"/>
              <a:t>Haga clic para modificar el estilo de título del patrón</a:t>
            </a:r>
            <a:endParaRPr lang="en-US" dirty="0"/>
          </a:p>
        </p:txBody>
      </p:sp>
      <p:sp>
        <p:nvSpPr>
          <p:cNvPr id="3" name="Content Placeholder 2"/>
          <p:cNvSpPr>
            <a:spLocks noGrp="1"/>
          </p:cNvSpPr>
          <p:nvPr>
            <p:ph idx="1"/>
          </p:nvPr>
        </p:nvSpPr>
        <p:spPr>
          <a:xfrm>
            <a:off x="3214523" y="1555196"/>
            <a:ext cx="3827889" cy="7675960"/>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20821" y="3240406"/>
            <a:ext cx="2438704" cy="6003251"/>
          </a:xfrm>
        </p:spPr>
        <p:txBody>
          <a:bodyPr/>
          <a:lstStyle>
            <a:lvl1pPr marL="0" indent="0">
              <a:buNone/>
              <a:defRPr sz="1323"/>
            </a:lvl1pPr>
            <a:lvl2pPr marL="378005" indent="0">
              <a:buNone/>
              <a:defRPr sz="1157"/>
            </a:lvl2pPr>
            <a:lvl3pPr marL="756010" indent="0">
              <a:buNone/>
              <a:defRPr sz="992"/>
            </a:lvl3pPr>
            <a:lvl4pPr marL="1134015" indent="0">
              <a:buNone/>
              <a:defRPr sz="827"/>
            </a:lvl4pPr>
            <a:lvl5pPr marL="1512020" indent="0">
              <a:buNone/>
              <a:defRPr sz="827"/>
            </a:lvl5pPr>
            <a:lvl6pPr marL="1890025" indent="0">
              <a:buNone/>
              <a:defRPr sz="827"/>
            </a:lvl6pPr>
            <a:lvl7pPr marL="2268030" indent="0">
              <a:buNone/>
              <a:defRPr sz="827"/>
            </a:lvl7pPr>
            <a:lvl8pPr marL="2646036" indent="0">
              <a:buNone/>
              <a:defRPr sz="827"/>
            </a:lvl8pPr>
            <a:lvl9pPr marL="3024040" indent="0">
              <a:buNone/>
              <a:defRPr sz="827"/>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4213666-F79E-B148-9E08-D27D2E9E4729}" type="datetimeFigureOut">
              <a:rPr lang="es-ES_tradnl" smtClean="0"/>
              <a:t>31/01/2024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1775945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31/01/2024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20821" y="720090"/>
            <a:ext cx="2438704" cy="2520315"/>
          </a:xfrm>
        </p:spPr>
        <p:txBody>
          <a:bodyPr anchor="b"/>
          <a:lstStyle>
            <a:lvl1pPr>
              <a:defRPr sz="2645"/>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214523" y="1555196"/>
            <a:ext cx="3827889" cy="7675960"/>
          </a:xfrm>
        </p:spPr>
        <p:txBody>
          <a:bodyPr anchor="t"/>
          <a:lstStyle>
            <a:lvl1pPr marL="0" indent="0">
              <a:buNone/>
              <a:defRPr sz="2645"/>
            </a:lvl1pPr>
            <a:lvl2pPr marL="378005" indent="0">
              <a:buNone/>
              <a:defRPr sz="2315"/>
            </a:lvl2pPr>
            <a:lvl3pPr marL="756010" indent="0">
              <a:buNone/>
              <a:defRPr sz="1984"/>
            </a:lvl3pPr>
            <a:lvl4pPr marL="1134015" indent="0">
              <a:buNone/>
              <a:defRPr sz="1653"/>
            </a:lvl4pPr>
            <a:lvl5pPr marL="1512020" indent="0">
              <a:buNone/>
              <a:defRPr sz="1653"/>
            </a:lvl5pPr>
            <a:lvl6pPr marL="1890025" indent="0">
              <a:buNone/>
              <a:defRPr sz="1653"/>
            </a:lvl6pPr>
            <a:lvl7pPr marL="2268030" indent="0">
              <a:buNone/>
              <a:defRPr sz="1653"/>
            </a:lvl7pPr>
            <a:lvl8pPr marL="2646036" indent="0">
              <a:buNone/>
              <a:defRPr sz="1653"/>
            </a:lvl8pPr>
            <a:lvl9pPr marL="3024040" indent="0">
              <a:buNone/>
              <a:defRPr sz="1653"/>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20821" y="3240406"/>
            <a:ext cx="2438704" cy="6003251"/>
          </a:xfrm>
        </p:spPr>
        <p:txBody>
          <a:bodyPr/>
          <a:lstStyle>
            <a:lvl1pPr marL="0" indent="0">
              <a:buNone/>
              <a:defRPr sz="1323"/>
            </a:lvl1pPr>
            <a:lvl2pPr marL="378005" indent="0">
              <a:buNone/>
              <a:defRPr sz="1157"/>
            </a:lvl2pPr>
            <a:lvl3pPr marL="756010" indent="0">
              <a:buNone/>
              <a:defRPr sz="992"/>
            </a:lvl3pPr>
            <a:lvl4pPr marL="1134015" indent="0">
              <a:buNone/>
              <a:defRPr sz="827"/>
            </a:lvl4pPr>
            <a:lvl5pPr marL="1512020" indent="0">
              <a:buNone/>
              <a:defRPr sz="827"/>
            </a:lvl5pPr>
            <a:lvl6pPr marL="1890025" indent="0">
              <a:buNone/>
              <a:defRPr sz="827"/>
            </a:lvl6pPr>
            <a:lvl7pPr marL="2268030" indent="0">
              <a:buNone/>
              <a:defRPr sz="827"/>
            </a:lvl7pPr>
            <a:lvl8pPr marL="2646036" indent="0">
              <a:buNone/>
              <a:defRPr sz="827"/>
            </a:lvl8pPr>
            <a:lvl9pPr marL="3024040" indent="0">
              <a:buNone/>
              <a:defRPr sz="827"/>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4213666-F79E-B148-9E08-D27D2E9E4729}" type="datetimeFigureOut">
              <a:rPr lang="es-ES_tradnl" smtClean="0"/>
              <a:t>31/01/2024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15863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4213666-F79E-B148-9E08-D27D2E9E4729}" type="datetimeFigureOut">
              <a:rPr lang="es-ES_tradnl" smtClean="0"/>
              <a:t>31/01/2024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9533985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1030" y="575071"/>
            <a:ext cx="1630397" cy="915364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19838" y="575071"/>
            <a:ext cx="4796676" cy="915364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4213666-F79E-B148-9E08-D27D2E9E4729}" type="datetimeFigureOut">
              <a:rPr lang="es-ES_tradnl" smtClean="0"/>
              <a:t>31/01/2024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313973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597287" y="6940868"/>
            <a:ext cx="6427074" cy="2145268"/>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597287" y="4578074"/>
            <a:ext cx="6427074" cy="236279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31/01/2024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378063" y="2520316"/>
            <a:ext cx="3339558" cy="712839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3843642" y="2520316"/>
            <a:ext cx="3339558" cy="712839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t>31/01/2024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378063" y="2417803"/>
            <a:ext cx="3340871" cy="1007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378063" y="3425428"/>
            <a:ext cx="3340871" cy="622327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3841017" y="2417803"/>
            <a:ext cx="3342183" cy="1007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3841017" y="3425428"/>
            <a:ext cx="3342183" cy="622327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t>31/01/2024</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t>31/01/2024</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31/01/2024</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378064" y="430054"/>
            <a:ext cx="2487603" cy="1830229"/>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2956244" y="430055"/>
            <a:ext cx="4226956" cy="92186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378064" y="2260283"/>
            <a:ext cx="2487603" cy="7388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31/01/2024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482060" y="7560945"/>
            <a:ext cx="4536758" cy="892612"/>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482060" y="965121"/>
            <a:ext cx="4536758" cy="648081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482060" y="8453557"/>
            <a:ext cx="4536758" cy="126765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31/01/2024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378063" y="432555"/>
            <a:ext cx="6805137" cy="1800225"/>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378063" y="2520316"/>
            <a:ext cx="6805137" cy="712839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378063" y="10011252"/>
            <a:ext cx="1764295" cy="575072"/>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31/01/2024</a:t>
            </a:fld>
            <a:endParaRPr lang="es-ES"/>
          </a:p>
        </p:txBody>
      </p:sp>
      <p:sp>
        <p:nvSpPr>
          <p:cNvPr id="5" name="4 Marcador de pie de página"/>
          <p:cNvSpPr>
            <a:spLocks noGrp="1"/>
          </p:cNvSpPr>
          <p:nvPr>
            <p:ph type="ftr" sz="quarter" idx="3"/>
          </p:nvPr>
        </p:nvSpPr>
        <p:spPr>
          <a:xfrm>
            <a:off x="2583432" y="10011252"/>
            <a:ext cx="2394400" cy="57507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5418905" y="10011252"/>
            <a:ext cx="1764295" cy="575072"/>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837" y="575075"/>
            <a:ext cx="6521590" cy="20877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19837" y="2875359"/>
            <a:ext cx="6521590" cy="685335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19838" y="10011255"/>
            <a:ext cx="1701284" cy="575071"/>
          </a:xfrm>
          <a:prstGeom prst="rect">
            <a:avLst/>
          </a:prstGeom>
        </p:spPr>
        <p:txBody>
          <a:bodyPr vert="horz" lIns="91440" tIns="45720" rIns="91440" bIns="45720" rtlCol="0" anchor="ctr"/>
          <a:lstStyle>
            <a:lvl1pPr algn="l">
              <a:defRPr sz="992">
                <a:solidFill>
                  <a:schemeClr val="tx1">
                    <a:tint val="82000"/>
                  </a:schemeClr>
                </a:solidFill>
              </a:defRPr>
            </a:lvl1pPr>
          </a:lstStyle>
          <a:p>
            <a:fld id="{E4213666-F79E-B148-9E08-D27D2E9E4729}" type="datetimeFigureOut">
              <a:rPr lang="es-ES_tradnl" smtClean="0"/>
              <a:t>31/01/2024</a:t>
            </a:fld>
            <a:endParaRPr lang="es-ES_tradnl"/>
          </a:p>
        </p:txBody>
      </p:sp>
      <p:sp>
        <p:nvSpPr>
          <p:cNvPr id="5" name="Footer Placeholder 4"/>
          <p:cNvSpPr>
            <a:spLocks noGrp="1"/>
          </p:cNvSpPr>
          <p:nvPr>
            <p:ph type="ftr" sz="quarter" idx="3"/>
          </p:nvPr>
        </p:nvSpPr>
        <p:spPr>
          <a:xfrm>
            <a:off x="2504669" y="10011255"/>
            <a:ext cx="2551926" cy="575071"/>
          </a:xfrm>
          <a:prstGeom prst="rect">
            <a:avLst/>
          </a:prstGeom>
        </p:spPr>
        <p:txBody>
          <a:bodyPr vert="horz" lIns="91440" tIns="45720" rIns="91440" bIns="45720" rtlCol="0" anchor="ctr"/>
          <a:lstStyle>
            <a:lvl1pPr algn="ctr">
              <a:defRPr sz="992">
                <a:solidFill>
                  <a:schemeClr val="tx1">
                    <a:tint val="82000"/>
                  </a:schemeClr>
                </a:solidFill>
              </a:defRPr>
            </a:lvl1pPr>
          </a:lstStyle>
          <a:p>
            <a:endParaRPr lang="es-ES_tradnl"/>
          </a:p>
        </p:txBody>
      </p:sp>
      <p:sp>
        <p:nvSpPr>
          <p:cNvPr id="6" name="Slide Number Placeholder 5"/>
          <p:cNvSpPr>
            <a:spLocks noGrp="1"/>
          </p:cNvSpPr>
          <p:nvPr>
            <p:ph type="sldNum" sz="quarter" idx="4"/>
          </p:nvPr>
        </p:nvSpPr>
        <p:spPr>
          <a:xfrm>
            <a:off x="5340142" y="10011255"/>
            <a:ext cx="1701284" cy="575071"/>
          </a:xfrm>
          <a:prstGeom prst="rect">
            <a:avLst/>
          </a:prstGeom>
        </p:spPr>
        <p:txBody>
          <a:bodyPr vert="horz" lIns="91440" tIns="45720" rIns="91440" bIns="45720" rtlCol="0" anchor="ctr"/>
          <a:lstStyle>
            <a:lvl1pPr algn="r">
              <a:defRPr sz="992">
                <a:solidFill>
                  <a:schemeClr val="tx1">
                    <a:tint val="82000"/>
                  </a:schemeClr>
                </a:solidFill>
              </a:defRPr>
            </a:lvl1pPr>
          </a:lstStyle>
          <a:p>
            <a:fld id="{2CE3CA77-8633-B648-B46A-09FEE3A1D22F}" type="slidenum">
              <a:rPr lang="es-ES_tradnl" smtClean="0"/>
              <a:t>‹Nº›</a:t>
            </a:fld>
            <a:endParaRPr lang="es-ES_tradnl"/>
          </a:p>
        </p:txBody>
      </p:sp>
    </p:spTree>
    <p:extLst>
      <p:ext uri="{BB962C8B-B14F-4D97-AF65-F5344CB8AC3E}">
        <p14:creationId xmlns:p14="http://schemas.microsoft.com/office/powerpoint/2010/main" val="36528979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6010"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9003" indent="-189003" algn="l" defTabSz="756010"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08" indent="-189003" algn="l" defTabSz="756010"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5012" indent="-189003" algn="l" defTabSz="756010"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3017" indent="-189003" algn="l" defTabSz="75601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023" indent="-189003" algn="l" defTabSz="75601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028" indent="-189003" algn="l" defTabSz="75601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033" indent="-189003" algn="l" defTabSz="75601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037" indent="-189003" algn="l" defTabSz="75601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043" indent="-189003" algn="l" defTabSz="75601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6010" rtl="0" eaLnBrk="1" latinLnBrk="0" hangingPunct="1">
        <a:defRPr sz="1488" kern="1200">
          <a:solidFill>
            <a:schemeClr val="tx1"/>
          </a:solidFill>
          <a:latin typeface="+mn-lt"/>
          <a:ea typeface="+mn-ea"/>
          <a:cs typeface="+mn-cs"/>
        </a:defRPr>
      </a:lvl1pPr>
      <a:lvl2pPr marL="378005" algn="l" defTabSz="756010" rtl="0" eaLnBrk="1" latinLnBrk="0" hangingPunct="1">
        <a:defRPr sz="1488" kern="1200">
          <a:solidFill>
            <a:schemeClr val="tx1"/>
          </a:solidFill>
          <a:latin typeface="+mn-lt"/>
          <a:ea typeface="+mn-ea"/>
          <a:cs typeface="+mn-cs"/>
        </a:defRPr>
      </a:lvl2pPr>
      <a:lvl3pPr marL="756010" algn="l" defTabSz="756010" rtl="0" eaLnBrk="1" latinLnBrk="0" hangingPunct="1">
        <a:defRPr sz="1488" kern="1200">
          <a:solidFill>
            <a:schemeClr val="tx1"/>
          </a:solidFill>
          <a:latin typeface="+mn-lt"/>
          <a:ea typeface="+mn-ea"/>
          <a:cs typeface="+mn-cs"/>
        </a:defRPr>
      </a:lvl3pPr>
      <a:lvl4pPr marL="1134015" algn="l" defTabSz="756010" rtl="0" eaLnBrk="1" latinLnBrk="0" hangingPunct="1">
        <a:defRPr sz="1488" kern="1200">
          <a:solidFill>
            <a:schemeClr val="tx1"/>
          </a:solidFill>
          <a:latin typeface="+mn-lt"/>
          <a:ea typeface="+mn-ea"/>
          <a:cs typeface="+mn-cs"/>
        </a:defRPr>
      </a:lvl4pPr>
      <a:lvl5pPr marL="1512020" algn="l" defTabSz="756010" rtl="0" eaLnBrk="1" latinLnBrk="0" hangingPunct="1">
        <a:defRPr sz="1488" kern="1200">
          <a:solidFill>
            <a:schemeClr val="tx1"/>
          </a:solidFill>
          <a:latin typeface="+mn-lt"/>
          <a:ea typeface="+mn-ea"/>
          <a:cs typeface="+mn-cs"/>
        </a:defRPr>
      </a:lvl5pPr>
      <a:lvl6pPr marL="1890025" algn="l" defTabSz="756010" rtl="0" eaLnBrk="1" latinLnBrk="0" hangingPunct="1">
        <a:defRPr sz="1488" kern="1200">
          <a:solidFill>
            <a:schemeClr val="tx1"/>
          </a:solidFill>
          <a:latin typeface="+mn-lt"/>
          <a:ea typeface="+mn-ea"/>
          <a:cs typeface="+mn-cs"/>
        </a:defRPr>
      </a:lvl6pPr>
      <a:lvl7pPr marL="2268030" algn="l" defTabSz="756010" rtl="0" eaLnBrk="1" latinLnBrk="0" hangingPunct="1">
        <a:defRPr sz="1488" kern="1200">
          <a:solidFill>
            <a:schemeClr val="tx1"/>
          </a:solidFill>
          <a:latin typeface="+mn-lt"/>
          <a:ea typeface="+mn-ea"/>
          <a:cs typeface="+mn-cs"/>
        </a:defRPr>
      </a:lvl7pPr>
      <a:lvl8pPr marL="2646036" algn="l" defTabSz="756010" rtl="0" eaLnBrk="1" latinLnBrk="0" hangingPunct="1">
        <a:defRPr sz="1488" kern="1200">
          <a:solidFill>
            <a:schemeClr val="tx1"/>
          </a:solidFill>
          <a:latin typeface="+mn-lt"/>
          <a:ea typeface="+mn-ea"/>
          <a:cs typeface="+mn-cs"/>
        </a:defRPr>
      </a:lvl8pPr>
      <a:lvl9pPr marL="3024040" algn="l" defTabSz="756010"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18" Type="http://schemas.openxmlformats.org/officeDocument/2006/relationships/image" Target="../media/image31.jpeg"/><Relationship Id="rId3" Type="http://schemas.openxmlformats.org/officeDocument/2006/relationships/image" Target="../media/image16.png"/><Relationship Id="rId21" Type="http://schemas.openxmlformats.org/officeDocument/2006/relationships/image" Target="../media/image34.jp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jpeg"/><Relationship Id="rId2" Type="http://schemas.openxmlformats.org/officeDocument/2006/relationships/image" Target="../media/image12.png"/><Relationship Id="rId16" Type="http://schemas.openxmlformats.org/officeDocument/2006/relationships/image" Target="../media/image29.jpeg"/><Relationship Id="rId20"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jpe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jpeg"/><Relationship Id="rId10" Type="http://schemas.openxmlformats.org/officeDocument/2006/relationships/image" Target="../media/image23.png"/><Relationship Id="rId19" Type="http://schemas.openxmlformats.org/officeDocument/2006/relationships/image" Target="../media/image32.jpe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jpg"/></Relationships>
</file>

<file path=ppt/slides/_rels/slide13.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25.png"/><Relationship Id="rId18" Type="http://schemas.openxmlformats.org/officeDocument/2006/relationships/image" Target="../media/image32.jpeg"/><Relationship Id="rId3" Type="http://schemas.openxmlformats.org/officeDocument/2006/relationships/image" Target="../media/image19.png"/><Relationship Id="rId21" Type="http://schemas.openxmlformats.org/officeDocument/2006/relationships/image" Target="../media/image35.jpg"/><Relationship Id="rId7" Type="http://schemas.openxmlformats.org/officeDocument/2006/relationships/image" Target="../media/image23.png"/><Relationship Id="rId12" Type="http://schemas.openxmlformats.org/officeDocument/2006/relationships/image" Target="../media/image41.jpeg"/><Relationship Id="rId17" Type="http://schemas.openxmlformats.org/officeDocument/2006/relationships/image" Target="../media/image31.jpeg"/><Relationship Id="rId2" Type="http://schemas.openxmlformats.org/officeDocument/2006/relationships/image" Target="../media/image12.png"/><Relationship Id="rId16" Type="http://schemas.openxmlformats.org/officeDocument/2006/relationships/image" Target="../media/image44.png"/><Relationship Id="rId20"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40.jpeg"/><Relationship Id="rId24" Type="http://schemas.openxmlformats.org/officeDocument/2006/relationships/image" Target="../media/image45.jpeg"/><Relationship Id="rId5" Type="http://schemas.openxmlformats.org/officeDocument/2006/relationships/image" Target="../media/image21.png"/><Relationship Id="rId15" Type="http://schemas.openxmlformats.org/officeDocument/2006/relationships/image" Target="../media/image43.jpeg"/><Relationship Id="rId23" Type="http://schemas.openxmlformats.org/officeDocument/2006/relationships/image" Target="../media/image37.jpeg"/><Relationship Id="rId10" Type="http://schemas.openxmlformats.org/officeDocument/2006/relationships/image" Target="../media/image39.png"/><Relationship Id="rId19" Type="http://schemas.openxmlformats.org/officeDocument/2006/relationships/image" Target="../media/image33.jpeg"/><Relationship Id="rId4" Type="http://schemas.openxmlformats.org/officeDocument/2006/relationships/image" Target="../media/image20.png"/><Relationship Id="rId9" Type="http://schemas.openxmlformats.org/officeDocument/2006/relationships/image" Target="../media/image18.png"/><Relationship Id="rId14" Type="http://schemas.openxmlformats.org/officeDocument/2006/relationships/image" Target="../media/image42.jpeg"/><Relationship Id="rId22" Type="http://schemas.openxmlformats.org/officeDocument/2006/relationships/image" Target="../media/image36.jpe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5.png"/><Relationship Id="rId18" Type="http://schemas.openxmlformats.org/officeDocument/2006/relationships/image" Target="../media/image54.png"/><Relationship Id="rId26" Type="http://schemas.openxmlformats.org/officeDocument/2006/relationships/image" Target="../media/image36.jpeg"/><Relationship Id="rId3" Type="http://schemas.openxmlformats.org/officeDocument/2006/relationships/image" Target="../media/image12.png"/><Relationship Id="rId21" Type="http://schemas.openxmlformats.org/officeDocument/2006/relationships/image" Target="../media/image31.jpeg"/><Relationship Id="rId7" Type="http://schemas.openxmlformats.org/officeDocument/2006/relationships/image" Target="../media/image22.png"/><Relationship Id="rId12" Type="http://schemas.openxmlformats.org/officeDocument/2006/relationships/image" Target="../media/image49.png"/><Relationship Id="rId17" Type="http://schemas.openxmlformats.org/officeDocument/2006/relationships/image" Target="../media/image53.jpeg"/><Relationship Id="rId25" Type="http://schemas.openxmlformats.org/officeDocument/2006/relationships/image" Target="../media/image35.jpg"/><Relationship Id="rId2" Type="http://schemas.openxmlformats.org/officeDocument/2006/relationships/notesSlide" Target="../notesSlides/notesSlide2.xml"/><Relationship Id="rId16" Type="http://schemas.openxmlformats.org/officeDocument/2006/relationships/image" Target="../media/image52.jpeg"/><Relationship Id="rId20"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8.jpeg"/><Relationship Id="rId24" Type="http://schemas.openxmlformats.org/officeDocument/2006/relationships/image" Target="../media/image34.jpg"/><Relationship Id="rId5" Type="http://schemas.openxmlformats.org/officeDocument/2006/relationships/image" Target="../media/image20.png"/><Relationship Id="rId15" Type="http://schemas.openxmlformats.org/officeDocument/2006/relationships/image" Target="../media/image51.png"/><Relationship Id="rId23" Type="http://schemas.openxmlformats.org/officeDocument/2006/relationships/image" Target="../media/image33.jpeg"/><Relationship Id="rId10" Type="http://schemas.openxmlformats.org/officeDocument/2006/relationships/image" Target="../media/image47.png"/><Relationship Id="rId19" Type="http://schemas.openxmlformats.org/officeDocument/2006/relationships/image" Target="../media/image55.jpeg"/><Relationship Id="rId4" Type="http://schemas.openxmlformats.org/officeDocument/2006/relationships/image" Target="../media/image19.png"/><Relationship Id="rId9" Type="http://schemas.openxmlformats.org/officeDocument/2006/relationships/image" Target="../media/image46.png"/><Relationship Id="rId14" Type="http://schemas.openxmlformats.org/officeDocument/2006/relationships/image" Target="../media/image50.jpeg"/><Relationship Id="rId22" Type="http://schemas.openxmlformats.org/officeDocument/2006/relationships/image" Target="../media/image32.jpeg"/><Relationship Id="rId27" Type="http://schemas.openxmlformats.org/officeDocument/2006/relationships/image" Target="../media/image37.jpe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0.png"/><Relationship Id="rId18" Type="http://schemas.openxmlformats.org/officeDocument/2006/relationships/image" Target="../media/image32.jpeg"/><Relationship Id="rId3" Type="http://schemas.openxmlformats.org/officeDocument/2006/relationships/image" Target="../media/image47.png"/><Relationship Id="rId21" Type="http://schemas.openxmlformats.org/officeDocument/2006/relationships/image" Target="../media/image35.jpg"/><Relationship Id="rId7" Type="http://schemas.openxmlformats.org/officeDocument/2006/relationships/image" Target="../media/image22.png"/><Relationship Id="rId12" Type="http://schemas.openxmlformats.org/officeDocument/2006/relationships/image" Target="../media/image51.png"/><Relationship Id="rId17" Type="http://schemas.openxmlformats.org/officeDocument/2006/relationships/image" Target="../media/image31.jpeg"/><Relationship Id="rId2" Type="http://schemas.openxmlformats.org/officeDocument/2006/relationships/image" Target="../media/image12.png"/><Relationship Id="rId16" Type="http://schemas.openxmlformats.org/officeDocument/2006/relationships/image" Target="../media/image62.jpeg"/><Relationship Id="rId20"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59.jpeg"/><Relationship Id="rId5" Type="http://schemas.openxmlformats.org/officeDocument/2006/relationships/image" Target="../media/image20.png"/><Relationship Id="rId15" Type="http://schemas.openxmlformats.org/officeDocument/2006/relationships/image" Target="../media/image18.png"/><Relationship Id="rId23" Type="http://schemas.openxmlformats.org/officeDocument/2006/relationships/image" Target="../media/image37.jpeg"/><Relationship Id="rId10" Type="http://schemas.openxmlformats.org/officeDocument/2006/relationships/image" Target="../media/image58.jpeg"/><Relationship Id="rId19" Type="http://schemas.openxmlformats.org/officeDocument/2006/relationships/image" Target="../media/image33.jpeg"/><Relationship Id="rId4" Type="http://schemas.openxmlformats.org/officeDocument/2006/relationships/image" Target="../media/image19.png"/><Relationship Id="rId9" Type="http://schemas.openxmlformats.org/officeDocument/2006/relationships/image" Target="../media/image57.jpeg"/><Relationship Id="rId14" Type="http://schemas.openxmlformats.org/officeDocument/2006/relationships/image" Target="../media/image61.jpeg"/><Relationship Id="rId22"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chart" Target="../charts/chart1.xml"/><Relationship Id="rId7"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DF07007C-2D62-E9D1-7BA4-1693501226D4}"/>
              </a:ext>
            </a:extLst>
          </p:cNvPr>
          <p:cNvPicPr>
            <a:picLocks noChangeAspect="1"/>
          </p:cNvPicPr>
          <p:nvPr/>
        </p:nvPicPr>
        <p:blipFill>
          <a:blip r:embed="rId2"/>
          <a:stretch>
            <a:fillRect/>
          </a:stretch>
        </p:blipFill>
        <p:spPr>
          <a:xfrm>
            <a:off x="0" y="75"/>
            <a:ext cx="7561263" cy="10801275"/>
          </a:xfrm>
          <a:prstGeom prst="rect">
            <a:avLst/>
          </a:prstGeom>
        </p:spPr>
      </p:pic>
      <p:sp>
        <p:nvSpPr>
          <p:cNvPr id="11" name="CuadroTexto 10">
            <a:extLst>
              <a:ext uri="{FF2B5EF4-FFF2-40B4-BE49-F238E27FC236}">
                <a16:creationId xmlns:a16="http://schemas.microsoft.com/office/drawing/2014/main" id="{4CC80D83-189B-DA9D-D7DF-149B029BEF95}"/>
              </a:ext>
            </a:extLst>
          </p:cNvPr>
          <p:cNvSpPr txBox="1"/>
          <p:nvPr/>
        </p:nvSpPr>
        <p:spPr>
          <a:xfrm>
            <a:off x="108223" y="8737431"/>
            <a:ext cx="6480720" cy="1415772"/>
          </a:xfrm>
          <a:prstGeom prst="rect">
            <a:avLst/>
          </a:prstGeom>
          <a:solidFill>
            <a:srgbClr val="6B7E5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1200" cap="none" spc="0" normalizeH="0" baseline="0" noProof="0" dirty="0">
              <a:ln>
                <a:noFill/>
              </a:ln>
              <a:solidFill>
                <a:prstClr val="white"/>
              </a:solidFill>
              <a:effectLst/>
              <a:uLnTx/>
              <a:uFillTx/>
              <a:latin typeface="Bankinter" pitchFamily="2"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prstClr val="white"/>
                </a:solidFill>
                <a:effectLst/>
                <a:uLnTx/>
                <a:uFillTx/>
                <a:latin typeface="Bankinter Sans" pitchFamily="2" charset="0"/>
                <a:ea typeface="+mn-ea"/>
                <a:cs typeface="+mn-cs"/>
              </a:rPr>
              <a:t>Carta de D. Alfonso Botín – Sanz de Sautuola y </a:t>
            </a:r>
            <a:r>
              <a:rPr kumimoji="0" lang="es-ES_tradnl" sz="1800" b="1" i="0" u="none" strike="noStrike" kern="1200" cap="none" spc="0" normalizeH="0" baseline="0" noProof="0" dirty="0" err="1">
                <a:ln>
                  <a:noFill/>
                </a:ln>
                <a:solidFill>
                  <a:prstClr val="white"/>
                </a:solidFill>
                <a:effectLst/>
                <a:uLnTx/>
                <a:uFillTx/>
                <a:latin typeface="Bankinter Sans" pitchFamily="2" charset="0"/>
                <a:ea typeface="+mn-ea"/>
                <a:cs typeface="+mn-cs"/>
              </a:rPr>
              <a:t>Naveda</a:t>
            </a:r>
            <a:endParaRPr kumimoji="0" lang="es-ES_tradnl" sz="1800" b="1" i="0" u="none" strike="noStrike" kern="1200" cap="none" spc="0" normalizeH="0" baseline="0" noProof="0" dirty="0">
              <a:ln>
                <a:noFill/>
              </a:ln>
              <a:solidFill>
                <a:prstClr val="white"/>
              </a:solidFill>
              <a:effectLst/>
              <a:uLnTx/>
              <a:uFillTx/>
              <a:latin typeface="Bankinter Sans" pitchFamily="2"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s-ES_tradnl" sz="200" b="0" i="0" u="none" strike="noStrike" kern="1200" cap="none" spc="0" normalizeH="0" baseline="0" noProof="0" dirty="0">
              <a:ln>
                <a:noFill/>
              </a:ln>
              <a:solidFill>
                <a:prstClr val="white"/>
              </a:solidFill>
              <a:effectLst/>
              <a:uLnTx/>
              <a:uFillTx/>
              <a:latin typeface="Bankinter Sans" pitchFamily="2"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s-ES_tradnl" sz="1600" b="0" i="0" u="none" strike="noStrike" kern="1200" cap="none" spc="0" normalizeH="0" baseline="0" noProof="0" dirty="0">
                <a:ln>
                  <a:noFill/>
                </a:ln>
                <a:solidFill>
                  <a:prstClr val="white"/>
                </a:solidFill>
                <a:effectLst/>
                <a:uLnTx/>
                <a:uFillTx/>
                <a:latin typeface="Bankinter Sans" pitchFamily="2" charset="0"/>
                <a:ea typeface="+mn-ea"/>
                <a:cs typeface="+mn-cs"/>
              </a:rPr>
              <a:t>Presidente de Bankinter </a:t>
            </a:r>
            <a:r>
              <a:rPr kumimoji="0" lang="es-ES_tradnl" sz="1600" b="0" i="0" u="none" strike="noStrike" kern="1200" cap="none" spc="0" normalizeH="0" baseline="0" noProof="0" dirty="0" err="1">
                <a:ln>
                  <a:noFill/>
                </a:ln>
                <a:solidFill>
                  <a:prstClr val="white"/>
                </a:solidFill>
                <a:effectLst/>
                <a:uLnTx/>
                <a:uFillTx/>
                <a:latin typeface="Bankinter Sans" pitchFamily="2" charset="0"/>
                <a:ea typeface="+mn-ea"/>
                <a:cs typeface="+mn-cs"/>
              </a:rPr>
              <a:t>Investment</a:t>
            </a:r>
            <a:endParaRPr kumimoji="0" lang="es-ES_tradnl" sz="1600" b="0" i="0" u="none" strike="noStrike" kern="1200" cap="none" spc="0" normalizeH="0" baseline="0" noProof="0" dirty="0">
              <a:ln>
                <a:noFill/>
              </a:ln>
              <a:solidFill>
                <a:prstClr val="white"/>
              </a:solidFill>
              <a:effectLst/>
              <a:uLnTx/>
              <a:uFillTx/>
              <a:latin typeface="Bankinter Sans"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white"/>
              </a:solidFill>
              <a:effectLst/>
              <a:uLnTx/>
              <a:uFillTx/>
              <a:latin typeface="Bankinter" pitchFamily="2" charset="0"/>
              <a:ea typeface="+mn-ea"/>
              <a:cs typeface="+mn-cs"/>
            </a:endParaRPr>
          </a:p>
        </p:txBody>
      </p:sp>
    </p:spTree>
    <p:extLst>
      <p:ext uri="{BB962C8B-B14F-4D97-AF65-F5344CB8AC3E}">
        <p14:creationId xmlns:p14="http://schemas.microsoft.com/office/powerpoint/2010/main" val="394668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7A488"/>
        </a:solidFill>
        <a:effectLst/>
      </p:bgPr>
    </p:bg>
    <p:spTree>
      <p:nvGrpSpPr>
        <p:cNvPr id="1" name=""/>
        <p:cNvGrpSpPr/>
        <p:nvPr/>
      </p:nvGrpSpPr>
      <p:grpSpPr>
        <a:xfrm>
          <a:off x="0" y="0"/>
          <a:ext cx="0" cy="0"/>
          <a:chOff x="0" y="0"/>
          <a:chExt cx="0" cy="0"/>
        </a:xfrm>
      </p:grpSpPr>
      <p:sp>
        <p:nvSpPr>
          <p:cNvPr id="21" name="20 Rectángulo"/>
          <p:cNvSpPr/>
          <p:nvPr/>
        </p:nvSpPr>
        <p:spPr>
          <a:xfrm>
            <a:off x="396254" y="360115"/>
            <a:ext cx="6840760" cy="1038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25 CuadroTexto"/>
          <p:cNvSpPr txBox="1"/>
          <p:nvPr/>
        </p:nvSpPr>
        <p:spPr>
          <a:xfrm>
            <a:off x="963164" y="5328667"/>
            <a:ext cx="4574201" cy="338554"/>
          </a:xfrm>
          <a:prstGeom prst="rect">
            <a:avLst/>
          </a:prstGeom>
          <a:noFill/>
        </p:spPr>
        <p:txBody>
          <a:bodyPr wrap="none" rtlCol="0">
            <a:spAutoFit/>
          </a:bodyPr>
          <a:lstStyle/>
          <a:p>
            <a:r>
              <a:rPr lang="es-ES" sz="1600" b="1" dirty="0">
                <a:solidFill>
                  <a:srgbClr val="6A7D55"/>
                </a:solidFill>
                <a:latin typeface="Bankinter Text" pitchFamily="18" charset="0"/>
              </a:rPr>
              <a:t>Principales características de la inversión  </a:t>
            </a:r>
            <a:r>
              <a:rPr lang="es-ES" sz="1600" b="1" dirty="0">
                <a:solidFill>
                  <a:srgbClr val="B76400"/>
                </a:solidFill>
                <a:latin typeface="Bankinter Text" pitchFamily="18" charset="0"/>
              </a:rPr>
              <a:t>_</a:t>
            </a:r>
          </a:p>
        </p:txBody>
      </p:sp>
      <p:sp>
        <p:nvSpPr>
          <p:cNvPr id="27" name="26 CuadroTexto"/>
          <p:cNvSpPr txBox="1"/>
          <p:nvPr/>
        </p:nvSpPr>
        <p:spPr>
          <a:xfrm>
            <a:off x="969801" y="5642218"/>
            <a:ext cx="5616624" cy="1892826"/>
          </a:xfrm>
          <a:prstGeom prst="rect">
            <a:avLst/>
          </a:prstGeom>
          <a:noFill/>
        </p:spPr>
        <p:txBody>
          <a:bodyPr wrap="square" rtlCol="0">
            <a:spAutoFit/>
          </a:bodyPr>
          <a:lstStyle/>
          <a:p>
            <a:pPr algn="just"/>
            <a:r>
              <a:rPr lang="es-ES" sz="900" dirty="0">
                <a:latin typeface="Bankinter Text" pitchFamily="18" charset="0"/>
              </a:rPr>
              <a:t>La cartera está formada por </a:t>
            </a:r>
            <a:r>
              <a:rPr lang="es-ES" sz="900" b="1" dirty="0">
                <a:latin typeface="Bankinter Text" pitchFamily="18" charset="0"/>
              </a:rPr>
              <a:t>26 activos de primer nivel</a:t>
            </a:r>
            <a:r>
              <a:rPr lang="es-ES" sz="900" dirty="0">
                <a:latin typeface="Bankinter Text" pitchFamily="18" charset="0"/>
              </a:rPr>
              <a:t>, caracterizada por: i) diversificación por localización, tipología y operador; ii) contratos de arrendamiento de obligado cumplimiento a largo plazo con una renta mínima garantizada; y iii) tasa de esfuerzo razonable para el operador. </a:t>
            </a:r>
          </a:p>
          <a:p>
            <a:pPr algn="just"/>
            <a:endParaRPr lang="es-ES" sz="900" dirty="0">
              <a:latin typeface="Bankinter Text" pitchFamily="18" charset="0"/>
            </a:endParaRPr>
          </a:p>
          <a:p>
            <a:pPr algn="just"/>
            <a:r>
              <a:rPr lang="es-ES" sz="900" b="1" dirty="0">
                <a:latin typeface="Bankinter Text" pitchFamily="18" charset="0"/>
              </a:rPr>
              <a:t>El valor actual de la cartera se sitúa en €872M</a:t>
            </a:r>
            <a:r>
              <a:rPr lang="es-ES" sz="900" b="1" baseline="30000" dirty="0">
                <a:latin typeface="Bankinter Text" pitchFamily="18" charset="0"/>
              </a:rPr>
              <a:t>(1)</a:t>
            </a:r>
            <a:r>
              <a:rPr lang="es-ES" sz="900" b="1" dirty="0">
                <a:latin typeface="Bankinter Text" pitchFamily="18" charset="0"/>
              </a:rPr>
              <a:t> </a:t>
            </a:r>
            <a:r>
              <a:rPr lang="es-ES" sz="900" dirty="0">
                <a:latin typeface="Bankinter Text" pitchFamily="18" charset="0"/>
              </a:rPr>
              <a:t> lo que representa una </a:t>
            </a:r>
            <a:r>
              <a:rPr lang="es-ES" sz="900" b="1" dirty="0">
                <a:latin typeface="Bankinter Text" pitchFamily="18" charset="0"/>
              </a:rPr>
              <a:t>revalorización de +28% </a:t>
            </a:r>
            <a:r>
              <a:rPr lang="es-ES" sz="900" dirty="0">
                <a:latin typeface="Bankinter Text" pitchFamily="18" charset="0"/>
              </a:rPr>
              <a:t>frente al precio de compra e inversión de mejora implementada en la cartera. El </a:t>
            </a:r>
            <a:r>
              <a:rPr lang="es-ES" sz="900" b="1" dirty="0">
                <a:latin typeface="Bankinter Text" pitchFamily="18" charset="0"/>
              </a:rPr>
              <a:t>apalancamiento</a:t>
            </a:r>
            <a:r>
              <a:rPr lang="es-ES" sz="900" dirty="0">
                <a:latin typeface="Bankinter Text" pitchFamily="18" charset="0"/>
              </a:rPr>
              <a:t> medio se sitúa en el </a:t>
            </a:r>
            <a:r>
              <a:rPr lang="es-ES" sz="900" b="1" dirty="0">
                <a:latin typeface="Bankinter Text" pitchFamily="18" charset="0"/>
              </a:rPr>
              <a:t>39%.</a:t>
            </a:r>
          </a:p>
          <a:p>
            <a:pPr algn="just"/>
            <a:endParaRPr lang="es-ES" sz="900" b="1" dirty="0">
              <a:latin typeface="Bankinter Text" pitchFamily="18" charset="0"/>
            </a:endParaRPr>
          </a:p>
          <a:p>
            <a:pPr algn="just"/>
            <a:r>
              <a:rPr lang="es-ES" sz="900" dirty="0">
                <a:latin typeface="Bankinter Text" pitchFamily="18" charset="0"/>
              </a:rPr>
              <a:t>A pesar de la subida de los tipos de interés de +200 </a:t>
            </a:r>
            <a:r>
              <a:rPr lang="es-ES" sz="900" dirty="0" err="1">
                <a:latin typeface="Bankinter Text" pitchFamily="18" charset="0"/>
              </a:rPr>
              <a:t>pbs</a:t>
            </a:r>
            <a:r>
              <a:rPr lang="es-ES" sz="900" dirty="0">
                <a:latin typeface="Bankinter Text" pitchFamily="18" charset="0"/>
              </a:rPr>
              <a:t> durante este 2023, se ha producido una revalorización del +10% respecto al año anterior, debido principalmente a la </a:t>
            </a:r>
            <a:r>
              <a:rPr lang="es-ES" sz="900" b="1" dirty="0">
                <a:latin typeface="Bankinter Text" pitchFamily="18" charset="0"/>
              </a:rPr>
              <a:t>gestión activa de la cartera (optimización contratos) y a la mejora de la calidad de los activos (</a:t>
            </a:r>
            <a:r>
              <a:rPr lang="es-ES" sz="900" b="1" dirty="0" err="1">
                <a:latin typeface="Bankinter Text" pitchFamily="18" charset="0"/>
              </a:rPr>
              <a:t>capex</a:t>
            </a:r>
            <a:r>
              <a:rPr lang="es-ES" sz="900" b="1" dirty="0">
                <a:latin typeface="Bankinter Text" pitchFamily="18" charset="0"/>
              </a:rPr>
              <a:t>). </a:t>
            </a:r>
            <a:r>
              <a:rPr lang="es-ES" sz="900" dirty="0">
                <a:latin typeface="Bankinter Text" pitchFamily="18" charset="0"/>
              </a:rPr>
              <a:t>Todo los anterior junto con el acompañamiento del mercado hotelero, </a:t>
            </a:r>
            <a:r>
              <a:rPr lang="es-ES" sz="900" b="1" dirty="0">
                <a:latin typeface="Bankinter Text" pitchFamily="18" charset="0"/>
              </a:rPr>
              <a:t>ha provocado una mejora sustancial de los rendimientos de los hoteles.</a:t>
            </a:r>
          </a:p>
        </p:txBody>
      </p:sp>
      <p:sp>
        <p:nvSpPr>
          <p:cNvPr id="18" name="17 CuadroTexto"/>
          <p:cNvSpPr txBox="1"/>
          <p:nvPr/>
        </p:nvSpPr>
        <p:spPr>
          <a:xfrm>
            <a:off x="965682" y="7704931"/>
            <a:ext cx="4220066" cy="338554"/>
          </a:xfrm>
          <a:prstGeom prst="rect">
            <a:avLst/>
          </a:prstGeom>
          <a:noFill/>
        </p:spPr>
        <p:txBody>
          <a:bodyPr wrap="none" rtlCol="0">
            <a:spAutoFit/>
          </a:bodyPr>
          <a:lstStyle/>
          <a:p>
            <a:r>
              <a:rPr lang="es-ES" sz="1600" b="1" dirty="0">
                <a:solidFill>
                  <a:srgbClr val="6A7D55"/>
                </a:solidFill>
                <a:latin typeface="Bankinter Text" pitchFamily="18" charset="0"/>
              </a:rPr>
              <a:t>Estrategia de inversión y rentabilidad  </a:t>
            </a:r>
            <a:r>
              <a:rPr lang="es-ES" sz="1600" b="1" dirty="0">
                <a:solidFill>
                  <a:srgbClr val="B76400"/>
                </a:solidFill>
                <a:latin typeface="Bankinter Text" pitchFamily="18" charset="0"/>
              </a:rPr>
              <a:t>_</a:t>
            </a:r>
          </a:p>
        </p:txBody>
      </p:sp>
      <p:sp>
        <p:nvSpPr>
          <p:cNvPr id="19" name="18 CuadroTexto"/>
          <p:cNvSpPr txBox="1"/>
          <p:nvPr/>
        </p:nvSpPr>
        <p:spPr>
          <a:xfrm>
            <a:off x="972319" y="8028384"/>
            <a:ext cx="5616624" cy="646331"/>
          </a:xfrm>
          <a:prstGeom prst="rect">
            <a:avLst/>
          </a:prstGeom>
          <a:noFill/>
        </p:spPr>
        <p:txBody>
          <a:bodyPr wrap="square" rtlCol="0">
            <a:spAutoFit/>
          </a:bodyPr>
          <a:lstStyle/>
          <a:p>
            <a:pPr algn="just"/>
            <a:r>
              <a:rPr lang="es-ES" sz="900" dirty="0">
                <a:solidFill>
                  <a:schemeClr val="tx1"/>
                </a:solidFill>
                <a:latin typeface="Bankinter Text" pitchFamily="2" charset="0"/>
              </a:rPr>
              <a:t>ATOM sigue monitorizando de forma continua su tesorería para que la Sociedad se mantenga saneada en todo momento</a:t>
            </a:r>
            <a:r>
              <a:rPr lang="es-ES" sz="900" dirty="0">
                <a:latin typeface="Bankinter Text" pitchFamily="2" charset="0"/>
              </a:rPr>
              <a:t>. </a:t>
            </a:r>
            <a:r>
              <a:rPr lang="es-ES" sz="900" dirty="0">
                <a:latin typeface="Bankinter Text" pitchFamily="18" charset="0"/>
              </a:rPr>
              <a:t>Gracias a su </a:t>
            </a:r>
            <a:r>
              <a:rPr lang="es-ES" sz="900" b="1" dirty="0">
                <a:latin typeface="Bankinter Text" pitchFamily="18" charset="0"/>
              </a:rPr>
              <a:t>solvencia y generación de caja</a:t>
            </a:r>
            <a:r>
              <a:rPr lang="es-ES" sz="900" dirty="0">
                <a:latin typeface="Bankinter Text" pitchFamily="18" charset="0"/>
              </a:rPr>
              <a:t>, ATOM tiene la voluntad de mantener su política retributiva. Desde su lanzamiento, ATOM ha distribuido dividendos por un importe total de €60,2M, lo que supone un 18,4% de la inversión inicial.</a:t>
            </a:r>
          </a:p>
        </p:txBody>
      </p:sp>
      <p:sp>
        <p:nvSpPr>
          <p:cNvPr id="17" name="16 Rectángulo"/>
          <p:cNvSpPr/>
          <p:nvPr/>
        </p:nvSpPr>
        <p:spPr>
          <a:xfrm>
            <a:off x="2628503" y="360115"/>
            <a:ext cx="2247478" cy="4521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19 CuadroTexto"/>
          <p:cNvSpPr txBox="1"/>
          <p:nvPr/>
        </p:nvSpPr>
        <p:spPr>
          <a:xfrm>
            <a:off x="2988543" y="504131"/>
            <a:ext cx="1625766" cy="230832"/>
          </a:xfrm>
          <a:prstGeom prst="rect">
            <a:avLst/>
          </a:prstGeom>
          <a:noFill/>
        </p:spPr>
        <p:txBody>
          <a:bodyPr wrap="none" rtlCol="0">
            <a:spAutoFit/>
          </a:bodyPr>
          <a:lstStyle/>
          <a:p>
            <a:r>
              <a:rPr lang="es-ES" sz="900" b="1" dirty="0" err="1">
                <a:solidFill>
                  <a:schemeClr val="bg1"/>
                </a:solidFill>
                <a:latin typeface="Bankinter Text" pitchFamily="18" charset="0"/>
                <a:cs typeface="Arial" panose="020B0604020202020204" pitchFamily="34" charset="0"/>
              </a:rPr>
              <a:t>Atom</a:t>
            </a:r>
            <a:r>
              <a:rPr lang="es-ES" sz="900" b="1" dirty="0">
                <a:solidFill>
                  <a:schemeClr val="bg1"/>
                </a:solidFill>
                <a:latin typeface="Bankinter Text" pitchFamily="18" charset="0"/>
                <a:cs typeface="Arial" panose="020B0604020202020204" pitchFamily="34" charset="0"/>
              </a:rPr>
              <a:t> Hoteles </a:t>
            </a:r>
            <a:r>
              <a:rPr lang="es-ES" sz="900" b="1" dirty="0" err="1">
                <a:solidFill>
                  <a:schemeClr val="bg1"/>
                </a:solidFill>
                <a:latin typeface="Bankinter Text" pitchFamily="18" charset="0"/>
                <a:cs typeface="Arial" panose="020B0604020202020204" pitchFamily="34" charset="0"/>
              </a:rPr>
              <a:t>Socimi</a:t>
            </a:r>
            <a:r>
              <a:rPr lang="es-ES" sz="900" b="1" dirty="0">
                <a:solidFill>
                  <a:schemeClr val="bg1"/>
                </a:solidFill>
                <a:latin typeface="Bankinter Text" pitchFamily="18" charset="0"/>
                <a:cs typeface="Arial" panose="020B0604020202020204" pitchFamily="34" charset="0"/>
              </a:rPr>
              <a:t> S.A.</a:t>
            </a:r>
          </a:p>
        </p:txBody>
      </p:sp>
      <p:grpSp>
        <p:nvGrpSpPr>
          <p:cNvPr id="2" name="6 Grupo">
            <a:extLst>
              <a:ext uri="{FF2B5EF4-FFF2-40B4-BE49-F238E27FC236}">
                <a16:creationId xmlns:a16="http://schemas.microsoft.com/office/drawing/2014/main" id="{DC7FD185-A1AF-513E-FD5F-8CC900E8A0C5}"/>
              </a:ext>
            </a:extLst>
          </p:cNvPr>
          <p:cNvGrpSpPr/>
          <p:nvPr/>
        </p:nvGrpSpPr>
        <p:grpSpPr>
          <a:xfrm>
            <a:off x="381025" y="360115"/>
            <a:ext cx="2247478" cy="452123"/>
            <a:chOff x="357733" y="412048"/>
            <a:chExt cx="2270770" cy="452123"/>
          </a:xfrm>
        </p:grpSpPr>
        <p:sp>
          <p:nvSpPr>
            <p:cNvPr id="3" name="7 Rectángulo">
              <a:extLst>
                <a:ext uri="{FF2B5EF4-FFF2-40B4-BE49-F238E27FC236}">
                  <a16:creationId xmlns:a16="http://schemas.microsoft.com/office/drawing/2014/main" id="{F45E0C9D-DD9F-4047-0547-B75A1C954DDC}"/>
                </a:ext>
              </a:extLst>
            </p:cNvPr>
            <p:cNvSpPr/>
            <p:nvPr/>
          </p:nvSpPr>
          <p:spPr>
            <a:xfrm>
              <a:off x="357733" y="412048"/>
              <a:ext cx="2270770" cy="452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4" name="8 Imagen">
              <a:extLst>
                <a:ext uri="{FF2B5EF4-FFF2-40B4-BE49-F238E27FC236}">
                  <a16:creationId xmlns:a16="http://schemas.microsoft.com/office/drawing/2014/main" id="{B4F6BF64-3659-E87D-3EDD-4AA7583CDB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319" y="504131"/>
              <a:ext cx="1027734" cy="297636"/>
            </a:xfrm>
            <a:prstGeom prst="rect">
              <a:avLst/>
            </a:prstGeom>
          </p:spPr>
        </p:pic>
      </p:grpSp>
      <p:sp>
        <p:nvSpPr>
          <p:cNvPr id="5" name="3 Marcador de número de diapositiva">
            <a:extLst>
              <a:ext uri="{FF2B5EF4-FFF2-40B4-BE49-F238E27FC236}">
                <a16:creationId xmlns:a16="http://schemas.microsoft.com/office/drawing/2014/main" id="{87609BB2-F648-2D94-542F-3ECD3FE70502}"/>
              </a:ext>
            </a:extLst>
          </p:cNvPr>
          <p:cNvSpPr txBox="1">
            <a:spLocks/>
          </p:cNvSpPr>
          <p:nvPr/>
        </p:nvSpPr>
        <p:spPr>
          <a:xfrm>
            <a:off x="6459042" y="9933374"/>
            <a:ext cx="753374" cy="730250"/>
          </a:xfrm>
          <a:prstGeom prst="rect">
            <a:avLst/>
          </a:prstGeom>
        </p:spPr>
        <p:txBody>
          <a:bodyPr vert="horz" lIns="91365" tIns="45718" rIns="91365" bIns="45718" rtlCol="0" anchor="ctr"/>
          <a:lstStyle>
            <a:defPPr marL="0" marR="0" indent="0" algn="l" defTabSz="91399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163"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Bankinter Sans Light" pitchFamily="2" charset="0"/>
                <a:ea typeface="F Grotesk Regular"/>
                <a:cs typeface="F Grotesk Regular"/>
                <a:sym typeface="F Grotesk Regular"/>
              </a:defRPr>
            </a:lvl1pPr>
            <a:lvl2pPr marL="0" marR="0" indent="228518"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2pPr>
            <a:lvl3pPr marL="0" marR="0" indent="457020"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3pPr>
            <a:lvl4pPr marL="0" marR="0" indent="68550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4pPr>
            <a:lvl5pPr marL="0" marR="0" indent="91399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5pPr>
            <a:lvl6pPr marL="0" marR="0" indent="114250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6pPr>
            <a:lvl7pPr marL="0" marR="0" indent="1371027"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7pPr>
            <a:lvl8pPr marL="0" marR="0" indent="1599524"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8pPr>
            <a:lvl9pPr marL="0" marR="0" indent="182799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9pPr>
          </a:lstStyle>
          <a:p>
            <a:pPr>
              <a:defRPr/>
            </a:pPr>
            <a:fld id="{298AB088-12E1-4115-92BF-EF87FCD9D169}" type="slidenum">
              <a:rPr lang="es-ES" sz="900" smtClean="0">
                <a:solidFill>
                  <a:srgbClr val="000000">
                    <a:tint val="75000"/>
                  </a:srgbClr>
                </a:solidFill>
                <a:latin typeface="Bankinter Text" pitchFamily="2" charset="0"/>
              </a:rPr>
              <a:pPr>
                <a:defRPr/>
              </a:pPr>
              <a:t>10</a:t>
            </a:fld>
            <a:endParaRPr lang="es-ES" sz="900" dirty="0">
              <a:solidFill>
                <a:srgbClr val="000000">
                  <a:tint val="75000"/>
                </a:srgbClr>
              </a:solidFill>
              <a:latin typeface="Bankinter Text" pitchFamily="2" charset="0"/>
            </a:endParaRPr>
          </a:p>
        </p:txBody>
      </p:sp>
      <p:sp>
        <p:nvSpPr>
          <p:cNvPr id="8" name="26 CuadroTexto">
            <a:extLst>
              <a:ext uri="{FF2B5EF4-FFF2-40B4-BE49-F238E27FC236}">
                <a16:creationId xmlns:a16="http://schemas.microsoft.com/office/drawing/2014/main" id="{57E6F874-4B6A-8249-E4C9-379FA004A346}"/>
              </a:ext>
            </a:extLst>
          </p:cNvPr>
          <p:cNvSpPr txBox="1"/>
          <p:nvPr/>
        </p:nvSpPr>
        <p:spPr>
          <a:xfrm>
            <a:off x="969801" y="2810944"/>
            <a:ext cx="5616624" cy="2308324"/>
          </a:xfrm>
          <a:prstGeom prst="rect">
            <a:avLst/>
          </a:prstGeom>
          <a:noFill/>
        </p:spPr>
        <p:txBody>
          <a:bodyPr wrap="square" rtlCol="0">
            <a:spAutoFit/>
          </a:bodyPr>
          <a:lstStyle/>
          <a:p>
            <a:pPr algn="just">
              <a:buClr>
                <a:srgbClr val="FD7F00"/>
              </a:buClr>
            </a:pPr>
            <a:r>
              <a:rPr lang="es-ES" sz="900" dirty="0">
                <a:latin typeface="Bankinter Text" pitchFamily="2" charset="0"/>
              </a:rPr>
              <a:t>Durante el año 2023, la empresa ha continuado implementando estrategias para optimizar su cartera de activos, logrando una facturación de más de 11 millones de euros en rentas variables, superando las proyecciones trimestrales. Este éxito resalta la solidez de la estrategia empresarial.</a:t>
            </a:r>
          </a:p>
          <a:p>
            <a:pPr algn="just">
              <a:buClr>
                <a:srgbClr val="FD7F00"/>
              </a:buClr>
            </a:pPr>
            <a:endParaRPr lang="es-ES" sz="900" dirty="0">
              <a:latin typeface="Bankinter Text" pitchFamily="2" charset="0"/>
            </a:endParaRPr>
          </a:p>
          <a:p>
            <a:pPr algn="just">
              <a:buClr>
                <a:srgbClr val="FD7F00"/>
              </a:buClr>
            </a:pPr>
            <a:r>
              <a:rPr lang="es-ES" sz="900" dirty="0">
                <a:latin typeface="Bankinter Text" pitchFamily="2" charset="0"/>
              </a:rPr>
              <a:t>Para el año 2024, se espera un aumento de ingresos adicionales, impulsado por la externalización de servicios como Parkings, </a:t>
            </a:r>
            <a:r>
              <a:rPr lang="es-ES" sz="900" dirty="0" err="1">
                <a:latin typeface="Bankinter Text" pitchFamily="2" charset="0"/>
              </a:rPr>
              <a:t>Health</a:t>
            </a:r>
            <a:r>
              <a:rPr lang="es-ES" sz="900" dirty="0">
                <a:latin typeface="Bankinter Text" pitchFamily="2" charset="0"/>
              </a:rPr>
              <a:t> &amp; </a:t>
            </a:r>
            <a:r>
              <a:rPr lang="es-ES" sz="900" dirty="0" err="1">
                <a:latin typeface="Bankinter Text" pitchFamily="2" charset="0"/>
              </a:rPr>
              <a:t>Wellness</a:t>
            </a:r>
            <a:r>
              <a:rPr lang="es-ES" sz="900" dirty="0">
                <a:latin typeface="Bankinter Text" pitchFamily="2" charset="0"/>
              </a:rPr>
              <a:t>, servicios de restauración, y la finalización del proceso de alquiler de locales comerciales disponibles.</a:t>
            </a:r>
          </a:p>
          <a:p>
            <a:pPr algn="just">
              <a:buClr>
                <a:srgbClr val="FD7F00"/>
              </a:buClr>
            </a:pPr>
            <a:endParaRPr lang="es-ES" sz="900" dirty="0">
              <a:latin typeface="Bankinter Text" pitchFamily="2" charset="0"/>
            </a:endParaRPr>
          </a:p>
          <a:p>
            <a:pPr algn="just">
              <a:buClr>
                <a:srgbClr val="FD7F00"/>
              </a:buClr>
            </a:pPr>
            <a:r>
              <a:rPr lang="es-ES" sz="900" dirty="0">
                <a:latin typeface="Bankinter Text" pitchFamily="2" charset="0"/>
              </a:rPr>
              <a:t>La empresa mantendrá una política de rotación selectiva de activos con el objetivo de reducir la deuda bancaria y remunerar a los accionistas, en total cumplimiento con el régimen SOCIMI. El resultado de esta política ha sido la venta del Hotel AC Sevilla, el cual ha reportado una TIR superior al 20%.</a:t>
            </a:r>
          </a:p>
          <a:p>
            <a:pPr algn="just">
              <a:buClr>
                <a:srgbClr val="FD7F00"/>
              </a:buClr>
            </a:pPr>
            <a:endParaRPr lang="es-ES" sz="900" dirty="0">
              <a:latin typeface="Bankinter Text" pitchFamily="2" charset="0"/>
            </a:endParaRPr>
          </a:p>
          <a:p>
            <a:pPr algn="just">
              <a:buClr>
                <a:srgbClr val="FD7F00"/>
              </a:buClr>
            </a:pPr>
            <a:r>
              <a:rPr lang="es-ES" sz="900" dirty="0">
                <a:latin typeface="Bankinter Text" pitchFamily="2" charset="0"/>
              </a:rPr>
              <a:t>En términos de inversiones en activos, la atención se centra en la aplicación del </a:t>
            </a:r>
            <a:r>
              <a:rPr lang="es-ES" sz="900" dirty="0" err="1">
                <a:latin typeface="Bankinter Text" pitchFamily="2" charset="0"/>
              </a:rPr>
              <a:t>CapEx</a:t>
            </a:r>
            <a:r>
              <a:rPr lang="es-ES" sz="900" dirty="0">
                <a:latin typeface="Bankinter Text" pitchFamily="2" charset="0"/>
              </a:rPr>
              <a:t> de recurrencia contractual, la implementación de mejoras aprobadas y el control del estado de los activos para garantizar un nivel de mantenimiento adecuado.</a:t>
            </a:r>
          </a:p>
        </p:txBody>
      </p:sp>
      <p:sp>
        <p:nvSpPr>
          <p:cNvPr id="6" name="9 CuadroTexto">
            <a:extLst>
              <a:ext uri="{FF2B5EF4-FFF2-40B4-BE49-F238E27FC236}">
                <a16:creationId xmlns:a16="http://schemas.microsoft.com/office/drawing/2014/main" id="{07938719-83FB-99B1-291A-ABCCA9ACE743}"/>
              </a:ext>
            </a:extLst>
          </p:cNvPr>
          <p:cNvSpPr txBox="1"/>
          <p:nvPr/>
        </p:nvSpPr>
        <p:spPr>
          <a:xfrm>
            <a:off x="5364807" y="530553"/>
            <a:ext cx="1695272" cy="261610"/>
          </a:xfrm>
          <a:prstGeom prst="rect">
            <a:avLst/>
          </a:prstGeom>
          <a:noFill/>
        </p:spPr>
        <p:txBody>
          <a:bodyPr wrap="square" rtlCol="0">
            <a:spAutoFit/>
          </a:bodyPr>
          <a:lstStyle/>
          <a:p>
            <a:r>
              <a:rPr lang="es-ES" sz="1000" dirty="0">
                <a:latin typeface="Bankinter Text" pitchFamily="18" charset="0"/>
                <a:cs typeface="Arial" panose="020B0604020202020204" pitchFamily="34" charset="0"/>
              </a:rPr>
              <a:t>4º Trimestre </a:t>
            </a:r>
            <a:r>
              <a:rPr lang="es-ES" sz="1100" b="1" dirty="0">
                <a:solidFill>
                  <a:srgbClr val="B76400"/>
                </a:solidFill>
                <a:latin typeface="Bankinter Text" pitchFamily="18" charset="0"/>
                <a:cs typeface="Arial" panose="020B0604020202020204" pitchFamily="34" charset="0"/>
              </a:rPr>
              <a:t>/</a:t>
            </a:r>
            <a:r>
              <a:rPr lang="es-ES" sz="1000" dirty="0">
                <a:latin typeface="Bankinter Text" pitchFamily="18" charset="0"/>
                <a:cs typeface="Arial" panose="020B0604020202020204" pitchFamily="34" charset="0"/>
              </a:rPr>
              <a:t> </a:t>
            </a:r>
            <a:r>
              <a:rPr lang="es-ES" sz="1000" b="1" dirty="0">
                <a:latin typeface="Bankinter Text" pitchFamily="18" charset="0"/>
                <a:cs typeface="Arial" panose="020B0604020202020204" pitchFamily="34" charset="0"/>
              </a:rPr>
              <a:t>2023</a:t>
            </a:r>
          </a:p>
        </p:txBody>
      </p:sp>
      <p:sp>
        <p:nvSpPr>
          <p:cNvPr id="13" name="25 CuadroTexto">
            <a:extLst>
              <a:ext uri="{FF2B5EF4-FFF2-40B4-BE49-F238E27FC236}">
                <a16:creationId xmlns:a16="http://schemas.microsoft.com/office/drawing/2014/main" id="{BC369760-4442-D653-DB18-A024827B0E9B}"/>
              </a:ext>
            </a:extLst>
          </p:cNvPr>
          <p:cNvSpPr txBox="1"/>
          <p:nvPr/>
        </p:nvSpPr>
        <p:spPr>
          <a:xfrm>
            <a:off x="954572" y="2505318"/>
            <a:ext cx="2906245" cy="338554"/>
          </a:xfrm>
          <a:prstGeom prst="rect">
            <a:avLst/>
          </a:prstGeom>
          <a:noFill/>
        </p:spPr>
        <p:txBody>
          <a:bodyPr wrap="none" rtlCol="0">
            <a:spAutoFit/>
          </a:bodyPr>
          <a:lstStyle/>
          <a:p>
            <a:r>
              <a:rPr lang="es-ES" sz="1600" b="1" dirty="0">
                <a:solidFill>
                  <a:srgbClr val="6A7D55"/>
                </a:solidFill>
                <a:latin typeface="Bankinter Text" pitchFamily="18" charset="0"/>
              </a:rPr>
              <a:t>Evolución de la compañía </a:t>
            </a:r>
            <a:r>
              <a:rPr lang="es-ES" sz="1600" b="1" dirty="0">
                <a:solidFill>
                  <a:srgbClr val="B76400"/>
                </a:solidFill>
                <a:latin typeface="Bankinter Text" pitchFamily="18" charset="0"/>
              </a:rPr>
              <a:t>_</a:t>
            </a:r>
          </a:p>
        </p:txBody>
      </p:sp>
      <p:sp>
        <p:nvSpPr>
          <p:cNvPr id="9" name="11 CuadroTexto">
            <a:extLst>
              <a:ext uri="{FF2B5EF4-FFF2-40B4-BE49-F238E27FC236}">
                <a16:creationId xmlns:a16="http://schemas.microsoft.com/office/drawing/2014/main" id="{3083C8EA-8CFC-84A3-2BFD-88A98F38FBDD}"/>
              </a:ext>
            </a:extLst>
          </p:cNvPr>
          <p:cNvSpPr txBox="1"/>
          <p:nvPr/>
        </p:nvSpPr>
        <p:spPr>
          <a:xfrm>
            <a:off x="5148783" y="288107"/>
            <a:ext cx="2088231" cy="2708434"/>
          </a:xfrm>
          <a:prstGeom prst="rect">
            <a:avLst/>
          </a:prstGeom>
          <a:noFill/>
        </p:spPr>
        <p:txBody>
          <a:bodyPr wrap="square" rtlCol="0">
            <a:spAutoFit/>
          </a:bodyPr>
          <a:lstStyle/>
          <a:p>
            <a:r>
              <a:rPr lang="es-ES" sz="17000" dirty="0">
                <a:solidFill>
                  <a:srgbClr val="97A488"/>
                </a:solidFill>
                <a:latin typeface="Bankinter Text" pitchFamily="18" charset="0"/>
                <a:cs typeface="Arial" panose="020B0604020202020204" pitchFamily="34" charset="0"/>
              </a:rPr>
              <a:t>4</a:t>
            </a:r>
          </a:p>
        </p:txBody>
      </p:sp>
      <p:sp>
        <p:nvSpPr>
          <p:cNvPr id="11" name="12 CuadroTexto">
            <a:extLst>
              <a:ext uri="{FF2B5EF4-FFF2-40B4-BE49-F238E27FC236}">
                <a16:creationId xmlns:a16="http://schemas.microsoft.com/office/drawing/2014/main" id="{21134E36-6918-4E67-103D-12856D6900C4}"/>
              </a:ext>
            </a:extLst>
          </p:cNvPr>
          <p:cNvSpPr txBox="1"/>
          <p:nvPr/>
        </p:nvSpPr>
        <p:spPr>
          <a:xfrm>
            <a:off x="6033373" y="2207068"/>
            <a:ext cx="555570" cy="215444"/>
          </a:xfrm>
          <a:prstGeom prst="rect">
            <a:avLst/>
          </a:prstGeom>
          <a:noFill/>
        </p:spPr>
        <p:txBody>
          <a:bodyPr wrap="square" rtlCol="0">
            <a:spAutoFit/>
          </a:bodyPr>
          <a:lstStyle/>
          <a:p>
            <a:r>
              <a:rPr lang="es-ES" sz="800" b="1" dirty="0">
                <a:solidFill>
                  <a:srgbClr val="B76401"/>
                </a:solidFill>
                <a:latin typeface="Bankinter" panose="02020500000000000000" pitchFamily="18" charset="0"/>
              </a:rPr>
              <a:t>2023</a:t>
            </a:r>
          </a:p>
        </p:txBody>
      </p:sp>
      <p:sp>
        <p:nvSpPr>
          <p:cNvPr id="7" name="64 CuadroTexto">
            <a:extLst>
              <a:ext uri="{FF2B5EF4-FFF2-40B4-BE49-F238E27FC236}">
                <a16:creationId xmlns:a16="http://schemas.microsoft.com/office/drawing/2014/main" id="{4CEBC8E8-DE78-AB37-F3B6-B09A7465BF1A}"/>
              </a:ext>
            </a:extLst>
          </p:cNvPr>
          <p:cNvSpPr txBox="1"/>
          <p:nvPr/>
        </p:nvSpPr>
        <p:spPr>
          <a:xfrm>
            <a:off x="888592" y="10529212"/>
            <a:ext cx="5841803" cy="200055"/>
          </a:xfrm>
          <a:prstGeom prst="rect">
            <a:avLst/>
          </a:prstGeom>
          <a:noFill/>
        </p:spPr>
        <p:txBody>
          <a:bodyPr wrap="square" rtlCol="0">
            <a:spAutoFit/>
          </a:bodyPr>
          <a:lstStyle>
            <a:defPPr>
              <a:defRPr lang="es-ES"/>
            </a:defPPr>
            <a:lvl1pPr marR="0" lvl="0" indent="0" algn="just" fontAlgn="auto">
              <a:lnSpc>
                <a:spcPct val="100000"/>
              </a:lnSpc>
              <a:spcBef>
                <a:spcPts val="0"/>
              </a:spcBef>
              <a:spcAft>
                <a:spcPts val="0"/>
              </a:spcAft>
              <a:buClrTx/>
              <a:buSzTx/>
              <a:buFontTx/>
              <a:buNone/>
              <a:tabLst/>
              <a:defRPr kumimoji="0" sz="700" b="0" i="0" u="none" strike="noStrike" cap="none" spc="0" normalizeH="0" baseline="0">
                <a:ln>
                  <a:noFill/>
                </a:ln>
                <a:solidFill>
                  <a:prstClr val="black">
                    <a:lumMod val="50000"/>
                    <a:lumOff val="50000"/>
                  </a:prstClr>
                </a:solidFill>
                <a:effectLst/>
                <a:uLnTx/>
                <a:uFillTx/>
                <a:latin typeface="Bankinter Text" pitchFamily="18" charset="0"/>
              </a:defRPr>
            </a:lvl1pPr>
          </a:lstStyle>
          <a:p>
            <a:r>
              <a:rPr lang="es-ES" dirty="0"/>
              <a:t>(1) Valoración estimada a 31/12/23. Incluyendo el 100% del hotel Santo Domingo.</a:t>
            </a:r>
          </a:p>
        </p:txBody>
      </p:sp>
    </p:spTree>
    <p:extLst>
      <p:ext uri="{BB962C8B-B14F-4D97-AF65-F5344CB8AC3E}">
        <p14:creationId xmlns:p14="http://schemas.microsoft.com/office/powerpoint/2010/main" val="2355818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7A488"/>
        </a:solidFill>
        <a:effectLst/>
      </p:bgPr>
    </p:bg>
    <p:spTree>
      <p:nvGrpSpPr>
        <p:cNvPr id="1" name=""/>
        <p:cNvGrpSpPr/>
        <p:nvPr/>
      </p:nvGrpSpPr>
      <p:grpSpPr>
        <a:xfrm>
          <a:off x="0" y="0"/>
          <a:ext cx="0" cy="0"/>
          <a:chOff x="0" y="0"/>
          <a:chExt cx="0" cy="0"/>
        </a:xfrm>
      </p:grpSpPr>
      <p:sp>
        <p:nvSpPr>
          <p:cNvPr id="21" name="20 Rectángulo"/>
          <p:cNvSpPr/>
          <p:nvPr/>
        </p:nvSpPr>
        <p:spPr>
          <a:xfrm>
            <a:off x="381025" y="389947"/>
            <a:ext cx="6840760" cy="1038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16 Rectángulo"/>
          <p:cNvSpPr/>
          <p:nvPr/>
        </p:nvSpPr>
        <p:spPr>
          <a:xfrm>
            <a:off x="2628503" y="389947"/>
            <a:ext cx="2247478" cy="4521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19 CuadroTexto"/>
          <p:cNvSpPr txBox="1"/>
          <p:nvPr/>
        </p:nvSpPr>
        <p:spPr>
          <a:xfrm>
            <a:off x="2988543" y="504131"/>
            <a:ext cx="1625766" cy="230832"/>
          </a:xfrm>
          <a:prstGeom prst="rect">
            <a:avLst/>
          </a:prstGeom>
          <a:noFill/>
        </p:spPr>
        <p:txBody>
          <a:bodyPr wrap="none" rtlCol="0">
            <a:spAutoFit/>
          </a:bodyPr>
          <a:lstStyle/>
          <a:p>
            <a:r>
              <a:rPr lang="es-ES" sz="900" b="1" dirty="0" err="1">
                <a:solidFill>
                  <a:schemeClr val="bg1"/>
                </a:solidFill>
                <a:latin typeface="Bankinter Text" pitchFamily="18" charset="0"/>
                <a:cs typeface="Arial" panose="020B0604020202020204" pitchFamily="34" charset="0"/>
              </a:rPr>
              <a:t>Atom</a:t>
            </a:r>
            <a:r>
              <a:rPr lang="es-ES" sz="900" b="1" dirty="0">
                <a:solidFill>
                  <a:schemeClr val="bg1"/>
                </a:solidFill>
                <a:latin typeface="Bankinter Text" pitchFamily="18" charset="0"/>
                <a:cs typeface="Arial" panose="020B0604020202020204" pitchFamily="34" charset="0"/>
              </a:rPr>
              <a:t> Hoteles </a:t>
            </a:r>
            <a:r>
              <a:rPr lang="es-ES" sz="900" b="1" dirty="0" err="1">
                <a:solidFill>
                  <a:schemeClr val="bg1"/>
                </a:solidFill>
                <a:latin typeface="Bankinter Text" pitchFamily="18" charset="0"/>
                <a:cs typeface="Arial" panose="020B0604020202020204" pitchFamily="34" charset="0"/>
              </a:rPr>
              <a:t>Socimi</a:t>
            </a:r>
            <a:r>
              <a:rPr lang="es-ES" sz="900" b="1" dirty="0">
                <a:solidFill>
                  <a:schemeClr val="bg1"/>
                </a:solidFill>
                <a:latin typeface="Bankinter Text" pitchFamily="18" charset="0"/>
                <a:cs typeface="Arial" panose="020B0604020202020204" pitchFamily="34" charset="0"/>
              </a:rPr>
              <a:t> S.A.</a:t>
            </a:r>
          </a:p>
        </p:txBody>
      </p:sp>
      <p:grpSp>
        <p:nvGrpSpPr>
          <p:cNvPr id="2" name="6 Grupo">
            <a:extLst>
              <a:ext uri="{FF2B5EF4-FFF2-40B4-BE49-F238E27FC236}">
                <a16:creationId xmlns:a16="http://schemas.microsoft.com/office/drawing/2014/main" id="{DC7FD185-A1AF-513E-FD5F-8CC900E8A0C5}"/>
              </a:ext>
            </a:extLst>
          </p:cNvPr>
          <p:cNvGrpSpPr/>
          <p:nvPr/>
        </p:nvGrpSpPr>
        <p:grpSpPr>
          <a:xfrm>
            <a:off x="381025" y="389947"/>
            <a:ext cx="2247478" cy="452123"/>
            <a:chOff x="357733" y="412048"/>
            <a:chExt cx="2270770" cy="452123"/>
          </a:xfrm>
        </p:grpSpPr>
        <p:sp>
          <p:nvSpPr>
            <p:cNvPr id="3" name="7 Rectángulo">
              <a:extLst>
                <a:ext uri="{FF2B5EF4-FFF2-40B4-BE49-F238E27FC236}">
                  <a16:creationId xmlns:a16="http://schemas.microsoft.com/office/drawing/2014/main" id="{F45E0C9D-DD9F-4047-0547-B75A1C954DDC}"/>
                </a:ext>
              </a:extLst>
            </p:cNvPr>
            <p:cNvSpPr/>
            <p:nvPr/>
          </p:nvSpPr>
          <p:spPr>
            <a:xfrm>
              <a:off x="357733" y="412048"/>
              <a:ext cx="2270770" cy="452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4" name="8 Imagen">
              <a:extLst>
                <a:ext uri="{FF2B5EF4-FFF2-40B4-BE49-F238E27FC236}">
                  <a16:creationId xmlns:a16="http://schemas.microsoft.com/office/drawing/2014/main" id="{B4F6BF64-3659-E87D-3EDD-4AA7583CDB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319" y="504131"/>
              <a:ext cx="1027734" cy="297636"/>
            </a:xfrm>
            <a:prstGeom prst="rect">
              <a:avLst/>
            </a:prstGeom>
          </p:spPr>
        </p:pic>
      </p:grpSp>
      <p:sp>
        <p:nvSpPr>
          <p:cNvPr id="5" name="3 Marcador de número de diapositiva">
            <a:extLst>
              <a:ext uri="{FF2B5EF4-FFF2-40B4-BE49-F238E27FC236}">
                <a16:creationId xmlns:a16="http://schemas.microsoft.com/office/drawing/2014/main" id="{87609BB2-F648-2D94-542F-3ECD3FE70502}"/>
              </a:ext>
            </a:extLst>
          </p:cNvPr>
          <p:cNvSpPr txBox="1">
            <a:spLocks/>
          </p:cNvSpPr>
          <p:nvPr/>
        </p:nvSpPr>
        <p:spPr>
          <a:xfrm>
            <a:off x="6459042" y="9933374"/>
            <a:ext cx="753374" cy="730250"/>
          </a:xfrm>
          <a:prstGeom prst="rect">
            <a:avLst/>
          </a:prstGeom>
        </p:spPr>
        <p:txBody>
          <a:bodyPr vert="horz" lIns="91365" tIns="45718" rIns="91365" bIns="45718" rtlCol="0" anchor="ctr"/>
          <a:lstStyle>
            <a:defPPr marL="0" marR="0" indent="0" algn="l" defTabSz="91399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163"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Bankinter Sans Light" pitchFamily="2" charset="0"/>
                <a:ea typeface="F Grotesk Regular"/>
                <a:cs typeface="F Grotesk Regular"/>
                <a:sym typeface="F Grotesk Regular"/>
              </a:defRPr>
            </a:lvl1pPr>
            <a:lvl2pPr marL="0" marR="0" indent="228518"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2pPr>
            <a:lvl3pPr marL="0" marR="0" indent="457020"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3pPr>
            <a:lvl4pPr marL="0" marR="0" indent="68550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4pPr>
            <a:lvl5pPr marL="0" marR="0" indent="91399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5pPr>
            <a:lvl6pPr marL="0" marR="0" indent="114250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6pPr>
            <a:lvl7pPr marL="0" marR="0" indent="1371027"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7pPr>
            <a:lvl8pPr marL="0" marR="0" indent="1599524"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8pPr>
            <a:lvl9pPr marL="0" marR="0" indent="182799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9pPr>
          </a:lstStyle>
          <a:p>
            <a:pPr>
              <a:defRPr/>
            </a:pPr>
            <a:fld id="{298AB088-12E1-4115-92BF-EF87FCD9D169}" type="slidenum">
              <a:rPr lang="es-ES" sz="900" smtClean="0">
                <a:solidFill>
                  <a:srgbClr val="000000">
                    <a:tint val="75000"/>
                  </a:srgbClr>
                </a:solidFill>
                <a:latin typeface="Bankinter Text" pitchFamily="2" charset="0"/>
              </a:rPr>
              <a:pPr>
                <a:defRPr/>
              </a:pPr>
              <a:t>11</a:t>
            </a:fld>
            <a:endParaRPr lang="es-ES" sz="900" dirty="0">
              <a:solidFill>
                <a:srgbClr val="000000">
                  <a:tint val="75000"/>
                </a:srgbClr>
              </a:solidFill>
              <a:latin typeface="Bankinter Text" pitchFamily="2" charset="0"/>
            </a:endParaRPr>
          </a:p>
        </p:txBody>
      </p:sp>
      <p:sp>
        <p:nvSpPr>
          <p:cNvPr id="11" name="17 CuadroTexto">
            <a:extLst>
              <a:ext uri="{FF2B5EF4-FFF2-40B4-BE49-F238E27FC236}">
                <a16:creationId xmlns:a16="http://schemas.microsoft.com/office/drawing/2014/main" id="{B27A80B2-83E0-7182-1CCE-FC9EEE589EC5}"/>
              </a:ext>
            </a:extLst>
          </p:cNvPr>
          <p:cNvSpPr txBox="1"/>
          <p:nvPr/>
        </p:nvSpPr>
        <p:spPr>
          <a:xfrm>
            <a:off x="969091" y="2750070"/>
            <a:ext cx="3300455" cy="338554"/>
          </a:xfrm>
          <a:prstGeom prst="rect">
            <a:avLst/>
          </a:prstGeom>
          <a:noFill/>
        </p:spPr>
        <p:txBody>
          <a:bodyPr wrap="none" rtlCol="0">
            <a:spAutoFit/>
          </a:bodyPr>
          <a:lstStyle/>
          <a:p>
            <a:r>
              <a:rPr lang="es-ES" sz="1600" b="1" dirty="0">
                <a:solidFill>
                  <a:srgbClr val="6A7D55"/>
                </a:solidFill>
                <a:latin typeface="Bankinter Text" pitchFamily="18" charset="0"/>
              </a:rPr>
              <a:t>Impacto en nuestra Sociedad  </a:t>
            </a:r>
            <a:r>
              <a:rPr lang="es-ES" sz="1600" b="1" dirty="0">
                <a:solidFill>
                  <a:srgbClr val="B76400"/>
                </a:solidFill>
                <a:latin typeface="Bankinter Text" pitchFamily="18" charset="0"/>
              </a:rPr>
              <a:t>_</a:t>
            </a:r>
          </a:p>
        </p:txBody>
      </p:sp>
      <p:sp>
        <p:nvSpPr>
          <p:cNvPr id="12" name="18 CuadroTexto">
            <a:extLst>
              <a:ext uri="{FF2B5EF4-FFF2-40B4-BE49-F238E27FC236}">
                <a16:creationId xmlns:a16="http://schemas.microsoft.com/office/drawing/2014/main" id="{331E6994-E4D5-F8E8-E88F-318DC162BA02}"/>
              </a:ext>
            </a:extLst>
          </p:cNvPr>
          <p:cNvSpPr txBox="1"/>
          <p:nvPr/>
        </p:nvSpPr>
        <p:spPr>
          <a:xfrm>
            <a:off x="975728" y="3095009"/>
            <a:ext cx="5616624" cy="3236784"/>
          </a:xfrm>
          <a:prstGeom prst="rect">
            <a:avLst/>
          </a:prstGeom>
          <a:noFill/>
        </p:spPr>
        <p:txBody>
          <a:bodyPr wrap="square" rtlCol="0">
            <a:spAutoFit/>
          </a:bodyPr>
          <a:lstStyle/>
          <a:p>
            <a:pPr algn="just">
              <a:spcAft>
                <a:spcPts val="1000"/>
              </a:spcAft>
            </a:pPr>
            <a:r>
              <a:rPr lang="es-ES" sz="900" dirty="0">
                <a:solidFill>
                  <a:schemeClr val="tx1"/>
                </a:solidFill>
                <a:latin typeface="Bankinter Text" pitchFamily="2" charset="0"/>
              </a:rPr>
              <a:t>ATOM es una empresa comprometida con los objetivos establecidos por la Organización de las Naciones Unidas (Pacto Mundial) y la creación de valor a largo plazo para todos sus grupos de interés, incluyendo empleados, accionistas, inversores, clientes, proveedores y comunidades en las que actúe. </a:t>
            </a:r>
            <a:endParaRPr lang="es-ES" sz="900" dirty="0">
              <a:latin typeface="Bankinter Text" pitchFamily="2" charset="0"/>
            </a:endParaRPr>
          </a:p>
          <a:p>
            <a:pPr algn="just">
              <a:spcAft>
                <a:spcPts val="1000"/>
              </a:spcAft>
            </a:pPr>
            <a:r>
              <a:rPr lang="es-ES" sz="900" dirty="0">
                <a:latin typeface="Bankinter Text" pitchFamily="2" charset="0"/>
              </a:rPr>
              <a:t>Entre muchos de los compromisos que adopta ATOM destacan: </a:t>
            </a:r>
          </a:p>
          <a:p>
            <a:pPr marL="342900" indent="-342900" algn="just">
              <a:buFont typeface="Symbol" panose="05050102010706020507" pitchFamily="18" charset="2"/>
              <a:buChar char=""/>
            </a:pPr>
            <a:r>
              <a:rPr lang="es-ES" sz="900" dirty="0">
                <a:latin typeface="Bankinter Text" pitchFamily="2" charset="0"/>
              </a:rPr>
              <a:t>La obtención del certificado de huella de carbono (Ministerio de Transición Ecológica) en todos los hoteles de la cartera.</a:t>
            </a:r>
          </a:p>
          <a:p>
            <a:pPr marL="342900" indent="-342900" algn="just">
              <a:buFont typeface="Symbol" panose="05050102010706020507" pitchFamily="18" charset="2"/>
              <a:buChar char=""/>
            </a:pPr>
            <a:r>
              <a:rPr lang="es-ES" sz="900" dirty="0">
                <a:latin typeface="Bankinter Text" pitchFamily="2" charset="0"/>
              </a:rPr>
              <a:t>Múltiples inversiones en reformas para mejorar en eficiencia energética y uso de agua, así como la gestión responsable de residuos.</a:t>
            </a:r>
          </a:p>
          <a:p>
            <a:pPr marL="342900" indent="-342900" algn="just">
              <a:buFont typeface="Symbol" panose="05050102010706020507" pitchFamily="18" charset="2"/>
              <a:buChar char=""/>
            </a:pPr>
            <a:r>
              <a:rPr lang="es-ES" sz="900" dirty="0">
                <a:latin typeface="Bankinter Text" pitchFamily="2" charset="0"/>
              </a:rPr>
              <a:t>Acciones coherentes con su compromiso a largo plazo con la comunidad y la conservación de áreas naturales.</a:t>
            </a:r>
          </a:p>
          <a:p>
            <a:pPr marL="342900" indent="-342900" algn="just">
              <a:buFont typeface="Symbol" panose="05050102010706020507" pitchFamily="18" charset="2"/>
              <a:buChar char=""/>
            </a:pPr>
            <a:r>
              <a:rPr lang="es-ES" sz="900" dirty="0">
                <a:latin typeface="Bankinter Text" pitchFamily="2" charset="0"/>
              </a:rPr>
              <a:t>Velar por el bienestar de los operadores y del cliente final</a:t>
            </a:r>
          </a:p>
          <a:p>
            <a:pPr marL="342900" lvl="0" indent="-342900" algn="just">
              <a:buFont typeface="Symbol" panose="05050102010706020507" pitchFamily="18" charset="2"/>
              <a:buChar char=""/>
            </a:pPr>
            <a:endParaRPr lang="es-ES" sz="900" dirty="0">
              <a:latin typeface="Bankinter Text" pitchFamily="2" charset="0"/>
            </a:endParaRPr>
          </a:p>
          <a:p>
            <a:pPr lvl="0" algn="just"/>
            <a:r>
              <a:rPr lang="es-ES" sz="900" dirty="0">
                <a:latin typeface="Bankinter Text" pitchFamily="2" charset="0"/>
              </a:rPr>
              <a:t>Adicionalmente, el impacto que tiene ATOM en la economía y en la sociedad va más allá, ya que mediante la mejora del nivel y experiencia de los clientes revitaliza el sector hotelero e impulsa el turismo. </a:t>
            </a:r>
          </a:p>
          <a:p>
            <a:pPr lvl="0" algn="just"/>
            <a:endParaRPr lang="es-ES" sz="900" dirty="0">
              <a:latin typeface="Bankinter Text" pitchFamily="2" charset="0"/>
            </a:endParaRPr>
          </a:p>
          <a:p>
            <a:pPr lvl="0" algn="just"/>
            <a:r>
              <a:rPr lang="es-ES" sz="900" dirty="0">
                <a:latin typeface="Bankinter Text" pitchFamily="2" charset="0"/>
              </a:rPr>
              <a:t>Por último, es importante también destacar la creación de empleo, así como el aumento de la actividad económica de la zona beneficiando la economía local y regional: restaurantes, tiendas y actividades de ocio, entre otros.</a:t>
            </a:r>
          </a:p>
          <a:p>
            <a:pPr marL="171450" indent="-171450" algn="just">
              <a:spcAft>
                <a:spcPts val="1000"/>
              </a:spcAft>
              <a:buFont typeface="Arial" panose="020B0604020202020204" pitchFamily="34" charset="0"/>
              <a:buChar char="•"/>
            </a:pPr>
            <a:endParaRPr lang="es-ES" sz="900" dirty="0">
              <a:latin typeface="Bankinter Text" pitchFamily="18" charset="0"/>
            </a:endParaRPr>
          </a:p>
          <a:p>
            <a:pPr marL="171450" indent="-171450" algn="just">
              <a:spcAft>
                <a:spcPts val="1000"/>
              </a:spcAft>
              <a:buFont typeface="Arial" panose="020B0604020202020204" pitchFamily="34" charset="0"/>
              <a:buChar char="•"/>
            </a:pPr>
            <a:endParaRPr lang="es-ES" sz="900" dirty="0">
              <a:latin typeface="Bankinter Text" pitchFamily="18" charset="0"/>
            </a:endParaRPr>
          </a:p>
          <a:p>
            <a:pPr marL="171450" indent="-171450" algn="just">
              <a:spcAft>
                <a:spcPts val="1000"/>
              </a:spcAft>
              <a:buFont typeface="Arial" panose="020B0604020202020204" pitchFamily="34" charset="0"/>
              <a:buChar char="•"/>
            </a:pPr>
            <a:endParaRPr lang="es-ES" sz="900" dirty="0">
              <a:latin typeface="Bankinter Text" pitchFamily="2" charset="0"/>
            </a:endParaRPr>
          </a:p>
        </p:txBody>
      </p:sp>
      <p:sp>
        <p:nvSpPr>
          <p:cNvPr id="6" name="9 CuadroTexto">
            <a:extLst>
              <a:ext uri="{FF2B5EF4-FFF2-40B4-BE49-F238E27FC236}">
                <a16:creationId xmlns:a16="http://schemas.microsoft.com/office/drawing/2014/main" id="{07938719-83FB-99B1-291A-ABCCA9ACE743}"/>
              </a:ext>
            </a:extLst>
          </p:cNvPr>
          <p:cNvSpPr txBox="1"/>
          <p:nvPr/>
        </p:nvSpPr>
        <p:spPr>
          <a:xfrm>
            <a:off x="5364807" y="530553"/>
            <a:ext cx="1695272" cy="261610"/>
          </a:xfrm>
          <a:prstGeom prst="rect">
            <a:avLst/>
          </a:prstGeom>
          <a:noFill/>
        </p:spPr>
        <p:txBody>
          <a:bodyPr wrap="square" rtlCol="0">
            <a:spAutoFit/>
          </a:bodyPr>
          <a:lstStyle/>
          <a:p>
            <a:r>
              <a:rPr lang="es-ES" sz="1000" dirty="0">
                <a:latin typeface="Bankinter Text" pitchFamily="18" charset="0"/>
                <a:cs typeface="Arial" panose="020B0604020202020204" pitchFamily="34" charset="0"/>
              </a:rPr>
              <a:t>4º Trimestre </a:t>
            </a:r>
            <a:r>
              <a:rPr lang="es-ES" sz="1100" b="1" dirty="0">
                <a:solidFill>
                  <a:srgbClr val="B76400"/>
                </a:solidFill>
                <a:latin typeface="Bankinter Text" pitchFamily="18" charset="0"/>
                <a:cs typeface="Arial" panose="020B0604020202020204" pitchFamily="34" charset="0"/>
              </a:rPr>
              <a:t>/</a:t>
            </a:r>
            <a:r>
              <a:rPr lang="es-ES" sz="1000" dirty="0">
                <a:latin typeface="Bankinter Text" pitchFamily="18" charset="0"/>
                <a:cs typeface="Arial" panose="020B0604020202020204" pitchFamily="34" charset="0"/>
              </a:rPr>
              <a:t> </a:t>
            </a:r>
            <a:r>
              <a:rPr lang="es-ES" sz="1000" b="1" dirty="0">
                <a:latin typeface="Bankinter Text" pitchFamily="18" charset="0"/>
                <a:cs typeface="Arial" panose="020B0604020202020204" pitchFamily="34" charset="0"/>
              </a:rPr>
              <a:t>2023</a:t>
            </a:r>
          </a:p>
        </p:txBody>
      </p:sp>
      <p:sp>
        <p:nvSpPr>
          <p:cNvPr id="8" name="11 CuadroTexto">
            <a:extLst>
              <a:ext uri="{FF2B5EF4-FFF2-40B4-BE49-F238E27FC236}">
                <a16:creationId xmlns:a16="http://schemas.microsoft.com/office/drawing/2014/main" id="{6B9D607D-6CCD-E16F-F3D4-7000A3BBEB0B}"/>
              </a:ext>
            </a:extLst>
          </p:cNvPr>
          <p:cNvSpPr txBox="1"/>
          <p:nvPr/>
        </p:nvSpPr>
        <p:spPr>
          <a:xfrm>
            <a:off x="5148783" y="288107"/>
            <a:ext cx="2088231" cy="2708434"/>
          </a:xfrm>
          <a:prstGeom prst="rect">
            <a:avLst/>
          </a:prstGeom>
          <a:noFill/>
        </p:spPr>
        <p:txBody>
          <a:bodyPr wrap="square" rtlCol="0">
            <a:spAutoFit/>
          </a:bodyPr>
          <a:lstStyle/>
          <a:p>
            <a:r>
              <a:rPr lang="es-ES" sz="17000" dirty="0">
                <a:solidFill>
                  <a:srgbClr val="97A488"/>
                </a:solidFill>
                <a:latin typeface="Bankinter Text" pitchFamily="18" charset="0"/>
                <a:cs typeface="Arial" panose="020B0604020202020204" pitchFamily="34" charset="0"/>
              </a:rPr>
              <a:t>4</a:t>
            </a:r>
          </a:p>
        </p:txBody>
      </p:sp>
      <p:sp>
        <p:nvSpPr>
          <p:cNvPr id="9" name="12 CuadroTexto">
            <a:extLst>
              <a:ext uri="{FF2B5EF4-FFF2-40B4-BE49-F238E27FC236}">
                <a16:creationId xmlns:a16="http://schemas.microsoft.com/office/drawing/2014/main" id="{F7120A9F-F6E9-96DA-99A4-145EA24DC765}"/>
              </a:ext>
            </a:extLst>
          </p:cNvPr>
          <p:cNvSpPr txBox="1"/>
          <p:nvPr/>
        </p:nvSpPr>
        <p:spPr>
          <a:xfrm>
            <a:off x="6033373" y="2207068"/>
            <a:ext cx="555570" cy="215444"/>
          </a:xfrm>
          <a:prstGeom prst="rect">
            <a:avLst/>
          </a:prstGeom>
          <a:noFill/>
        </p:spPr>
        <p:txBody>
          <a:bodyPr wrap="square" rtlCol="0">
            <a:spAutoFit/>
          </a:bodyPr>
          <a:lstStyle/>
          <a:p>
            <a:r>
              <a:rPr lang="es-ES" sz="800" b="1" dirty="0">
                <a:solidFill>
                  <a:srgbClr val="B76401"/>
                </a:solidFill>
                <a:latin typeface="Bankinter" panose="02020500000000000000" pitchFamily="18" charset="0"/>
              </a:rPr>
              <a:t>2023</a:t>
            </a:r>
          </a:p>
        </p:txBody>
      </p:sp>
    </p:spTree>
    <p:extLst>
      <p:ext uri="{BB962C8B-B14F-4D97-AF65-F5344CB8AC3E}">
        <p14:creationId xmlns:p14="http://schemas.microsoft.com/office/powerpoint/2010/main" val="291297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7A488"/>
        </a:solidFill>
        <a:effectLst/>
      </p:bgPr>
    </p:bg>
    <p:spTree>
      <p:nvGrpSpPr>
        <p:cNvPr id="1" name=""/>
        <p:cNvGrpSpPr/>
        <p:nvPr/>
      </p:nvGrpSpPr>
      <p:grpSpPr>
        <a:xfrm>
          <a:off x="0" y="0"/>
          <a:ext cx="0" cy="0"/>
          <a:chOff x="0" y="0"/>
          <a:chExt cx="0" cy="0"/>
        </a:xfrm>
      </p:grpSpPr>
      <p:sp>
        <p:nvSpPr>
          <p:cNvPr id="167" name="166 Rectángulo"/>
          <p:cNvSpPr/>
          <p:nvPr/>
        </p:nvSpPr>
        <p:spPr>
          <a:xfrm>
            <a:off x="357733" y="411974"/>
            <a:ext cx="6840760" cy="1038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23 Rectángulo"/>
          <p:cNvSpPr/>
          <p:nvPr/>
        </p:nvSpPr>
        <p:spPr>
          <a:xfrm>
            <a:off x="1132083" y="1798663"/>
            <a:ext cx="5384852" cy="8275253"/>
          </a:xfrm>
          <a:prstGeom prst="rect">
            <a:avLst/>
          </a:prstGeom>
          <a:solidFill>
            <a:srgbClr val="CDD4C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6 Grupo"/>
          <p:cNvGrpSpPr/>
          <p:nvPr/>
        </p:nvGrpSpPr>
        <p:grpSpPr>
          <a:xfrm>
            <a:off x="357733" y="412048"/>
            <a:ext cx="2270770" cy="452123"/>
            <a:chOff x="357733" y="412048"/>
            <a:chExt cx="2270770" cy="452123"/>
          </a:xfrm>
        </p:grpSpPr>
        <p:sp>
          <p:nvSpPr>
            <p:cNvPr id="8" name="7 Rectángulo"/>
            <p:cNvSpPr/>
            <p:nvPr/>
          </p:nvSpPr>
          <p:spPr>
            <a:xfrm>
              <a:off x="357733" y="412048"/>
              <a:ext cx="2270770" cy="452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319" y="504131"/>
              <a:ext cx="1027734" cy="297636"/>
            </a:xfrm>
            <a:prstGeom prst="rect">
              <a:avLst/>
            </a:prstGeom>
          </p:spPr>
        </p:pic>
      </p:grpSp>
      <p:sp>
        <p:nvSpPr>
          <p:cNvPr id="14" name="13 CuadroTexto"/>
          <p:cNvSpPr txBox="1"/>
          <p:nvPr/>
        </p:nvSpPr>
        <p:spPr>
          <a:xfrm>
            <a:off x="1043424" y="1440235"/>
            <a:ext cx="38173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6A7D55"/>
                </a:solidFill>
                <a:effectLst/>
                <a:uLnTx/>
                <a:uFillTx/>
                <a:latin typeface="Bankinter Text" pitchFamily="18" charset="0"/>
                <a:ea typeface="+mn-ea"/>
                <a:cs typeface="+mn-cs"/>
              </a:rPr>
              <a:t>Detalle de la cartera de inversión I </a:t>
            </a:r>
            <a:r>
              <a:rPr kumimoji="0" lang="es-ES" sz="1600" b="1" i="0" u="none" strike="noStrike" kern="1200" cap="none" spc="0" normalizeH="0" baseline="0" noProof="0" dirty="0">
                <a:ln>
                  <a:noFill/>
                </a:ln>
                <a:solidFill>
                  <a:srgbClr val="B76400"/>
                </a:solidFill>
                <a:effectLst/>
                <a:uLnTx/>
                <a:uFillTx/>
                <a:latin typeface="Bankinter Text" pitchFamily="18" charset="0"/>
                <a:ea typeface="+mn-ea"/>
                <a:cs typeface="+mn-cs"/>
              </a:rPr>
              <a:t>_</a:t>
            </a:r>
          </a:p>
        </p:txBody>
      </p:sp>
      <p:sp>
        <p:nvSpPr>
          <p:cNvPr id="157" name="156 Rectángulo"/>
          <p:cNvSpPr/>
          <p:nvPr/>
        </p:nvSpPr>
        <p:spPr>
          <a:xfrm>
            <a:off x="2628503" y="412048"/>
            <a:ext cx="2247478" cy="4521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6" name="165 CuadroTexto"/>
          <p:cNvSpPr txBox="1"/>
          <p:nvPr/>
        </p:nvSpPr>
        <p:spPr>
          <a:xfrm>
            <a:off x="2988543" y="504131"/>
            <a:ext cx="162576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Atom</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Hoteles </a:t>
            </a: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Socimi</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S.A.</a:t>
            </a:r>
          </a:p>
        </p:txBody>
      </p:sp>
      <p:cxnSp>
        <p:nvCxnSpPr>
          <p:cNvPr id="164" name="163 Conector recto"/>
          <p:cNvCxnSpPr/>
          <p:nvPr/>
        </p:nvCxnSpPr>
        <p:spPr>
          <a:xfrm flipH="1">
            <a:off x="980703" y="6768827"/>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9" name="143 Conector recto">
            <a:extLst>
              <a:ext uri="{FF2B5EF4-FFF2-40B4-BE49-F238E27FC236}">
                <a16:creationId xmlns:a16="http://schemas.microsoft.com/office/drawing/2014/main" id="{6FBEA07D-2AF9-4FC6-8883-6E42F5B51B58}"/>
              </a:ext>
            </a:extLst>
          </p:cNvPr>
          <p:cNvCxnSpPr/>
          <p:nvPr/>
        </p:nvCxnSpPr>
        <p:spPr>
          <a:xfrm>
            <a:off x="4716735" y="1737559"/>
            <a:ext cx="0" cy="33609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70" name="73 Imagen">
            <a:extLst>
              <a:ext uri="{FF2B5EF4-FFF2-40B4-BE49-F238E27FC236}">
                <a16:creationId xmlns:a16="http://schemas.microsoft.com/office/drawing/2014/main" id="{78EB7816-279C-4602-9852-8DE2B30C8C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56" t="4896" r="20074" b="32844"/>
          <a:stretch/>
        </p:blipFill>
        <p:spPr>
          <a:xfrm>
            <a:off x="2916536" y="1798663"/>
            <a:ext cx="3600399" cy="1637520"/>
          </a:xfrm>
          <a:prstGeom prst="rect">
            <a:avLst/>
          </a:prstGeom>
        </p:spPr>
      </p:pic>
      <p:sp>
        <p:nvSpPr>
          <p:cNvPr id="271" name="75 CuadroTexto">
            <a:extLst>
              <a:ext uri="{FF2B5EF4-FFF2-40B4-BE49-F238E27FC236}">
                <a16:creationId xmlns:a16="http://schemas.microsoft.com/office/drawing/2014/main" id="{BD0A9117-A028-4A2F-B386-768FB9A29AAF}"/>
              </a:ext>
            </a:extLst>
          </p:cNvPr>
          <p:cNvSpPr txBox="1"/>
          <p:nvPr/>
        </p:nvSpPr>
        <p:spPr>
          <a:xfrm>
            <a:off x="1297931" y="3081611"/>
            <a:ext cx="1620957" cy="230832"/>
          </a:xfrm>
          <a:prstGeom prst="rect">
            <a:avLst/>
          </a:prstGeom>
          <a:noFill/>
        </p:spPr>
        <p:txBody>
          <a:bodyPr wrap="none" rtlCol="0">
            <a:spAutoFit/>
          </a:bodyPr>
          <a:lstStyle/>
          <a:p>
            <a:r>
              <a:rPr lang="es-ES" sz="900" dirty="0">
                <a:latin typeface="Bankinter Text" pitchFamily="18" charset="0"/>
              </a:rPr>
              <a:t>Meliá </a:t>
            </a:r>
            <a:r>
              <a:rPr lang="es-ES" sz="900" dirty="0" err="1">
                <a:latin typeface="Bankinter Text" pitchFamily="18" charset="0"/>
              </a:rPr>
              <a:t>Hotels</a:t>
            </a:r>
            <a:r>
              <a:rPr lang="es-ES" sz="900" dirty="0">
                <a:latin typeface="Bankinter Text" pitchFamily="18" charset="0"/>
              </a:rPr>
              <a:t> International</a:t>
            </a:r>
          </a:p>
        </p:txBody>
      </p:sp>
      <p:pic>
        <p:nvPicPr>
          <p:cNvPr id="272" name="2078 Imagen">
            <a:extLst>
              <a:ext uri="{FF2B5EF4-FFF2-40B4-BE49-F238E27FC236}">
                <a16:creationId xmlns:a16="http://schemas.microsoft.com/office/drawing/2014/main" id="{873E800C-F6D2-4049-A47D-B0554F232A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4028" r="35535" b="36340"/>
          <a:stretch/>
        </p:blipFill>
        <p:spPr>
          <a:xfrm>
            <a:off x="1137821" y="5098534"/>
            <a:ext cx="1795695" cy="1675512"/>
          </a:xfrm>
          <a:prstGeom prst="rect">
            <a:avLst/>
          </a:prstGeom>
        </p:spPr>
      </p:pic>
      <p:sp>
        <p:nvSpPr>
          <p:cNvPr id="273" name="2060 CuadroTexto">
            <a:extLst>
              <a:ext uri="{FF2B5EF4-FFF2-40B4-BE49-F238E27FC236}">
                <a16:creationId xmlns:a16="http://schemas.microsoft.com/office/drawing/2014/main" id="{C865492C-D439-4365-9197-94469D701E38}"/>
              </a:ext>
            </a:extLst>
          </p:cNvPr>
          <p:cNvSpPr txBox="1"/>
          <p:nvPr/>
        </p:nvSpPr>
        <p:spPr>
          <a:xfrm>
            <a:off x="1116335" y="1815749"/>
            <a:ext cx="319318" cy="230832"/>
          </a:xfrm>
          <a:prstGeom prst="rect">
            <a:avLst/>
          </a:prstGeom>
          <a:noFill/>
        </p:spPr>
        <p:txBody>
          <a:bodyPr wrap="none" rtlCol="0">
            <a:spAutoFit/>
          </a:bodyPr>
          <a:lstStyle/>
          <a:p>
            <a:r>
              <a:rPr lang="es-ES" sz="900" dirty="0">
                <a:latin typeface="Bankinter Text" pitchFamily="18" charset="0"/>
              </a:rPr>
              <a:t>01</a:t>
            </a:r>
          </a:p>
        </p:txBody>
      </p:sp>
      <p:sp>
        <p:nvSpPr>
          <p:cNvPr id="274" name="2061 CuadroTexto">
            <a:extLst>
              <a:ext uri="{FF2B5EF4-FFF2-40B4-BE49-F238E27FC236}">
                <a16:creationId xmlns:a16="http://schemas.microsoft.com/office/drawing/2014/main" id="{DFCEF87D-5E13-444B-92C3-9C7B97A0939B}"/>
              </a:ext>
            </a:extLst>
          </p:cNvPr>
          <p:cNvSpPr txBox="1"/>
          <p:nvPr/>
        </p:nvSpPr>
        <p:spPr>
          <a:xfrm>
            <a:off x="1116335" y="2114814"/>
            <a:ext cx="1146404" cy="276999"/>
          </a:xfrm>
          <a:prstGeom prst="rect">
            <a:avLst/>
          </a:prstGeom>
          <a:noFill/>
        </p:spPr>
        <p:txBody>
          <a:bodyPr wrap="none" rtlCol="0">
            <a:spAutoFit/>
          </a:bodyPr>
          <a:lstStyle/>
          <a:p>
            <a:r>
              <a:rPr lang="es-ES" sz="1200" b="1" dirty="0">
                <a:solidFill>
                  <a:srgbClr val="6A7D55"/>
                </a:solidFill>
                <a:latin typeface="Bankinter Text" pitchFamily="18" charset="0"/>
              </a:rPr>
              <a:t>Meliá Sevilla</a:t>
            </a:r>
            <a:endParaRPr lang="es-ES" sz="1600" b="1" dirty="0">
              <a:solidFill>
                <a:srgbClr val="6A7D55"/>
              </a:solidFill>
              <a:latin typeface="Bankinter Text" pitchFamily="18" charset="0"/>
            </a:endParaRPr>
          </a:p>
        </p:txBody>
      </p:sp>
      <p:sp>
        <p:nvSpPr>
          <p:cNvPr id="275" name="2073 CuadroTexto">
            <a:extLst>
              <a:ext uri="{FF2B5EF4-FFF2-40B4-BE49-F238E27FC236}">
                <a16:creationId xmlns:a16="http://schemas.microsoft.com/office/drawing/2014/main" id="{03B00C8D-9351-480B-9F2D-34544A426982}"/>
              </a:ext>
            </a:extLst>
          </p:cNvPr>
          <p:cNvSpPr txBox="1"/>
          <p:nvPr/>
        </p:nvSpPr>
        <p:spPr>
          <a:xfrm>
            <a:off x="1274082" y="2470057"/>
            <a:ext cx="548548" cy="230832"/>
          </a:xfrm>
          <a:prstGeom prst="rect">
            <a:avLst/>
          </a:prstGeom>
          <a:noFill/>
        </p:spPr>
        <p:txBody>
          <a:bodyPr wrap="none" rtlCol="0">
            <a:spAutoFit/>
          </a:bodyPr>
          <a:lstStyle/>
          <a:p>
            <a:r>
              <a:rPr lang="es-ES" sz="900" dirty="0">
                <a:latin typeface="Bankinter Text" pitchFamily="18" charset="0"/>
              </a:rPr>
              <a:t>Sevilla</a:t>
            </a:r>
          </a:p>
        </p:txBody>
      </p:sp>
      <p:sp>
        <p:nvSpPr>
          <p:cNvPr id="276" name="69 CuadroTexto">
            <a:extLst>
              <a:ext uri="{FF2B5EF4-FFF2-40B4-BE49-F238E27FC236}">
                <a16:creationId xmlns:a16="http://schemas.microsoft.com/office/drawing/2014/main" id="{EC3E6CB3-5F05-4771-93FD-0D52BF204021}"/>
              </a:ext>
            </a:extLst>
          </p:cNvPr>
          <p:cNvSpPr txBox="1"/>
          <p:nvPr/>
        </p:nvSpPr>
        <p:spPr>
          <a:xfrm>
            <a:off x="1297931" y="2686081"/>
            <a:ext cx="386644" cy="230832"/>
          </a:xfrm>
          <a:prstGeom prst="rect">
            <a:avLst/>
          </a:prstGeom>
          <a:noFill/>
        </p:spPr>
        <p:txBody>
          <a:bodyPr wrap="none" rtlCol="0">
            <a:spAutoFit/>
          </a:bodyPr>
          <a:lstStyle/>
          <a:p>
            <a:r>
              <a:rPr lang="es-ES" sz="900" dirty="0">
                <a:latin typeface="Bankinter Text" pitchFamily="18" charset="0"/>
              </a:rPr>
              <a:t>365</a:t>
            </a:r>
          </a:p>
        </p:txBody>
      </p:sp>
      <p:sp>
        <p:nvSpPr>
          <p:cNvPr id="277" name="70 CuadroTexto">
            <a:extLst>
              <a:ext uri="{FF2B5EF4-FFF2-40B4-BE49-F238E27FC236}">
                <a16:creationId xmlns:a16="http://schemas.microsoft.com/office/drawing/2014/main" id="{2FAC01D2-657A-4C9E-BB20-1C8CFA1992F7}"/>
              </a:ext>
            </a:extLst>
          </p:cNvPr>
          <p:cNvSpPr txBox="1"/>
          <p:nvPr/>
        </p:nvSpPr>
        <p:spPr>
          <a:xfrm>
            <a:off x="1297931" y="2884053"/>
            <a:ext cx="490840" cy="230832"/>
          </a:xfrm>
          <a:prstGeom prst="rect">
            <a:avLst/>
          </a:prstGeom>
          <a:noFill/>
        </p:spPr>
        <p:txBody>
          <a:bodyPr wrap="none" rtlCol="0">
            <a:spAutoFit/>
          </a:bodyPr>
          <a:lstStyle/>
          <a:p>
            <a:r>
              <a:rPr lang="es-ES" sz="900" dirty="0">
                <a:latin typeface="Bankinter Text" pitchFamily="18" charset="0"/>
              </a:rPr>
              <a:t>Meliá</a:t>
            </a:r>
          </a:p>
        </p:txBody>
      </p:sp>
      <p:pic>
        <p:nvPicPr>
          <p:cNvPr id="278" name="10 Imagen">
            <a:extLst>
              <a:ext uri="{FF2B5EF4-FFF2-40B4-BE49-F238E27FC236}">
                <a16:creationId xmlns:a16="http://schemas.microsoft.com/office/drawing/2014/main" id="{D0E30832-D3D4-41FD-BCFA-74869464E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1510" y="1871901"/>
            <a:ext cx="184855" cy="236994"/>
          </a:xfrm>
          <a:prstGeom prst="rect">
            <a:avLst/>
          </a:prstGeom>
        </p:spPr>
      </p:pic>
      <p:pic>
        <p:nvPicPr>
          <p:cNvPr id="279" name="12 Imagen">
            <a:extLst>
              <a:ext uri="{FF2B5EF4-FFF2-40B4-BE49-F238E27FC236}">
                <a16:creationId xmlns:a16="http://schemas.microsoft.com/office/drawing/2014/main" id="{91900FE9-8ABC-48DC-9971-DC2293064A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3283" y="1871901"/>
            <a:ext cx="104740" cy="106835"/>
          </a:xfrm>
          <a:prstGeom prst="rect">
            <a:avLst/>
          </a:prstGeom>
        </p:spPr>
      </p:pic>
      <p:pic>
        <p:nvPicPr>
          <p:cNvPr id="280" name="206 Imagen">
            <a:extLst>
              <a:ext uri="{FF2B5EF4-FFF2-40B4-BE49-F238E27FC236}">
                <a16:creationId xmlns:a16="http://schemas.microsoft.com/office/drawing/2014/main" id="{EF26CCA0-4E43-4A27-B2BE-FBE61DA58B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6" y="1872848"/>
            <a:ext cx="104740" cy="106835"/>
          </a:xfrm>
          <a:prstGeom prst="rect">
            <a:avLst/>
          </a:prstGeom>
        </p:spPr>
      </p:pic>
      <p:pic>
        <p:nvPicPr>
          <p:cNvPr id="281" name="207 Imagen">
            <a:extLst>
              <a:ext uri="{FF2B5EF4-FFF2-40B4-BE49-F238E27FC236}">
                <a16:creationId xmlns:a16="http://schemas.microsoft.com/office/drawing/2014/main" id="{36F7AAAC-AD1F-4FF9-947A-B0AE6D64B6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7658" y="1872848"/>
            <a:ext cx="104740" cy="106835"/>
          </a:xfrm>
          <a:prstGeom prst="rect">
            <a:avLst/>
          </a:prstGeom>
        </p:spPr>
      </p:pic>
      <p:pic>
        <p:nvPicPr>
          <p:cNvPr id="282" name="208 Imagen">
            <a:extLst>
              <a:ext uri="{FF2B5EF4-FFF2-40B4-BE49-F238E27FC236}">
                <a16:creationId xmlns:a16="http://schemas.microsoft.com/office/drawing/2014/main" id="{2956A5E7-D941-4872-8346-A9BAF2BDAF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1475" y="1872848"/>
            <a:ext cx="104740" cy="106835"/>
          </a:xfrm>
          <a:prstGeom prst="rect">
            <a:avLst/>
          </a:prstGeom>
        </p:spPr>
      </p:pic>
      <p:pic>
        <p:nvPicPr>
          <p:cNvPr id="283" name="14 Imagen">
            <a:extLst>
              <a:ext uri="{FF2B5EF4-FFF2-40B4-BE49-F238E27FC236}">
                <a16:creationId xmlns:a16="http://schemas.microsoft.com/office/drawing/2014/main" id="{794DD2A4-F24F-48F3-ABEA-157832158D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5518" y="3127531"/>
            <a:ext cx="133646" cy="138992"/>
          </a:xfrm>
          <a:prstGeom prst="rect">
            <a:avLst/>
          </a:prstGeom>
        </p:spPr>
      </p:pic>
      <p:pic>
        <p:nvPicPr>
          <p:cNvPr id="284" name="15 Imagen">
            <a:extLst>
              <a:ext uri="{FF2B5EF4-FFF2-40B4-BE49-F238E27FC236}">
                <a16:creationId xmlns:a16="http://schemas.microsoft.com/office/drawing/2014/main" id="{0D01C5F9-BB59-4C53-9AF8-7B2ACB588DD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8343" y="2733337"/>
            <a:ext cx="133646" cy="136319"/>
          </a:xfrm>
          <a:prstGeom prst="rect">
            <a:avLst/>
          </a:prstGeom>
        </p:spPr>
      </p:pic>
      <p:pic>
        <p:nvPicPr>
          <p:cNvPr id="285" name="16 Imagen">
            <a:extLst>
              <a:ext uri="{FF2B5EF4-FFF2-40B4-BE49-F238E27FC236}">
                <a16:creationId xmlns:a16="http://schemas.microsoft.com/office/drawing/2014/main" id="{135EF8F5-CBE9-47CB-8150-D6C4FF890CD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5518" y="2929973"/>
            <a:ext cx="133646" cy="138992"/>
          </a:xfrm>
          <a:prstGeom prst="rect">
            <a:avLst/>
          </a:prstGeom>
        </p:spPr>
      </p:pic>
      <p:pic>
        <p:nvPicPr>
          <p:cNvPr id="286" name="17 Imagen">
            <a:extLst>
              <a:ext uri="{FF2B5EF4-FFF2-40B4-BE49-F238E27FC236}">
                <a16:creationId xmlns:a16="http://schemas.microsoft.com/office/drawing/2014/main" id="{FC891D57-F1B8-4164-B39F-DA5AE297B3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01706" y="2518650"/>
            <a:ext cx="96225" cy="133646"/>
          </a:xfrm>
          <a:prstGeom prst="rect">
            <a:avLst/>
          </a:prstGeom>
        </p:spPr>
      </p:pic>
      <p:sp>
        <p:nvSpPr>
          <p:cNvPr id="287" name="298 CuadroTexto">
            <a:extLst>
              <a:ext uri="{FF2B5EF4-FFF2-40B4-BE49-F238E27FC236}">
                <a16:creationId xmlns:a16="http://schemas.microsoft.com/office/drawing/2014/main" id="{6BAEAAB3-D46D-4A4D-914D-2BB14321E3E0}"/>
              </a:ext>
            </a:extLst>
          </p:cNvPr>
          <p:cNvSpPr txBox="1"/>
          <p:nvPr/>
        </p:nvSpPr>
        <p:spPr>
          <a:xfrm>
            <a:off x="1116335" y="3487301"/>
            <a:ext cx="319318" cy="230832"/>
          </a:xfrm>
          <a:prstGeom prst="rect">
            <a:avLst/>
          </a:prstGeom>
          <a:noFill/>
        </p:spPr>
        <p:txBody>
          <a:bodyPr wrap="none" rtlCol="0">
            <a:spAutoFit/>
          </a:bodyPr>
          <a:lstStyle/>
          <a:p>
            <a:r>
              <a:rPr lang="es-ES" sz="900" dirty="0">
                <a:latin typeface="Bankinter Text" pitchFamily="18" charset="0"/>
              </a:rPr>
              <a:t>02</a:t>
            </a:r>
          </a:p>
        </p:txBody>
      </p:sp>
      <p:sp>
        <p:nvSpPr>
          <p:cNvPr id="288" name="299 CuadroTexto">
            <a:extLst>
              <a:ext uri="{FF2B5EF4-FFF2-40B4-BE49-F238E27FC236}">
                <a16:creationId xmlns:a16="http://schemas.microsoft.com/office/drawing/2014/main" id="{3740EAAF-E037-4CDD-BBE0-B154D1A66E5E}"/>
              </a:ext>
            </a:extLst>
          </p:cNvPr>
          <p:cNvSpPr txBox="1"/>
          <p:nvPr/>
        </p:nvSpPr>
        <p:spPr>
          <a:xfrm>
            <a:off x="1116335" y="3786366"/>
            <a:ext cx="1275286" cy="276999"/>
          </a:xfrm>
          <a:prstGeom prst="rect">
            <a:avLst/>
          </a:prstGeom>
          <a:noFill/>
        </p:spPr>
        <p:txBody>
          <a:bodyPr wrap="none" rtlCol="0">
            <a:spAutoFit/>
          </a:bodyPr>
          <a:lstStyle/>
          <a:p>
            <a:r>
              <a:rPr lang="es-ES" sz="1200" b="1" dirty="0">
                <a:solidFill>
                  <a:srgbClr val="6A7D55"/>
                </a:solidFill>
                <a:latin typeface="Bankinter Text" pitchFamily="18" charset="0"/>
              </a:rPr>
              <a:t>Meliá Valencia</a:t>
            </a:r>
            <a:endParaRPr lang="es-ES" sz="1600" b="1" dirty="0">
              <a:solidFill>
                <a:srgbClr val="6A7D55"/>
              </a:solidFill>
              <a:latin typeface="Bankinter Text" pitchFamily="18" charset="0"/>
            </a:endParaRPr>
          </a:p>
        </p:txBody>
      </p:sp>
      <p:pic>
        <p:nvPicPr>
          <p:cNvPr id="289" name="304 Imagen">
            <a:extLst>
              <a:ext uri="{FF2B5EF4-FFF2-40B4-BE49-F238E27FC236}">
                <a16:creationId xmlns:a16="http://schemas.microsoft.com/office/drawing/2014/main" id="{E47F8383-2ADF-4B5C-BFC5-C02CC149B5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3283" y="3543453"/>
            <a:ext cx="104740" cy="106835"/>
          </a:xfrm>
          <a:prstGeom prst="rect">
            <a:avLst/>
          </a:prstGeom>
        </p:spPr>
      </p:pic>
      <p:pic>
        <p:nvPicPr>
          <p:cNvPr id="290" name="305 Imagen">
            <a:extLst>
              <a:ext uri="{FF2B5EF4-FFF2-40B4-BE49-F238E27FC236}">
                <a16:creationId xmlns:a16="http://schemas.microsoft.com/office/drawing/2014/main" id="{6BF75EB8-D7A4-4507-8C4C-18D44E762E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6" y="3544400"/>
            <a:ext cx="104740" cy="106835"/>
          </a:xfrm>
          <a:prstGeom prst="rect">
            <a:avLst/>
          </a:prstGeom>
        </p:spPr>
      </p:pic>
      <p:pic>
        <p:nvPicPr>
          <p:cNvPr id="291" name="306 Imagen">
            <a:extLst>
              <a:ext uri="{FF2B5EF4-FFF2-40B4-BE49-F238E27FC236}">
                <a16:creationId xmlns:a16="http://schemas.microsoft.com/office/drawing/2014/main" id="{CF885B98-A5F7-4045-8254-E0680D5A0A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7658" y="3544400"/>
            <a:ext cx="104740" cy="106835"/>
          </a:xfrm>
          <a:prstGeom prst="rect">
            <a:avLst/>
          </a:prstGeom>
        </p:spPr>
      </p:pic>
      <p:pic>
        <p:nvPicPr>
          <p:cNvPr id="292" name="307 Imagen">
            <a:extLst>
              <a:ext uri="{FF2B5EF4-FFF2-40B4-BE49-F238E27FC236}">
                <a16:creationId xmlns:a16="http://schemas.microsoft.com/office/drawing/2014/main" id="{09BB17EA-05F9-4910-AB4A-39653C153B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1475" y="3544400"/>
            <a:ext cx="104740" cy="106835"/>
          </a:xfrm>
          <a:prstGeom prst="rect">
            <a:avLst/>
          </a:prstGeom>
        </p:spPr>
      </p:pic>
      <p:sp>
        <p:nvSpPr>
          <p:cNvPr id="293" name="115 CuadroTexto">
            <a:extLst>
              <a:ext uri="{FF2B5EF4-FFF2-40B4-BE49-F238E27FC236}">
                <a16:creationId xmlns:a16="http://schemas.microsoft.com/office/drawing/2014/main" id="{005336C5-428D-4E7B-A1E6-C7F10FBEBCB3}"/>
              </a:ext>
            </a:extLst>
          </p:cNvPr>
          <p:cNvSpPr txBox="1"/>
          <p:nvPr/>
        </p:nvSpPr>
        <p:spPr>
          <a:xfrm>
            <a:off x="1297931" y="4737795"/>
            <a:ext cx="1620957" cy="230832"/>
          </a:xfrm>
          <a:prstGeom prst="rect">
            <a:avLst/>
          </a:prstGeom>
          <a:noFill/>
        </p:spPr>
        <p:txBody>
          <a:bodyPr wrap="none" rtlCol="0">
            <a:spAutoFit/>
          </a:bodyPr>
          <a:lstStyle/>
          <a:p>
            <a:r>
              <a:rPr lang="es-ES" sz="900" dirty="0">
                <a:latin typeface="Bankinter Text" pitchFamily="18" charset="0"/>
              </a:rPr>
              <a:t>Meliá </a:t>
            </a:r>
            <a:r>
              <a:rPr lang="es-ES" sz="900" dirty="0" err="1">
                <a:latin typeface="Bankinter Text" pitchFamily="18" charset="0"/>
              </a:rPr>
              <a:t>Hotels</a:t>
            </a:r>
            <a:r>
              <a:rPr lang="es-ES" sz="900" dirty="0">
                <a:latin typeface="Bankinter Text" pitchFamily="18" charset="0"/>
              </a:rPr>
              <a:t> International</a:t>
            </a:r>
          </a:p>
        </p:txBody>
      </p:sp>
      <p:sp>
        <p:nvSpPr>
          <p:cNvPr id="294" name="116 CuadroTexto">
            <a:extLst>
              <a:ext uri="{FF2B5EF4-FFF2-40B4-BE49-F238E27FC236}">
                <a16:creationId xmlns:a16="http://schemas.microsoft.com/office/drawing/2014/main" id="{137E6110-D5F0-4120-B811-5FDA6B522EA2}"/>
              </a:ext>
            </a:extLst>
          </p:cNvPr>
          <p:cNvSpPr txBox="1"/>
          <p:nvPr/>
        </p:nvSpPr>
        <p:spPr>
          <a:xfrm>
            <a:off x="1274082" y="4126241"/>
            <a:ext cx="655949" cy="230832"/>
          </a:xfrm>
          <a:prstGeom prst="rect">
            <a:avLst/>
          </a:prstGeom>
          <a:noFill/>
        </p:spPr>
        <p:txBody>
          <a:bodyPr wrap="none" rtlCol="0">
            <a:spAutoFit/>
          </a:bodyPr>
          <a:lstStyle/>
          <a:p>
            <a:r>
              <a:rPr lang="es-ES" sz="900" dirty="0">
                <a:latin typeface="Bankinter Text" pitchFamily="18" charset="0"/>
              </a:rPr>
              <a:t>Valencia</a:t>
            </a:r>
          </a:p>
        </p:txBody>
      </p:sp>
      <p:sp>
        <p:nvSpPr>
          <p:cNvPr id="295" name="117 CuadroTexto">
            <a:extLst>
              <a:ext uri="{FF2B5EF4-FFF2-40B4-BE49-F238E27FC236}">
                <a16:creationId xmlns:a16="http://schemas.microsoft.com/office/drawing/2014/main" id="{9D6A8B49-5BC4-4B30-8109-2665A3AAA076}"/>
              </a:ext>
            </a:extLst>
          </p:cNvPr>
          <p:cNvSpPr txBox="1"/>
          <p:nvPr/>
        </p:nvSpPr>
        <p:spPr>
          <a:xfrm>
            <a:off x="1297931" y="4342265"/>
            <a:ext cx="386644" cy="230832"/>
          </a:xfrm>
          <a:prstGeom prst="rect">
            <a:avLst/>
          </a:prstGeom>
          <a:noFill/>
        </p:spPr>
        <p:txBody>
          <a:bodyPr wrap="none" rtlCol="0">
            <a:spAutoFit/>
          </a:bodyPr>
          <a:lstStyle/>
          <a:p>
            <a:r>
              <a:rPr lang="es-ES" sz="900" dirty="0">
                <a:latin typeface="Bankinter Text" pitchFamily="18" charset="0"/>
              </a:rPr>
              <a:t>303</a:t>
            </a:r>
          </a:p>
        </p:txBody>
      </p:sp>
      <p:sp>
        <p:nvSpPr>
          <p:cNvPr id="296" name="118 CuadroTexto">
            <a:extLst>
              <a:ext uri="{FF2B5EF4-FFF2-40B4-BE49-F238E27FC236}">
                <a16:creationId xmlns:a16="http://schemas.microsoft.com/office/drawing/2014/main" id="{D00479D7-B0B5-4AB5-8F33-AACA3296BB66}"/>
              </a:ext>
            </a:extLst>
          </p:cNvPr>
          <p:cNvSpPr txBox="1"/>
          <p:nvPr/>
        </p:nvSpPr>
        <p:spPr>
          <a:xfrm>
            <a:off x="1297931" y="4540237"/>
            <a:ext cx="490840" cy="230832"/>
          </a:xfrm>
          <a:prstGeom prst="rect">
            <a:avLst/>
          </a:prstGeom>
          <a:noFill/>
        </p:spPr>
        <p:txBody>
          <a:bodyPr wrap="none" rtlCol="0">
            <a:spAutoFit/>
          </a:bodyPr>
          <a:lstStyle/>
          <a:p>
            <a:r>
              <a:rPr lang="es-ES" sz="900" dirty="0">
                <a:latin typeface="Bankinter Text" pitchFamily="18" charset="0"/>
              </a:rPr>
              <a:t>Meliá</a:t>
            </a:r>
          </a:p>
        </p:txBody>
      </p:sp>
      <p:pic>
        <p:nvPicPr>
          <p:cNvPr id="297" name="119 Imagen">
            <a:extLst>
              <a:ext uri="{FF2B5EF4-FFF2-40B4-BE49-F238E27FC236}">
                <a16:creationId xmlns:a16="http://schemas.microsoft.com/office/drawing/2014/main" id="{CC66EB04-C5FB-4855-A9AB-CF45C9A82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5518" y="4783715"/>
            <a:ext cx="133646" cy="138992"/>
          </a:xfrm>
          <a:prstGeom prst="rect">
            <a:avLst/>
          </a:prstGeom>
        </p:spPr>
      </p:pic>
      <p:pic>
        <p:nvPicPr>
          <p:cNvPr id="298" name="120 Imagen">
            <a:extLst>
              <a:ext uri="{FF2B5EF4-FFF2-40B4-BE49-F238E27FC236}">
                <a16:creationId xmlns:a16="http://schemas.microsoft.com/office/drawing/2014/main" id="{7D4ED188-A195-483D-9221-9B1798B077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8343" y="4389521"/>
            <a:ext cx="133646" cy="136319"/>
          </a:xfrm>
          <a:prstGeom prst="rect">
            <a:avLst/>
          </a:prstGeom>
        </p:spPr>
      </p:pic>
      <p:pic>
        <p:nvPicPr>
          <p:cNvPr id="301" name="121 Imagen">
            <a:extLst>
              <a:ext uri="{FF2B5EF4-FFF2-40B4-BE49-F238E27FC236}">
                <a16:creationId xmlns:a16="http://schemas.microsoft.com/office/drawing/2014/main" id="{E01CB5B6-96DB-4414-B999-A240F77106E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5518" y="4586157"/>
            <a:ext cx="133646" cy="138992"/>
          </a:xfrm>
          <a:prstGeom prst="rect">
            <a:avLst/>
          </a:prstGeom>
        </p:spPr>
      </p:pic>
      <p:pic>
        <p:nvPicPr>
          <p:cNvPr id="302" name="122 Imagen">
            <a:extLst>
              <a:ext uri="{FF2B5EF4-FFF2-40B4-BE49-F238E27FC236}">
                <a16:creationId xmlns:a16="http://schemas.microsoft.com/office/drawing/2014/main" id="{7CE44539-C912-4F58-B0A2-4C2FBA2E36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01706" y="4174834"/>
            <a:ext cx="96225" cy="133646"/>
          </a:xfrm>
          <a:prstGeom prst="rect">
            <a:avLst/>
          </a:prstGeom>
        </p:spPr>
      </p:pic>
      <p:pic>
        <p:nvPicPr>
          <p:cNvPr id="303" name="144 Imagen">
            <a:extLst>
              <a:ext uri="{FF2B5EF4-FFF2-40B4-BE49-F238E27FC236}">
                <a16:creationId xmlns:a16="http://schemas.microsoft.com/office/drawing/2014/main" id="{358CD339-B3B5-41FB-8BFA-451DFE36CF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9672" y="3507497"/>
            <a:ext cx="184855" cy="236994"/>
          </a:xfrm>
          <a:prstGeom prst="rect">
            <a:avLst/>
          </a:prstGeom>
        </p:spPr>
      </p:pic>
      <p:pic>
        <p:nvPicPr>
          <p:cNvPr id="304" name="74 Imagen">
            <a:extLst>
              <a:ext uri="{FF2B5EF4-FFF2-40B4-BE49-F238E27FC236}">
                <a16:creationId xmlns:a16="http://schemas.microsoft.com/office/drawing/2014/main" id="{B3384564-1669-444F-B045-2C8C0F434DD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9977" t="3557" b="14670"/>
          <a:stretch/>
        </p:blipFill>
        <p:spPr>
          <a:xfrm>
            <a:off x="4729326" y="5103753"/>
            <a:ext cx="1792523" cy="1670293"/>
          </a:xfrm>
          <a:prstGeom prst="rect">
            <a:avLst/>
          </a:prstGeom>
        </p:spPr>
      </p:pic>
      <p:sp>
        <p:nvSpPr>
          <p:cNvPr id="309" name="127 CuadroTexto">
            <a:extLst>
              <a:ext uri="{FF2B5EF4-FFF2-40B4-BE49-F238E27FC236}">
                <a16:creationId xmlns:a16="http://schemas.microsoft.com/office/drawing/2014/main" id="{2906892C-7E23-47B6-A32C-0A9454645FA8}"/>
              </a:ext>
            </a:extLst>
          </p:cNvPr>
          <p:cNvSpPr txBox="1"/>
          <p:nvPr/>
        </p:nvSpPr>
        <p:spPr>
          <a:xfrm>
            <a:off x="4714382" y="3672483"/>
            <a:ext cx="914609" cy="461665"/>
          </a:xfrm>
          <a:prstGeom prst="rect">
            <a:avLst/>
          </a:prstGeom>
          <a:noFill/>
        </p:spPr>
        <p:txBody>
          <a:bodyPr wrap="square" rtlCol="0">
            <a:spAutoFit/>
          </a:bodyPr>
          <a:lstStyle/>
          <a:p>
            <a:r>
              <a:rPr lang="es-ES" sz="1200" b="1" dirty="0">
                <a:solidFill>
                  <a:srgbClr val="6A7D55"/>
                </a:solidFill>
                <a:latin typeface="Bankinter Text" pitchFamily="18" charset="0"/>
              </a:rPr>
              <a:t>Sol Costa </a:t>
            </a:r>
          </a:p>
          <a:p>
            <a:r>
              <a:rPr lang="es-ES" sz="1200" b="1" dirty="0">
                <a:solidFill>
                  <a:srgbClr val="6A7D55"/>
                </a:solidFill>
                <a:latin typeface="Bankinter Text" pitchFamily="18" charset="0"/>
              </a:rPr>
              <a:t>Atlantis</a:t>
            </a:r>
            <a:endParaRPr lang="es-ES" sz="1600" b="1" dirty="0">
              <a:solidFill>
                <a:srgbClr val="6A7D55"/>
              </a:solidFill>
              <a:latin typeface="Bankinter Text" pitchFamily="18" charset="0"/>
            </a:endParaRPr>
          </a:p>
        </p:txBody>
      </p:sp>
      <p:sp>
        <p:nvSpPr>
          <p:cNvPr id="310" name="132 CuadroTexto">
            <a:extLst>
              <a:ext uri="{FF2B5EF4-FFF2-40B4-BE49-F238E27FC236}">
                <a16:creationId xmlns:a16="http://schemas.microsoft.com/office/drawing/2014/main" id="{D3BE1B86-2B90-4B21-8230-535E7B90228D}"/>
              </a:ext>
            </a:extLst>
          </p:cNvPr>
          <p:cNvSpPr txBox="1"/>
          <p:nvPr/>
        </p:nvSpPr>
        <p:spPr>
          <a:xfrm>
            <a:off x="4895978" y="4737795"/>
            <a:ext cx="1620957" cy="230832"/>
          </a:xfrm>
          <a:prstGeom prst="rect">
            <a:avLst/>
          </a:prstGeom>
          <a:noFill/>
        </p:spPr>
        <p:txBody>
          <a:bodyPr wrap="none" rtlCol="0">
            <a:spAutoFit/>
          </a:bodyPr>
          <a:lstStyle/>
          <a:p>
            <a:r>
              <a:rPr lang="es-ES" sz="900" dirty="0">
                <a:latin typeface="Bankinter Text" pitchFamily="18" charset="0"/>
              </a:rPr>
              <a:t>Meliá </a:t>
            </a:r>
            <a:r>
              <a:rPr lang="es-ES" sz="900" dirty="0" err="1">
                <a:latin typeface="Bankinter Text" pitchFamily="18" charset="0"/>
              </a:rPr>
              <a:t>Hotels</a:t>
            </a:r>
            <a:r>
              <a:rPr lang="es-ES" sz="900" dirty="0">
                <a:latin typeface="Bankinter Text" pitchFamily="18" charset="0"/>
              </a:rPr>
              <a:t> International</a:t>
            </a:r>
          </a:p>
        </p:txBody>
      </p:sp>
      <p:sp>
        <p:nvSpPr>
          <p:cNvPr id="311" name="133 CuadroTexto">
            <a:extLst>
              <a:ext uri="{FF2B5EF4-FFF2-40B4-BE49-F238E27FC236}">
                <a16:creationId xmlns:a16="http://schemas.microsoft.com/office/drawing/2014/main" id="{99B968BE-3BAF-4F86-9615-6012AD7ADE00}"/>
              </a:ext>
            </a:extLst>
          </p:cNvPr>
          <p:cNvSpPr txBox="1"/>
          <p:nvPr/>
        </p:nvSpPr>
        <p:spPr>
          <a:xfrm>
            <a:off x="4872129" y="4126241"/>
            <a:ext cx="639919" cy="230832"/>
          </a:xfrm>
          <a:prstGeom prst="rect">
            <a:avLst/>
          </a:prstGeom>
          <a:noFill/>
        </p:spPr>
        <p:txBody>
          <a:bodyPr wrap="none" rtlCol="0">
            <a:spAutoFit/>
          </a:bodyPr>
          <a:lstStyle/>
          <a:p>
            <a:r>
              <a:rPr lang="es-ES" sz="900" dirty="0">
                <a:latin typeface="Bankinter Text" pitchFamily="18" charset="0"/>
              </a:rPr>
              <a:t>Tenerife</a:t>
            </a:r>
          </a:p>
        </p:txBody>
      </p:sp>
      <p:sp>
        <p:nvSpPr>
          <p:cNvPr id="312" name="134 CuadroTexto">
            <a:extLst>
              <a:ext uri="{FF2B5EF4-FFF2-40B4-BE49-F238E27FC236}">
                <a16:creationId xmlns:a16="http://schemas.microsoft.com/office/drawing/2014/main" id="{94A5B6A8-53FD-4DEA-8D8E-DD4C4549A07C}"/>
              </a:ext>
            </a:extLst>
          </p:cNvPr>
          <p:cNvSpPr txBox="1"/>
          <p:nvPr/>
        </p:nvSpPr>
        <p:spPr>
          <a:xfrm>
            <a:off x="4895978" y="4342265"/>
            <a:ext cx="386644" cy="230832"/>
          </a:xfrm>
          <a:prstGeom prst="rect">
            <a:avLst/>
          </a:prstGeom>
          <a:noFill/>
        </p:spPr>
        <p:txBody>
          <a:bodyPr wrap="none" rtlCol="0">
            <a:spAutoFit/>
          </a:bodyPr>
          <a:lstStyle/>
          <a:p>
            <a:r>
              <a:rPr lang="es-ES" sz="900" dirty="0">
                <a:latin typeface="Bankinter Text" pitchFamily="18" charset="0"/>
              </a:rPr>
              <a:t>290</a:t>
            </a:r>
          </a:p>
        </p:txBody>
      </p:sp>
      <p:sp>
        <p:nvSpPr>
          <p:cNvPr id="313" name="135 CuadroTexto">
            <a:extLst>
              <a:ext uri="{FF2B5EF4-FFF2-40B4-BE49-F238E27FC236}">
                <a16:creationId xmlns:a16="http://schemas.microsoft.com/office/drawing/2014/main" id="{9A784A66-9CA7-424B-B68B-E767D6CC9157}"/>
              </a:ext>
            </a:extLst>
          </p:cNvPr>
          <p:cNvSpPr txBox="1"/>
          <p:nvPr/>
        </p:nvSpPr>
        <p:spPr>
          <a:xfrm>
            <a:off x="4895978" y="4540237"/>
            <a:ext cx="351378" cy="230832"/>
          </a:xfrm>
          <a:prstGeom prst="rect">
            <a:avLst/>
          </a:prstGeom>
          <a:noFill/>
        </p:spPr>
        <p:txBody>
          <a:bodyPr wrap="none" rtlCol="0">
            <a:spAutoFit/>
          </a:bodyPr>
          <a:lstStyle/>
          <a:p>
            <a:r>
              <a:rPr lang="es-ES" sz="900" dirty="0">
                <a:latin typeface="Bankinter Text" pitchFamily="18" charset="0"/>
              </a:rPr>
              <a:t>Sol</a:t>
            </a:r>
          </a:p>
        </p:txBody>
      </p:sp>
      <p:pic>
        <p:nvPicPr>
          <p:cNvPr id="314" name="136 Imagen">
            <a:extLst>
              <a:ext uri="{FF2B5EF4-FFF2-40B4-BE49-F238E27FC236}">
                <a16:creationId xmlns:a16="http://schemas.microsoft.com/office/drawing/2014/main" id="{7A80452B-5B02-47BB-9C6A-312494BCF2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3565" y="4783715"/>
            <a:ext cx="133646" cy="138992"/>
          </a:xfrm>
          <a:prstGeom prst="rect">
            <a:avLst/>
          </a:prstGeom>
        </p:spPr>
      </p:pic>
      <p:pic>
        <p:nvPicPr>
          <p:cNvPr id="315" name="137 Imagen">
            <a:extLst>
              <a:ext uri="{FF2B5EF4-FFF2-40B4-BE49-F238E27FC236}">
                <a16:creationId xmlns:a16="http://schemas.microsoft.com/office/drawing/2014/main" id="{E6589A14-BC7D-4CD9-BA40-6B3DB83EC1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86390" y="4389521"/>
            <a:ext cx="133646" cy="136319"/>
          </a:xfrm>
          <a:prstGeom prst="rect">
            <a:avLst/>
          </a:prstGeom>
        </p:spPr>
      </p:pic>
      <p:pic>
        <p:nvPicPr>
          <p:cNvPr id="316" name="138 Imagen">
            <a:extLst>
              <a:ext uri="{FF2B5EF4-FFF2-40B4-BE49-F238E27FC236}">
                <a16:creationId xmlns:a16="http://schemas.microsoft.com/office/drawing/2014/main" id="{90F419EB-65EA-495E-B1E1-87CF6DCE113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3565" y="4586157"/>
            <a:ext cx="133646" cy="138992"/>
          </a:xfrm>
          <a:prstGeom prst="rect">
            <a:avLst/>
          </a:prstGeom>
        </p:spPr>
      </p:pic>
      <p:pic>
        <p:nvPicPr>
          <p:cNvPr id="317" name="139 Imagen">
            <a:extLst>
              <a:ext uri="{FF2B5EF4-FFF2-40B4-BE49-F238E27FC236}">
                <a16:creationId xmlns:a16="http://schemas.microsoft.com/office/drawing/2014/main" id="{2C180327-A40C-4A2F-B3B7-DAE14822FA5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99753" y="4174834"/>
            <a:ext cx="96225" cy="133646"/>
          </a:xfrm>
          <a:prstGeom prst="rect">
            <a:avLst/>
          </a:prstGeom>
        </p:spPr>
      </p:pic>
      <p:pic>
        <p:nvPicPr>
          <p:cNvPr id="318" name="145 Imagen">
            <a:extLst>
              <a:ext uri="{FF2B5EF4-FFF2-40B4-BE49-F238E27FC236}">
                <a16:creationId xmlns:a16="http://schemas.microsoft.com/office/drawing/2014/main" id="{27119981-FDF2-4401-A9ED-4A91FD408CB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84054" y="3497772"/>
            <a:ext cx="186536" cy="198195"/>
          </a:xfrm>
          <a:prstGeom prst="rect">
            <a:avLst/>
          </a:prstGeom>
        </p:spPr>
      </p:pic>
      <p:pic>
        <p:nvPicPr>
          <p:cNvPr id="319" name="147 Imagen">
            <a:extLst>
              <a:ext uri="{FF2B5EF4-FFF2-40B4-BE49-F238E27FC236}">
                <a16:creationId xmlns:a16="http://schemas.microsoft.com/office/drawing/2014/main" id="{09283367-EE74-414C-8476-220B340BFB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1330" y="3543453"/>
            <a:ext cx="104740" cy="106835"/>
          </a:xfrm>
          <a:prstGeom prst="rect">
            <a:avLst/>
          </a:prstGeom>
        </p:spPr>
      </p:pic>
      <p:pic>
        <p:nvPicPr>
          <p:cNvPr id="320" name="148 Imagen">
            <a:extLst>
              <a:ext uri="{FF2B5EF4-FFF2-40B4-BE49-F238E27FC236}">
                <a16:creationId xmlns:a16="http://schemas.microsoft.com/office/drawing/2014/main" id="{7D9A6BB0-2CB0-4FD6-BEC6-14D12A26FD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4233" y="3544400"/>
            <a:ext cx="104740" cy="106835"/>
          </a:xfrm>
          <a:prstGeom prst="rect">
            <a:avLst/>
          </a:prstGeom>
        </p:spPr>
      </p:pic>
      <p:pic>
        <p:nvPicPr>
          <p:cNvPr id="321" name="149 Imagen">
            <a:extLst>
              <a:ext uri="{FF2B5EF4-FFF2-40B4-BE49-F238E27FC236}">
                <a16:creationId xmlns:a16="http://schemas.microsoft.com/office/drawing/2014/main" id="{F39444D4-F7B3-4D3C-9E5F-03BC848FB5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5705" y="3544400"/>
            <a:ext cx="104740" cy="106835"/>
          </a:xfrm>
          <a:prstGeom prst="rect">
            <a:avLst/>
          </a:prstGeom>
        </p:spPr>
      </p:pic>
      <p:pic>
        <p:nvPicPr>
          <p:cNvPr id="322" name="150 Imagen">
            <a:extLst>
              <a:ext uri="{FF2B5EF4-FFF2-40B4-BE49-F238E27FC236}">
                <a16:creationId xmlns:a16="http://schemas.microsoft.com/office/drawing/2014/main" id="{F3DEE902-1219-40D7-A580-12CE03BC6B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522" y="3544400"/>
            <a:ext cx="104740" cy="106835"/>
          </a:xfrm>
          <a:prstGeom prst="rect">
            <a:avLst/>
          </a:prstGeom>
        </p:spPr>
      </p:pic>
      <p:sp>
        <p:nvSpPr>
          <p:cNvPr id="323" name="162 CuadroTexto">
            <a:extLst>
              <a:ext uri="{FF2B5EF4-FFF2-40B4-BE49-F238E27FC236}">
                <a16:creationId xmlns:a16="http://schemas.microsoft.com/office/drawing/2014/main" id="{9A48425A-78D0-4A56-A9A8-802D841662BC}"/>
              </a:ext>
            </a:extLst>
          </p:cNvPr>
          <p:cNvSpPr txBox="1"/>
          <p:nvPr/>
        </p:nvSpPr>
        <p:spPr>
          <a:xfrm>
            <a:off x="4716735" y="3487301"/>
            <a:ext cx="319318" cy="230832"/>
          </a:xfrm>
          <a:prstGeom prst="rect">
            <a:avLst/>
          </a:prstGeom>
          <a:noFill/>
        </p:spPr>
        <p:txBody>
          <a:bodyPr wrap="none" rtlCol="0">
            <a:spAutoFit/>
          </a:bodyPr>
          <a:lstStyle/>
          <a:p>
            <a:r>
              <a:rPr lang="es-ES" sz="900" dirty="0">
                <a:latin typeface="Bankinter Text" pitchFamily="18" charset="0"/>
              </a:rPr>
              <a:t>04</a:t>
            </a:r>
          </a:p>
        </p:txBody>
      </p:sp>
      <p:pic>
        <p:nvPicPr>
          <p:cNvPr id="324" name="245 Imagen">
            <a:extLst>
              <a:ext uri="{FF2B5EF4-FFF2-40B4-BE49-F238E27FC236}">
                <a16:creationId xmlns:a16="http://schemas.microsoft.com/office/drawing/2014/main" id="{402B9A60-C847-46F5-8D06-DC485BF888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10276" y="3541539"/>
            <a:ext cx="104740" cy="106835"/>
          </a:xfrm>
          <a:prstGeom prst="rect">
            <a:avLst/>
          </a:prstGeom>
        </p:spPr>
      </p:pic>
      <p:pic>
        <p:nvPicPr>
          <p:cNvPr id="325" name="246 Imagen">
            <a:extLst>
              <a:ext uri="{FF2B5EF4-FFF2-40B4-BE49-F238E27FC236}">
                <a16:creationId xmlns:a16="http://schemas.microsoft.com/office/drawing/2014/main" id="{CD843609-5C4E-4C11-89DE-43A7A3840D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3179" y="3542486"/>
            <a:ext cx="104740" cy="106835"/>
          </a:xfrm>
          <a:prstGeom prst="rect">
            <a:avLst/>
          </a:prstGeom>
        </p:spPr>
      </p:pic>
      <p:pic>
        <p:nvPicPr>
          <p:cNvPr id="326" name="247 Imagen">
            <a:extLst>
              <a:ext uri="{FF2B5EF4-FFF2-40B4-BE49-F238E27FC236}">
                <a16:creationId xmlns:a16="http://schemas.microsoft.com/office/drawing/2014/main" id="{7DEA219C-7518-47D8-BE15-F02A6F8DAB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4651" y="3542486"/>
            <a:ext cx="104740" cy="106835"/>
          </a:xfrm>
          <a:prstGeom prst="rect">
            <a:avLst/>
          </a:prstGeom>
        </p:spPr>
      </p:pic>
      <p:pic>
        <p:nvPicPr>
          <p:cNvPr id="327" name="248 Imagen">
            <a:extLst>
              <a:ext uri="{FF2B5EF4-FFF2-40B4-BE49-F238E27FC236}">
                <a16:creationId xmlns:a16="http://schemas.microsoft.com/office/drawing/2014/main" id="{FB622305-74ED-4E14-B05D-D096A93AD7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18468" y="3542486"/>
            <a:ext cx="104740" cy="106835"/>
          </a:xfrm>
          <a:prstGeom prst="rect">
            <a:avLst/>
          </a:prstGeom>
        </p:spPr>
      </p:pic>
      <p:sp>
        <p:nvSpPr>
          <p:cNvPr id="328" name="257 CuadroTexto">
            <a:extLst>
              <a:ext uri="{FF2B5EF4-FFF2-40B4-BE49-F238E27FC236}">
                <a16:creationId xmlns:a16="http://schemas.microsoft.com/office/drawing/2014/main" id="{EA1D785B-960D-447F-B374-1D83C87FEA26}"/>
              </a:ext>
            </a:extLst>
          </p:cNvPr>
          <p:cNvSpPr txBox="1"/>
          <p:nvPr/>
        </p:nvSpPr>
        <p:spPr>
          <a:xfrm>
            <a:off x="2945681" y="3485387"/>
            <a:ext cx="319318" cy="230832"/>
          </a:xfrm>
          <a:prstGeom prst="rect">
            <a:avLst/>
          </a:prstGeom>
          <a:noFill/>
        </p:spPr>
        <p:txBody>
          <a:bodyPr wrap="none" rtlCol="0">
            <a:spAutoFit/>
          </a:bodyPr>
          <a:lstStyle/>
          <a:p>
            <a:r>
              <a:rPr lang="es-ES" sz="900" dirty="0">
                <a:latin typeface="Bankinter Text" pitchFamily="18" charset="0"/>
              </a:rPr>
              <a:t>03</a:t>
            </a:r>
          </a:p>
        </p:txBody>
      </p:sp>
      <p:pic>
        <p:nvPicPr>
          <p:cNvPr id="329" name="197 Imagen">
            <a:extLst>
              <a:ext uri="{FF2B5EF4-FFF2-40B4-BE49-F238E27FC236}">
                <a16:creationId xmlns:a16="http://schemas.microsoft.com/office/drawing/2014/main" id="{52E59F92-9E3C-4712-8677-9A1D31601AF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3724" t="7913" r="24390" b="17183"/>
          <a:stretch/>
        </p:blipFill>
        <p:spPr>
          <a:xfrm>
            <a:off x="2921241" y="5108054"/>
            <a:ext cx="1824639" cy="1665992"/>
          </a:xfrm>
          <a:prstGeom prst="rect">
            <a:avLst/>
          </a:prstGeom>
        </p:spPr>
      </p:pic>
      <p:sp>
        <p:nvSpPr>
          <p:cNvPr id="330" name="198 CuadroTexto">
            <a:extLst>
              <a:ext uri="{FF2B5EF4-FFF2-40B4-BE49-F238E27FC236}">
                <a16:creationId xmlns:a16="http://schemas.microsoft.com/office/drawing/2014/main" id="{DFB121B0-8D76-4229-AC84-14A5244C3503}"/>
              </a:ext>
            </a:extLst>
          </p:cNvPr>
          <p:cNvSpPr txBox="1"/>
          <p:nvPr/>
        </p:nvSpPr>
        <p:spPr>
          <a:xfrm>
            <a:off x="2943328" y="3784452"/>
            <a:ext cx="1160318" cy="276999"/>
          </a:xfrm>
          <a:prstGeom prst="rect">
            <a:avLst/>
          </a:prstGeom>
          <a:noFill/>
        </p:spPr>
        <p:txBody>
          <a:bodyPr wrap="none" rtlCol="0">
            <a:spAutoFit/>
          </a:bodyPr>
          <a:lstStyle/>
          <a:p>
            <a:r>
              <a:rPr lang="es-ES" sz="1200" b="1" dirty="0">
                <a:solidFill>
                  <a:srgbClr val="6A7D55"/>
                </a:solidFill>
                <a:latin typeface="Bankinter Text" pitchFamily="18" charset="0"/>
              </a:rPr>
              <a:t>Sol La Palma</a:t>
            </a:r>
            <a:endParaRPr lang="es-ES" sz="1600" b="1" dirty="0">
              <a:solidFill>
                <a:srgbClr val="6A7D55"/>
              </a:solidFill>
              <a:latin typeface="Bankinter Text" pitchFamily="18" charset="0"/>
            </a:endParaRPr>
          </a:p>
        </p:txBody>
      </p:sp>
      <p:sp>
        <p:nvSpPr>
          <p:cNvPr id="331" name="199 CuadroTexto">
            <a:extLst>
              <a:ext uri="{FF2B5EF4-FFF2-40B4-BE49-F238E27FC236}">
                <a16:creationId xmlns:a16="http://schemas.microsoft.com/office/drawing/2014/main" id="{E17685BE-D8A1-4F49-885F-432BCA24DF4E}"/>
              </a:ext>
            </a:extLst>
          </p:cNvPr>
          <p:cNvSpPr txBox="1"/>
          <p:nvPr/>
        </p:nvSpPr>
        <p:spPr>
          <a:xfrm>
            <a:off x="3124924" y="4735881"/>
            <a:ext cx="1620957" cy="230832"/>
          </a:xfrm>
          <a:prstGeom prst="rect">
            <a:avLst/>
          </a:prstGeom>
          <a:noFill/>
        </p:spPr>
        <p:txBody>
          <a:bodyPr wrap="none" rtlCol="0">
            <a:spAutoFit/>
          </a:bodyPr>
          <a:lstStyle/>
          <a:p>
            <a:r>
              <a:rPr lang="es-ES" sz="900" dirty="0">
                <a:latin typeface="Bankinter Text" pitchFamily="18" charset="0"/>
              </a:rPr>
              <a:t>Meliá </a:t>
            </a:r>
            <a:r>
              <a:rPr lang="es-ES" sz="900" dirty="0" err="1">
                <a:latin typeface="Bankinter Text" pitchFamily="18" charset="0"/>
              </a:rPr>
              <a:t>Hotels</a:t>
            </a:r>
            <a:r>
              <a:rPr lang="es-ES" sz="900" dirty="0">
                <a:latin typeface="Bankinter Text" pitchFamily="18" charset="0"/>
              </a:rPr>
              <a:t> International</a:t>
            </a:r>
          </a:p>
        </p:txBody>
      </p:sp>
      <p:sp>
        <p:nvSpPr>
          <p:cNvPr id="332" name="200 CuadroTexto">
            <a:extLst>
              <a:ext uri="{FF2B5EF4-FFF2-40B4-BE49-F238E27FC236}">
                <a16:creationId xmlns:a16="http://schemas.microsoft.com/office/drawing/2014/main" id="{1CCC667B-7C1F-49DC-9071-4E9CC35839F1}"/>
              </a:ext>
            </a:extLst>
          </p:cNvPr>
          <p:cNvSpPr txBox="1"/>
          <p:nvPr/>
        </p:nvSpPr>
        <p:spPr>
          <a:xfrm>
            <a:off x="3101075" y="4124327"/>
            <a:ext cx="696024" cy="230832"/>
          </a:xfrm>
          <a:prstGeom prst="rect">
            <a:avLst/>
          </a:prstGeom>
          <a:noFill/>
        </p:spPr>
        <p:txBody>
          <a:bodyPr wrap="none" rtlCol="0">
            <a:spAutoFit/>
          </a:bodyPr>
          <a:lstStyle/>
          <a:p>
            <a:r>
              <a:rPr lang="es-ES" sz="900" dirty="0">
                <a:latin typeface="Bankinter Text" pitchFamily="18" charset="0"/>
              </a:rPr>
              <a:t>La Palma</a:t>
            </a:r>
          </a:p>
        </p:txBody>
      </p:sp>
      <p:sp>
        <p:nvSpPr>
          <p:cNvPr id="333" name="201 CuadroTexto">
            <a:extLst>
              <a:ext uri="{FF2B5EF4-FFF2-40B4-BE49-F238E27FC236}">
                <a16:creationId xmlns:a16="http://schemas.microsoft.com/office/drawing/2014/main" id="{0561ADF4-201C-4AFB-92B4-BFBC16505FE4}"/>
              </a:ext>
            </a:extLst>
          </p:cNvPr>
          <p:cNvSpPr txBox="1"/>
          <p:nvPr/>
        </p:nvSpPr>
        <p:spPr>
          <a:xfrm>
            <a:off x="3124924" y="4340351"/>
            <a:ext cx="864339" cy="230832"/>
          </a:xfrm>
          <a:prstGeom prst="rect">
            <a:avLst/>
          </a:prstGeom>
          <a:noFill/>
        </p:spPr>
        <p:txBody>
          <a:bodyPr wrap="none" rtlCol="0">
            <a:spAutoFit/>
          </a:bodyPr>
          <a:lstStyle/>
          <a:p>
            <a:r>
              <a:rPr lang="es-ES" sz="900" dirty="0">
                <a:latin typeface="Bankinter Text" pitchFamily="18" charset="0"/>
              </a:rPr>
              <a:t>308             165</a:t>
            </a:r>
          </a:p>
        </p:txBody>
      </p:sp>
      <p:sp>
        <p:nvSpPr>
          <p:cNvPr id="334" name="202 CuadroTexto">
            <a:extLst>
              <a:ext uri="{FF2B5EF4-FFF2-40B4-BE49-F238E27FC236}">
                <a16:creationId xmlns:a16="http://schemas.microsoft.com/office/drawing/2014/main" id="{EE7915B4-A6E6-42D8-BB72-D3F7B13F5B0D}"/>
              </a:ext>
            </a:extLst>
          </p:cNvPr>
          <p:cNvSpPr txBox="1"/>
          <p:nvPr/>
        </p:nvSpPr>
        <p:spPr>
          <a:xfrm>
            <a:off x="3124924" y="4538323"/>
            <a:ext cx="351378" cy="230832"/>
          </a:xfrm>
          <a:prstGeom prst="rect">
            <a:avLst/>
          </a:prstGeom>
          <a:noFill/>
        </p:spPr>
        <p:txBody>
          <a:bodyPr wrap="none" rtlCol="0">
            <a:spAutoFit/>
          </a:bodyPr>
          <a:lstStyle/>
          <a:p>
            <a:r>
              <a:rPr lang="es-ES" sz="900" dirty="0">
                <a:latin typeface="Bankinter Text" pitchFamily="18" charset="0"/>
              </a:rPr>
              <a:t>Sol</a:t>
            </a:r>
          </a:p>
        </p:txBody>
      </p:sp>
      <p:pic>
        <p:nvPicPr>
          <p:cNvPr id="335" name="205 Imagen">
            <a:extLst>
              <a:ext uri="{FF2B5EF4-FFF2-40B4-BE49-F238E27FC236}">
                <a16:creationId xmlns:a16="http://schemas.microsoft.com/office/drawing/2014/main" id="{933F0D2D-3BC1-4BD3-A85D-EDADDCF695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22511" y="4781801"/>
            <a:ext cx="133646" cy="138992"/>
          </a:xfrm>
          <a:prstGeom prst="rect">
            <a:avLst/>
          </a:prstGeom>
        </p:spPr>
      </p:pic>
      <p:pic>
        <p:nvPicPr>
          <p:cNvPr id="336" name="228 Imagen">
            <a:extLst>
              <a:ext uri="{FF2B5EF4-FFF2-40B4-BE49-F238E27FC236}">
                <a16:creationId xmlns:a16="http://schemas.microsoft.com/office/drawing/2014/main" id="{060963EF-7C38-4DC6-B3D0-92C5C1EF5D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15336" y="4387607"/>
            <a:ext cx="133646" cy="136319"/>
          </a:xfrm>
          <a:prstGeom prst="rect">
            <a:avLst/>
          </a:prstGeom>
        </p:spPr>
      </p:pic>
      <p:pic>
        <p:nvPicPr>
          <p:cNvPr id="337" name="229 Imagen">
            <a:extLst>
              <a:ext uri="{FF2B5EF4-FFF2-40B4-BE49-F238E27FC236}">
                <a16:creationId xmlns:a16="http://schemas.microsoft.com/office/drawing/2014/main" id="{996AE4C5-EB57-42DC-BC04-E56BA38FD2C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22511" y="4584243"/>
            <a:ext cx="133646" cy="138992"/>
          </a:xfrm>
          <a:prstGeom prst="rect">
            <a:avLst/>
          </a:prstGeom>
        </p:spPr>
      </p:pic>
      <p:pic>
        <p:nvPicPr>
          <p:cNvPr id="338" name="230 Imagen">
            <a:extLst>
              <a:ext uri="{FF2B5EF4-FFF2-40B4-BE49-F238E27FC236}">
                <a16:creationId xmlns:a16="http://schemas.microsoft.com/office/drawing/2014/main" id="{E8CE56D6-8BD4-4ECC-9739-33DE7B58FB0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8699" y="4172920"/>
            <a:ext cx="96225" cy="133646"/>
          </a:xfrm>
          <a:prstGeom prst="rect">
            <a:avLst/>
          </a:prstGeom>
        </p:spPr>
      </p:pic>
      <p:pic>
        <p:nvPicPr>
          <p:cNvPr id="339" name="231 Imagen">
            <a:extLst>
              <a:ext uri="{FF2B5EF4-FFF2-40B4-BE49-F238E27FC236}">
                <a16:creationId xmlns:a16="http://schemas.microsoft.com/office/drawing/2014/main" id="{1F58D919-E351-4204-B59A-EFB1CA89710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34685" y="4387606"/>
            <a:ext cx="131076" cy="136319"/>
          </a:xfrm>
          <a:prstGeom prst="rect">
            <a:avLst/>
          </a:prstGeom>
        </p:spPr>
      </p:pic>
      <p:pic>
        <p:nvPicPr>
          <p:cNvPr id="340" name="235 Imagen">
            <a:extLst>
              <a:ext uri="{FF2B5EF4-FFF2-40B4-BE49-F238E27FC236}">
                <a16:creationId xmlns:a16="http://schemas.microsoft.com/office/drawing/2014/main" id="{C84A33AC-E617-4405-BFC6-89486549CB6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92722" y="3501705"/>
            <a:ext cx="186536" cy="198195"/>
          </a:xfrm>
          <a:prstGeom prst="rect">
            <a:avLst/>
          </a:prstGeom>
        </p:spPr>
      </p:pic>
      <p:pic>
        <p:nvPicPr>
          <p:cNvPr id="341" name="164 Imagen">
            <a:extLst>
              <a:ext uri="{FF2B5EF4-FFF2-40B4-BE49-F238E27FC236}">
                <a16:creationId xmlns:a16="http://schemas.microsoft.com/office/drawing/2014/main" id="{344E238E-A3D0-4517-A739-C839A62D09B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86007" y="6851306"/>
            <a:ext cx="186536" cy="198195"/>
          </a:xfrm>
          <a:prstGeom prst="rect">
            <a:avLst/>
          </a:prstGeom>
        </p:spPr>
      </p:pic>
      <p:sp>
        <p:nvSpPr>
          <p:cNvPr id="342" name="169 CuadroTexto">
            <a:extLst>
              <a:ext uri="{FF2B5EF4-FFF2-40B4-BE49-F238E27FC236}">
                <a16:creationId xmlns:a16="http://schemas.microsoft.com/office/drawing/2014/main" id="{71B924AC-5F89-4036-BF76-837C1295019A}"/>
              </a:ext>
            </a:extLst>
          </p:cNvPr>
          <p:cNvSpPr txBox="1"/>
          <p:nvPr/>
        </p:nvSpPr>
        <p:spPr>
          <a:xfrm>
            <a:off x="1116335" y="6840835"/>
            <a:ext cx="319318" cy="230832"/>
          </a:xfrm>
          <a:prstGeom prst="rect">
            <a:avLst/>
          </a:prstGeom>
          <a:noFill/>
        </p:spPr>
        <p:txBody>
          <a:bodyPr wrap="none" rtlCol="0">
            <a:spAutoFit/>
          </a:bodyPr>
          <a:lstStyle/>
          <a:p>
            <a:r>
              <a:rPr lang="es-ES" sz="900" dirty="0">
                <a:latin typeface="Bankinter Text" pitchFamily="18" charset="0"/>
              </a:rPr>
              <a:t>05</a:t>
            </a:r>
          </a:p>
        </p:txBody>
      </p:sp>
      <p:pic>
        <p:nvPicPr>
          <p:cNvPr id="343" name="203 Imagen">
            <a:extLst>
              <a:ext uri="{FF2B5EF4-FFF2-40B4-BE49-F238E27FC236}">
                <a16:creationId xmlns:a16="http://schemas.microsoft.com/office/drawing/2014/main" id="{A87C6A55-A6EE-4299-8100-23BD428E57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3283" y="6896987"/>
            <a:ext cx="104740" cy="106835"/>
          </a:xfrm>
          <a:prstGeom prst="rect">
            <a:avLst/>
          </a:prstGeom>
        </p:spPr>
      </p:pic>
      <p:pic>
        <p:nvPicPr>
          <p:cNvPr id="344" name="204 Imagen">
            <a:extLst>
              <a:ext uri="{FF2B5EF4-FFF2-40B4-BE49-F238E27FC236}">
                <a16:creationId xmlns:a16="http://schemas.microsoft.com/office/drawing/2014/main" id="{B7761C93-B8AE-46EE-9B58-63EB5621E8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6" y="6897934"/>
            <a:ext cx="104740" cy="106835"/>
          </a:xfrm>
          <a:prstGeom prst="rect">
            <a:avLst/>
          </a:prstGeom>
        </p:spPr>
      </p:pic>
      <p:pic>
        <p:nvPicPr>
          <p:cNvPr id="345" name="209 Imagen">
            <a:extLst>
              <a:ext uri="{FF2B5EF4-FFF2-40B4-BE49-F238E27FC236}">
                <a16:creationId xmlns:a16="http://schemas.microsoft.com/office/drawing/2014/main" id="{60923B4F-DABA-4FBB-BD52-75353946E9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7658" y="6897934"/>
            <a:ext cx="104740" cy="106835"/>
          </a:xfrm>
          <a:prstGeom prst="rect">
            <a:avLst/>
          </a:prstGeom>
        </p:spPr>
      </p:pic>
      <p:pic>
        <p:nvPicPr>
          <p:cNvPr id="346" name="210 Imagen">
            <a:extLst>
              <a:ext uri="{FF2B5EF4-FFF2-40B4-BE49-F238E27FC236}">
                <a16:creationId xmlns:a16="http://schemas.microsoft.com/office/drawing/2014/main" id="{8C658EF3-427F-490E-BE15-8124E47370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1475" y="6897934"/>
            <a:ext cx="104740" cy="106835"/>
          </a:xfrm>
          <a:prstGeom prst="rect">
            <a:avLst/>
          </a:prstGeom>
        </p:spPr>
      </p:pic>
      <p:pic>
        <p:nvPicPr>
          <p:cNvPr id="347" name="219 Imagen">
            <a:extLst>
              <a:ext uri="{FF2B5EF4-FFF2-40B4-BE49-F238E27FC236}">
                <a16:creationId xmlns:a16="http://schemas.microsoft.com/office/drawing/2014/main" id="{237F40E8-81B7-4055-9D24-6CFEF52BF60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83854" y="6851306"/>
            <a:ext cx="186536" cy="198195"/>
          </a:xfrm>
          <a:prstGeom prst="rect">
            <a:avLst/>
          </a:prstGeom>
        </p:spPr>
      </p:pic>
      <p:sp>
        <p:nvSpPr>
          <p:cNvPr id="348" name="220 CuadroTexto">
            <a:extLst>
              <a:ext uri="{FF2B5EF4-FFF2-40B4-BE49-F238E27FC236}">
                <a16:creationId xmlns:a16="http://schemas.microsoft.com/office/drawing/2014/main" id="{9C82845E-1921-4510-824E-5546D999B950}"/>
              </a:ext>
            </a:extLst>
          </p:cNvPr>
          <p:cNvSpPr txBox="1"/>
          <p:nvPr/>
        </p:nvSpPr>
        <p:spPr>
          <a:xfrm>
            <a:off x="2914182" y="6840835"/>
            <a:ext cx="319318" cy="230832"/>
          </a:xfrm>
          <a:prstGeom prst="rect">
            <a:avLst/>
          </a:prstGeom>
          <a:noFill/>
        </p:spPr>
        <p:txBody>
          <a:bodyPr wrap="none" rtlCol="0">
            <a:spAutoFit/>
          </a:bodyPr>
          <a:lstStyle/>
          <a:p>
            <a:r>
              <a:rPr lang="es-ES" sz="900" dirty="0">
                <a:latin typeface="Bankinter Text" pitchFamily="18" charset="0"/>
              </a:rPr>
              <a:t>06</a:t>
            </a:r>
          </a:p>
        </p:txBody>
      </p:sp>
      <p:pic>
        <p:nvPicPr>
          <p:cNvPr id="349" name="222 Imagen">
            <a:extLst>
              <a:ext uri="{FF2B5EF4-FFF2-40B4-BE49-F238E27FC236}">
                <a16:creationId xmlns:a16="http://schemas.microsoft.com/office/drawing/2014/main" id="{58903D62-3C12-43E9-9B89-3E0D39DF14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1130" y="6896987"/>
            <a:ext cx="104740" cy="106835"/>
          </a:xfrm>
          <a:prstGeom prst="rect">
            <a:avLst/>
          </a:prstGeom>
        </p:spPr>
      </p:pic>
      <p:pic>
        <p:nvPicPr>
          <p:cNvPr id="350" name="223 Imagen">
            <a:extLst>
              <a:ext uri="{FF2B5EF4-FFF2-40B4-BE49-F238E27FC236}">
                <a16:creationId xmlns:a16="http://schemas.microsoft.com/office/drawing/2014/main" id="{33955B93-B1F6-4772-8886-395C96DEC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4033" y="6897934"/>
            <a:ext cx="104740" cy="106835"/>
          </a:xfrm>
          <a:prstGeom prst="rect">
            <a:avLst/>
          </a:prstGeom>
        </p:spPr>
      </p:pic>
      <p:pic>
        <p:nvPicPr>
          <p:cNvPr id="351" name="224 Imagen">
            <a:extLst>
              <a:ext uri="{FF2B5EF4-FFF2-40B4-BE49-F238E27FC236}">
                <a16:creationId xmlns:a16="http://schemas.microsoft.com/office/drawing/2014/main" id="{295F53BB-84C8-4FCE-A12C-5EE97331D2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5505" y="6897934"/>
            <a:ext cx="104740" cy="106835"/>
          </a:xfrm>
          <a:prstGeom prst="rect">
            <a:avLst/>
          </a:prstGeom>
        </p:spPr>
      </p:pic>
      <p:pic>
        <p:nvPicPr>
          <p:cNvPr id="352" name="225 Imagen">
            <a:extLst>
              <a:ext uri="{FF2B5EF4-FFF2-40B4-BE49-F238E27FC236}">
                <a16:creationId xmlns:a16="http://schemas.microsoft.com/office/drawing/2014/main" id="{A4AF3019-B45C-4BA2-A94E-88BA0FB503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9322" y="6897934"/>
            <a:ext cx="104740" cy="106835"/>
          </a:xfrm>
          <a:prstGeom prst="rect">
            <a:avLst/>
          </a:prstGeom>
        </p:spPr>
      </p:pic>
      <p:pic>
        <p:nvPicPr>
          <p:cNvPr id="353" name="154 Imagen">
            <a:extLst>
              <a:ext uri="{FF2B5EF4-FFF2-40B4-BE49-F238E27FC236}">
                <a16:creationId xmlns:a16="http://schemas.microsoft.com/office/drawing/2014/main" id="{4D341828-5202-4811-B16E-A3E84D847275}"/>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1438" t="11936" r="18435" b="14587"/>
          <a:stretch/>
        </p:blipFill>
        <p:spPr>
          <a:xfrm>
            <a:off x="1137821" y="8410902"/>
            <a:ext cx="1777247" cy="1670293"/>
          </a:xfrm>
          <a:prstGeom prst="rect">
            <a:avLst/>
          </a:prstGeom>
        </p:spPr>
      </p:pic>
      <p:sp>
        <p:nvSpPr>
          <p:cNvPr id="354" name="155 CuadroTexto">
            <a:extLst>
              <a:ext uri="{FF2B5EF4-FFF2-40B4-BE49-F238E27FC236}">
                <a16:creationId xmlns:a16="http://schemas.microsoft.com/office/drawing/2014/main" id="{16C8234A-5A90-4D6B-BA20-1A72B1F6CBA9}"/>
              </a:ext>
            </a:extLst>
          </p:cNvPr>
          <p:cNvSpPr txBox="1"/>
          <p:nvPr/>
        </p:nvSpPr>
        <p:spPr>
          <a:xfrm>
            <a:off x="1116335" y="7098734"/>
            <a:ext cx="1539204" cy="276999"/>
          </a:xfrm>
          <a:prstGeom prst="rect">
            <a:avLst/>
          </a:prstGeom>
          <a:noFill/>
        </p:spPr>
        <p:txBody>
          <a:bodyPr wrap="none" rtlCol="0">
            <a:spAutoFit/>
          </a:bodyPr>
          <a:lstStyle/>
          <a:p>
            <a:r>
              <a:rPr lang="es-ES" sz="1200" b="1" dirty="0">
                <a:solidFill>
                  <a:srgbClr val="6A7D55"/>
                </a:solidFill>
                <a:latin typeface="Bankinter Text" pitchFamily="18" charset="0"/>
              </a:rPr>
              <a:t>Sol Falcó </a:t>
            </a:r>
            <a:r>
              <a:rPr lang="es-ES" sz="1200" b="1" dirty="0" err="1">
                <a:solidFill>
                  <a:srgbClr val="6A7D55"/>
                </a:solidFill>
                <a:latin typeface="Bankinter Text" pitchFamily="18" charset="0"/>
              </a:rPr>
              <a:t>All</a:t>
            </a:r>
            <a:r>
              <a:rPr lang="es-ES" sz="1200" b="1" dirty="0">
                <a:solidFill>
                  <a:srgbClr val="6A7D55"/>
                </a:solidFill>
                <a:latin typeface="Bankinter Text" pitchFamily="18" charset="0"/>
              </a:rPr>
              <a:t> Inclusive</a:t>
            </a:r>
            <a:endParaRPr lang="es-ES" sz="1600" b="1" dirty="0">
              <a:solidFill>
                <a:srgbClr val="6A7D55"/>
              </a:solidFill>
              <a:latin typeface="Bankinter Text" pitchFamily="18" charset="0"/>
            </a:endParaRPr>
          </a:p>
        </p:txBody>
      </p:sp>
      <p:sp>
        <p:nvSpPr>
          <p:cNvPr id="355" name="167 CuadroTexto">
            <a:extLst>
              <a:ext uri="{FF2B5EF4-FFF2-40B4-BE49-F238E27FC236}">
                <a16:creationId xmlns:a16="http://schemas.microsoft.com/office/drawing/2014/main" id="{D463F4D4-CFDC-4108-8382-A13BFBFBBFF1}"/>
              </a:ext>
            </a:extLst>
          </p:cNvPr>
          <p:cNvSpPr txBox="1"/>
          <p:nvPr/>
        </p:nvSpPr>
        <p:spPr>
          <a:xfrm>
            <a:off x="1298918" y="8077672"/>
            <a:ext cx="1620957" cy="230832"/>
          </a:xfrm>
          <a:prstGeom prst="rect">
            <a:avLst/>
          </a:prstGeom>
          <a:noFill/>
        </p:spPr>
        <p:txBody>
          <a:bodyPr wrap="none" rtlCol="0">
            <a:spAutoFit/>
          </a:bodyPr>
          <a:lstStyle/>
          <a:p>
            <a:r>
              <a:rPr lang="es-ES" sz="900" dirty="0">
                <a:latin typeface="Bankinter Text" pitchFamily="18" charset="0"/>
              </a:rPr>
              <a:t>Meliá </a:t>
            </a:r>
            <a:r>
              <a:rPr lang="es-ES" sz="900" dirty="0" err="1">
                <a:latin typeface="Bankinter Text" pitchFamily="18" charset="0"/>
              </a:rPr>
              <a:t>Hotels</a:t>
            </a:r>
            <a:r>
              <a:rPr lang="es-ES" sz="900" dirty="0">
                <a:latin typeface="Bankinter Text" pitchFamily="18" charset="0"/>
              </a:rPr>
              <a:t> International</a:t>
            </a:r>
          </a:p>
        </p:txBody>
      </p:sp>
      <p:sp>
        <p:nvSpPr>
          <p:cNvPr id="356" name="168 CuadroTexto">
            <a:extLst>
              <a:ext uri="{FF2B5EF4-FFF2-40B4-BE49-F238E27FC236}">
                <a16:creationId xmlns:a16="http://schemas.microsoft.com/office/drawing/2014/main" id="{41951064-5B14-4DC7-A340-DF47A1EEFC0E}"/>
              </a:ext>
            </a:extLst>
          </p:cNvPr>
          <p:cNvSpPr txBox="1"/>
          <p:nvPr/>
        </p:nvSpPr>
        <p:spPr>
          <a:xfrm>
            <a:off x="1275069" y="7466118"/>
            <a:ext cx="659155" cy="230832"/>
          </a:xfrm>
          <a:prstGeom prst="rect">
            <a:avLst/>
          </a:prstGeom>
          <a:noFill/>
        </p:spPr>
        <p:txBody>
          <a:bodyPr wrap="none" rtlCol="0">
            <a:spAutoFit/>
          </a:bodyPr>
          <a:lstStyle/>
          <a:p>
            <a:r>
              <a:rPr lang="es-ES" sz="900" dirty="0">
                <a:latin typeface="Bankinter Text" pitchFamily="18" charset="0"/>
              </a:rPr>
              <a:t>Menorca</a:t>
            </a:r>
          </a:p>
        </p:txBody>
      </p:sp>
      <p:sp>
        <p:nvSpPr>
          <p:cNvPr id="357" name="170 CuadroTexto">
            <a:extLst>
              <a:ext uri="{FF2B5EF4-FFF2-40B4-BE49-F238E27FC236}">
                <a16:creationId xmlns:a16="http://schemas.microsoft.com/office/drawing/2014/main" id="{F8FEFE82-B729-49A1-B58C-8EBDE0269EFE}"/>
              </a:ext>
            </a:extLst>
          </p:cNvPr>
          <p:cNvSpPr txBox="1"/>
          <p:nvPr/>
        </p:nvSpPr>
        <p:spPr>
          <a:xfrm>
            <a:off x="1298918" y="7682142"/>
            <a:ext cx="386644" cy="230832"/>
          </a:xfrm>
          <a:prstGeom prst="rect">
            <a:avLst/>
          </a:prstGeom>
          <a:noFill/>
        </p:spPr>
        <p:txBody>
          <a:bodyPr wrap="none" rtlCol="0">
            <a:spAutoFit/>
          </a:bodyPr>
          <a:lstStyle/>
          <a:p>
            <a:r>
              <a:rPr lang="es-ES" sz="900" dirty="0">
                <a:latin typeface="Bankinter Text" pitchFamily="18" charset="0"/>
              </a:rPr>
              <a:t>450</a:t>
            </a:r>
          </a:p>
        </p:txBody>
      </p:sp>
      <p:sp>
        <p:nvSpPr>
          <p:cNvPr id="358" name="171 CuadroTexto">
            <a:extLst>
              <a:ext uri="{FF2B5EF4-FFF2-40B4-BE49-F238E27FC236}">
                <a16:creationId xmlns:a16="http://schemas.microsoft.com/office/drawing/2014/main" id="{6D4EB6CD-15B5-48F9-B48A-DB1C481BF2B4}"/>
              </a:ext>
            </a:extLst>
          </p:cNvPr>
          <p:cNvSpPr txBox="1"/>
          <p:nvPr/>
        </p:nvSpPr>
        <p:spPr>
          <a:xfrm>
            <a:off x="1298918" y="7880114"/>
            <a:ext cx="351378" cy="230832"/>
          </a:xfrm>
          <a:prstGeom prst="rect">
            <a:avLst/>
          </a:prstGeom>
          <a:noFill/>
        </p:spPr>
        <p:txBody>
          <a:bodyPr wrap="none" rtlCol="0">
            <a:spAutoFit/>
          </a:bodyPr>
          <a:lstStyle/>
          <a:p>
            <a:r>
              <a:rPr lang="es-ES" sz="900" dirty="0">
                <a:latin typeface="Bankinter Text" pitchFamily="18" charset="0"/>
              </a:rPr>
              <a:t>Sol</a:t>
            </a:r>
          </a:p>
        </p:txBody>
      </p:sp>
      <p:pic>
        <p:nvPicPr>
          <p:cNvPr id="359" name="172 Imagen">
            <a:extLst>
              <a:ext uri="{FF2B5EF4-FFF2-40B4-BE49-F238E27FC236}">
                <a16:creationId xmlns:a16="http://schemas.microsoft.com/office/drawing/2014/main" id="{AB528062-E826-4894-A404-06938DC7EA9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6505" y="8123592"/>
            <a:ext cx="133646" cy="138992"/>
          </a:xfrm>
          <a:prstGeom prst="rect">
            <a:avLst/>
          </a:prstGeom>
        </p:spPr>
      </p:pic>
      <p:pic>
        <p:nvPicPr>
          <p:cNvPr id="360" name="173 Imagen">
            <a:extLst>
              <a:ext uri="{FF2B5EF4-FFF2-40B4-BE49-F238E27FC236}">
                <a16:creationId xmlns:a16="http://schemas.microsoft.com/office/drawing/2014/main" id="{569C54B6-EC89-436C-AD0B-A19AA4E329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9330" y="7729398"/>
            <a:ext cx="133646" cy="136319"/>
          </a:xfrm>
          <a:prstGeom prst="rect">
            <a:avLst/>
          </a:prstGeom>
        </p:spPr>
      </p:pic>
      <p:pic>
        <p:nvPicPr>
          <p:cNvPr id="361" name="174 Imagen">
            <a:extLst>
              <a:ext uri="{FF2B5EF4-FFF2-40B4-BE49-F238E27FC236}">
                <a16:creationId xmlns:a16="http://schemas.microsoft.com/office/drawing/2014/main" id="{CAAF4B81-3174-427C-950A-3E232B21525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6505" y="7926034"/>
            <a:ext cx="133646" cy="138992"/>
          </a:xfrm>
          <a:prstGeom prst="rect">
            <a:avLst/>
          </a:prstGeom>
        </p:spPr>
      </p:pic>
      <p:pic>
        <p:nvPicPr>
          <p:cNvPr id="362" name="175 Imagen">
            <a:extLst>
              <a:ext uri="{FF2B5EF4-FFF2-40B4-BE49-F238E27FC236}">
                <a16:creationId xmlns:a16="http://schemas.microsoft.com/office/drawing/2014/main" id="{CF1365AE-6C5F-43E2-A4C6-B967E90FFCC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02693" y="7514711"/>
            <a:ext cx="96225" cy="133646"/>
          </a:xfrm>
          <a:prstGeom prst="rect">
            <a:avLst/>
          </a:prstGeom>
        </p:spPr>
      </p:pic>
      <p:pic>
        <p:nvPicPr>
          <p:cNvPr id="363" name="187 Imagen">
            <a:extLst>
              <a:ext uri="{FF2B5EF4-FFF2-40B4-BE49-F238E27FC236}">
                <a16:creationId xmlns:a16="http://schemas.microsoft.com/office/drawing/2014/main" id="{5169015F-1E65-4500-B031-F7C1BEE7F792}"/>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978" r="26896"/>
          <a:stretch/>
        </p:blipFill>
        <p:spPr>
          <a:xfrm>
            <a:off x="2919395" y="8410902"/>
            <a:ext cx="1797340" cy="1665991"/>
          </a:xfrm>
          <a:prstGeom prst="rect">
            <a:avLst/>
          </a:prstGeom>
        </p:spPr>
      </p:pic>
      <p:sp>
        <p:nvSpPr>
          <p:cNvPr id="364" name="188 CuadroTexto">
            <a:extLst>
              <a:ext uri="{FF2B5EF4-FFF2-40B4-BE49-F238E27FC236}">
                <a16:creationId xmlns:a16="http://schemas.microsoft.com/office/drawing/2014/main" id="{F5DC7130-CC80-4B0B-992A-156275681175}"/>
              </a:ext>
            </a:extLst>
          </p:cNvPr>
          <p:cNvSpPr txBox="1"/>
          <p:nvPr/>
        </p:nvSpPr>
        <p:spPr>
          <a:xfrm>
            <a:off x="2903647" y="7047052"/>
            <a:ext cx="1354025" cy="461665"/>
          </a:xfrm>
          <a:prstGeom prst="rect">
            <a:avLst/>
          </a:prstGeom>
          <a:noFill/>
        </p:spPr>
        <p:txBody>
          <a:bodyPr wrap="none" rtlCol="0">
            <a:spAutoFit/>
          </a:bodyPr>
          <a:lstStyle/>
          <a:p>
            <a:r>
              <a:rPr lang="es-ES" sz="1200" b="1" dirty="0">
                <a:solidFill>
                  <a:srgbClr val="6A7D55"/>
                </a:solidFill>
                <a:latin typeface="Bankinter Text" pitchFamily="18" charset="0"/>
              </a:rPr>
              <a:t>Sol Fuerteventura </a:t>
            </a:r>
          </a:p>
          <a:p>
            <a:r>
              <a:rPr lang="es-ES" sz="1200" b="1" dirty="0">
                <a:solidFill>
                  <a:srgbClr val="6A7D55"/>
                </a:solidFill>
                <a:latin typeface="Bankinter Text" pitchFamily="18" charset="0"/>
              </a:rPr>
              <a:t>Jandía – </a:t>
            </a:r>
            <a:r>
              <a:rPr lang="es-ES" sz="1200" b="1" dirty="0" err="1">
                <a:solidFill>
                  <a:srgbClr val="6A7D55"/>
                </a:solidFill>
                <a:latin typeface="Bankinter Text" pitchFamily="18" charset="0"/>
              </a:rPr>
              <a:t>All</a:t>
            </a:r>
            <a:r>
              <a:rPr lang="es-ES" sz="1200" b="1" dirty="0">
                <a:solidFill>
                  <a:srgbClr val="6A7D55"/>
                </a:solidFill>
                <a:latin typeface="Bankinter Text" pitchFamily="18" charset="0"/>
              </a:rPr>
              <a:t> Suites</a:t>
            </a:r>
            <a:endParaRPr lang="es-ES" sz="1600" b="1" dirty="0">
              <a:solidFill>
                <a:srgbClr val="6A7D55"/>
              </a:solidFill>
              <a:latin typeface="Bankinter Text" pitchFamily="18" charset="0"/>
            </a:endParaRPr>
          </a:p>
        </p:txBody>
      </p:sp>
      <p:sp>
        <p:nvSpPr>
          <p:cNvPr id="365" name="189 CuadroTexto">
            <a:extLst>
              <a:ext uri="{FF2B5EF4-FFF2-40B4-BE49-F238E27FC236}">
                <a16:creationId xmlns:a16="http://schemas.microsoft.com/office/drawing/2014/main" id="{FBCC2139-BA05-4682-B301-7CC7108009BD}"/>
              </a:ext>
            </a:extLst>
          </p:cNvPr>
          <p:cNvSpPr txBox="1"/>
          <p:nvPr/>
        </p:nvSpPr>
        <p:spPr>
          <a:xfrm>
            <a:off x="3085243" y="8081522"/>
            <a:ext cx="1620957" cy="230832"/>
          </a:xfrm>
          <a:prstGeom prst="rect">
            <a:avLst/>
          </a:prstGeom>
          <a:noFill/>
        </p:spPr>
        <p:txBody>
          <a:bodyPr wrap="none" rtlCol="0">
            <a:spAutoFit/>
          </a:bodyPr>
          <a:lstStyle/>
          <a:p>
            <a:r>
              <a:rPr lang="es-ES" sz="900" dirty="0">
                <a:latin typeface="Bankinter Text" pitchFamily="18" charset="0"/>
              </a:rPr>
              <a:t>Meliá </a:t>
            </a:r>
            <a:r>
              <a:rPr lang="es-ES" sz="900" dirty="0" err="1">
                <a:latin typeface="Bankinter Text" pitchFamily="18" charset="0"/>
              </a:rPr>
              <a:t>Hotels</a:t>
            </a:r>
            <a:r>
              <a:rPr lang="es-ES" sz="900" dirty="0">
                <a:latin typeface="Bankinter Text" pitchFamily="18" charset="0"/>
              </a:rPr>
              <a:t> International</a:t>
            </a:r>
          </a:p>
        </p:txBody>
      </p:sp>
      <p:sp>
        <p:nvSpPr>
          <p:cNvPr id="366" name="190 CuadroTexto">
            <a:extLst>
              <a:ext uri="{FF2B5EF4-FFF2-40B4-BE49-F238E27FC236}">
                <a16:creationId xmlns:a16="http://schemas.microsoft.com/office/drawing/2014/main" id="{53D0C96B-D379-49FD-9171-469A1FC63AD7}"/>
              </a:ext>
            </a:extLst>
          </p:cNvPr>
          <p:cNvSpPr txBox="1"/>
          <p:nvPr/>
        </p:nvSpPr>
        <p:spPr>
          <a:xfrm>
            <a:off x="3061394" y="7469968"/>
            <a:ext cx="958917" cy="230832"/>
          </a:xfrm>
          <a:prstGeom prst="rect">
            <a:avLst/>
          </a:prstGeom>
          <a:noFill/>
        </p:spPr>
        <p:txBody>
          <a:bodyPr wrap="none" rtlCol="0">
            <a:spAutoFit/>
          </a:bodyPr>
          <a:lstStyle/>
          <a:p>
            <a:r>
              <a:rPr lang="es-ES" sz="900" dirty="0">
                <a:latin typeface="Bankinter Text" pitchFamily="18" charset="0"/>
              </a:rPr>
              <a:t>Fuerteventura</a:t>
            </a:r>
          </a:p>
        </p:txBody>
      </p:sp>
      <p:sp>
        <p:nvSpPr>
          <p:cNvPr id="367" name="191 CuadroTexto">
            <a:extLst>
              <a:ext uri="{FF2B5EF4-FFF2-40B4-BE49-F238E27FC236}">
                <a16:creationId xmlns:a16="http://schemas.microsoft.com/office/drawing/2014/main" id="{C400F04C-45B9-43EA-ADE8-E243EE9FE100}"/>
              </a:ext>
            </a:extLst>
          </p:cNvPr>
          <p:cNvSpPr txBox="1"/>
          <p:nvPr/>
        </p:nvSpPr>
        <p:spPr>
          <a:xfrm>
            <a:off x="3085243" y="7685992"/>
            <a:ext cx="386644" cy="230832"/>
          </a:xfrm>
          <a:prstGeom prst="rect">
            <a:avLst/>
          </a:prstGeom>
          <a:noFill/>
        </p:spPr>
        <p:txBody>
          <a:bodyPr wrap="none" rtlCol="0">
            <a:spAutoFit/>
          </a:bodyPr>
          <a:lstStyle/>
          <a:p>
            <a:r>
              <a:rPr lang="es-ES" sz="900" dirty="0">
                <a:latin typeface="Bankinter Text" pitchFamily="18" charset="0"/>
              </a:rPr>
              <a:t>294</a:t>
            </a:r>
          </a:p>
        </p:txBody>
      </p:sp>
      <p:sp>
        <p:nvSpPr>
          <p:cNvPr id="368" name="192 CuadroTexto">
            <a:extLst>
              <a:ext uri="{FF2B5EF4-FFF2-40B4-BE49-F238E27FC236}">
                <a16:creationId xmlns:a16="http://schemas.microsoft.com/office/drawing/2014/main" id="{7A94DE18-8375-493F-BD9B-8B9E4CAFC9D9}"/>
              </a:ext>
            </a:extLst>
          </p:cNvPr>
          <p:cNvSpPr txBox="1"/>
          <p:nvPr/>
        </p:nvSpPr>
        <p:spPr>
          <a:xfrm>
            <a:off x="3085243" y="7883964"/>
            <a:ext cx="351378" cy="230832"/>
          </a:xfrm>
          <a:prstGeom prst="rect">
            <a:avLst/>
          </a:prstGeom>
          <a:noFill/>
        </p:spPr>
        <p:txBody>
          <a:bodyPr wrap="none" rtlCol="0">
            <a:spAutoFit/>
          </a:bodyPr>
          <a:lstStyle/>
          <a:p>
            <a:r>
              <a:rPr lang="es-ES" sz="900" dirty="0">
                <a:latin typeface="Bankinter Text" pitchFamily="18" charset="0"/>
              </a:rPr>
              <a:t>Sol</a:t>
            </a:r>
          </a:p>
        </p:txBody>
      </p:sp>
      <p:pic>
        <p:nvPicPr>
          <p:cNvPr id="369" name="193 Imagen">
            <a:extLst>
              <a:ext uri="{FF2B5EF4-FFF2-40B4-BE49-F238E27FC236}">
                <a16:creationId xmlns:a16="http://schemas.microsoft.com/office/drawing/2014/main" id="{276CBB46-FDB7-4E46-B560-E4ACE7F734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82830" y="8127442"/>
            <a:ext cx="133646" cy="138992"/>
          </a:xfrm>
          <a:prstGeom prst="rect">
            <a:avLst/>
          </a:prstGeom>
        </p:spPr>
      </p:pic>
      <p:pic>
        <p:nvPicPr>
          <p:cNvPr id="370" name="194 Imagen">
            <a:extLst>
              <a:ext uri="{FF2B5EF4-FFF2-40B4-BE49-F238E27FC236}">
                <a16:creationId xmlns:a16="http://schemas.microsoft.com/office/drawing/2014/main" id="{F8EBF8CE-1CF5-4B61-AC41-F6D469D500E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75655" y="7733248"/>
            <a:ext cx="133646" cy="136319"/>
          </a:xfrm>
          <a:prstGeom prst="rect">
            <a:avLst/>
          </a:prstGeom>
        </p:spPr>
      </p:pic>
      <p:pic>
        <p:nvPicPr>
          <p:cNvPr id="371" name="195 Imagen">
            <a:extLst>
              <a:ext uri="{FF2B5EF4-FFF2-40B4-BE49-F238E27FC236}">
                <a16:creationId xmlns:a16="http://schemas.microsoft.com/office/drawing/2014/main" id="{F8875235-7121-41CB-973F-EEC555C84E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82830" y="7929884"/>
            <a:ext cx="133646" cy="138992"/>
          </a:xfrm>
          <a:prstGeom prst="rect">
            <a:avLst/>
          </a:prstGeom>
        </p:spPr>
      </p:pic>
      <p:pic>
        <p:nvPicPr>
          <p:cNvPr id="372" name="196 Imagen">
            <a:extLst>
              <a:ext uri="{FF2B5EF4-FFF2-40B4-BE49-F238E27FC236}">
                <a16:creationId xmlns:a16="http://schemas.microsoft.com/office/drawing/2014/main" id="{77B5318F-635C-46BF-857F-CFA2952895B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9018" y="7518561"/>
            <a:ext cx="96225" cy="133646"/>
          </a:xfrm>
          <a:prstGeom prst="rect">
            <a:avLst/>
          </a:prstGeom>
        </p:spPr>
      </p:pic>
      <p:sp>
        <p:nvSpPr>
          <p:cNvPr id="373" name="126 CuadroTexto">
            <a:extLst>
              <a:ext uri="{FF2B5EF4-FFF2-40B4-BE49-F238E27FC236}">
                <a16:creationId xmlns:a16="http://schemas.microsoft.com/office/drawing/2014/main" id="{31E43190-8BD2-4711-A8A3-2BB5472770E4}"/>
              </a:ext>
            </a:extLst>
          </p:cNvPr>
          <p:cNvSpPr txBox="1"/>
          <p:nvPr/>
        </p:nvSpPr>
        <p:spPr>
          <a:xfrm>
            <a:off x="4709598" y="6845046"/>
            <a:ext cx="319318" cy="230832"/>
          </a:xfrm>
          <a:prstGeom prst="rect">
            <a:avLst/>
          </a:prstGeom>
          <a:noFill/>
        </p:spPr>
        <p:txBody>
          <a:bodyPr wrap="none" rtlCol="0">
            <a:spAutoFit/>
          </a:bodyPr>
          <a:lstStyle/>
          <a:p>
            <a:r>
              <a:rPr lang="es-ES" sz="900" dirty="0">
                <a:latin typeface="Bankinter Text" pitchFamily="18" charset="0"/>
              </a:rPr>
              <a:t>07</a:t>
            </a:r>
          </a:p>
        </p:txBody>
      </p:sp>
      <p:sp>
        <p:nvSpPr>
          <p:cNvPr id="374" name="127 CuadroTexto">
            <a:extLst>
              <a:ext uri="{FF2B5EF4-FFF2-40B4-BE49-F238E27FC236}">
                <a16:creationId xmlns:a16="http://schemas.microsoft.com/office/drawing/2014/main" id="{FB77390C-45B2-4137-AFED-1324D00E617D}"/>
              </a:ext>
            </a:extLst>
          </p:cNvPr>
          <p:cNvSpPr txBox="1"/>
          <p:nvPr/>
        </p:nvSpPr>
        <p:spPr>
          <a:xfrm>
            <a:off x="4709598" y="7027242"/>
            <a:ext cx="1539139" cy="461665"/>
          </a:xfrm>
          <a:prstGeom prst="rect">
            <a:avLst/>
          </a:prstGeom>
          <a:noFill/>
        </p:spPr>
        <p:txBody>
          <a:bodyPr wrap="none" rtlCol="0">
            <a:spAutoFit/>
          </a:bodyPr>
          <a:lstStyle/>
          <a:p>
            <a:r>
              <a:rPr lang="es-ES" sz="1200" b="1" dirty="0" err="1">
                <a:solidFill>
                  <a:srgbClr val="6A7D55"/>
                </a:solidFill>
                <a:latin typeface="Bankinter Text" pitchFamily="18" charset="0"/>
              </a:rPr>
              <a:t>Autograph</a:t>
            </a:r>
            <a:r>
              <a:rPr lang="es-ES" sz="1200" b="1" dirty="0">
                <a:solidFill>
                  <a:srgbClr val="6A7D55"/>
                </a:solidFill>
                <a:latin typeface="Bankinter Text" pitchFamily="18" charset="0"/>
              </a:rPr>
              <a:t> </a:t>
            </a:r>
            <a:r>
              <a:rPr lang="es-ES" sz="1200" b="1" dirty="0" err="1">
                <a:solidFill>
                  <a:srgbClr val="6A7D55"/>
                </a:solidFill>
                <a:latin typeface="Bankinter Text" pitchFamily="18" charset="0"/>
              </a:rPr>
              <a:t>Collection</a:t>
            </a:r>
            <a:endParaRPr lang="es-ES" sz="1200" b="1" dirty="0">
              <a:solidFill>
                <a:srgbClr val="6A7D55"/>
              </a:solidFill>
              <a:latin typeface="Bankinter Text" pitchFamily="18" charset="0"/>
            </a:endParaRPr>
          </a:p>
          <a:p>
            <a:r>
              <a:rPr lang="es-ES" sz="1200" b="1" dirty="0" err="1">
                <a:solidFill>
                  <a:srgbClr val="6A7D55"/>
                </a:solidFill>
                <a:latin typeface="Bankinter Text" pitchFamily="18" charset="0"/>
              </a:rPr>
              <a:t>Baqueira</a:t>
            </a:r>
            <a:endParaRPr lang="es-ES" sz="1200" b="1" dirty="0">
              <a:solidFill>
                <a:srgbClr val="6A7D55"/>
              </a:solidFill>
              <a:latin typeface="Bankinter Text" pitchFamily="18" charset="0"/>
            </a:endParaRPr>
          </a:p>
        </p:txBody>
      </p:sp>
      <p:pic>
        <p:nvPicPr>
          <p:cNvPr id="375" name="128 Imagen">
            <a:extLst>
              <a:ext uri="{FF2B5EF4-FFF2-40B4-BE49-F238E27FC236}">
                <a16:creationId xmlns:a16="http://schemas.microsoft.com/office/drawing/2014/main" id="{99AA5CDB-2955-4B6D-8F6F-8BAB24585D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6546" y="6901198"/>
            <a:ext cx="104740" cy="106835"/>
          </a:xfrm>
          <a:prstGeom prst="rect">
            <a:avLst/>
          </a:prstGeom>
        </p:spPr>
      </p:pic>
      <p:pic>
        <p:nvPicPr>
          <p:cNvPr id="376" name="129 Imagen">
            <a:extLst>
              <a:ext uri="{FF2B5EF4-FFF2-40B4-BE49-F238E27FC236}">
                <a16:creationId xmlns:a16="http://schemas.microsoft.com/office/drawing/2014/main" id="{28E16109-C34C-4FC9-BC1B-0658B085EE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79449" y="6902145"/>
            <a:ext cx="104740" cy="106835"/>
          </a:xfrm>
          <a:prstGeom prst="rect">
            <a:avLst/>
          </a:prstGeom>
        </p:spPr>
      </p:pic>
      <p:pic>
        <p:nvPicPr>
          <p:cNvPr id="377" name="130 Imagen">
            <a:extLst>
              <a:ext uri="{FF2B5EF4-FFF2-40B4-BE49-F238E27FC236}">
                <a16:creationId xmlns:a16="http://schemas.microsoft.com/office/drawing/2014/main" id="{F58AF55D-4F1D-41F1-9C0A-9B8135C52C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0921" y="6902145"/>
            <a:ext cx="104740" cy="106835"/>
          </a:xfrm>
          <a:prstGeom prst="rect">
            <a:avLst/>
          </a:prstGeom>
        </p:spPr>
      </p:pic>
      <p:pic>
        <p:nvPicPr>
          <p:cNvPr id="378" name="131 Imagen">
            <a:extLst>
              <a:ext uri="{FF2B5EF4-FFF2-40B4-BE49-F238E27FC236}">
                <a16:creationId xmlns:a16="http://schemas.microsoft.com/office/drawing/2014/main" id="{4C33FEE5-59D2-4118-846E-003AED4DE0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4738" y="6902145"/>
            <a:ext cx="104740" cy="106835"/>
          </a:xfrm>
          <a:prstGeom prst="rect">
            <a:avLst/>
          </a:prstGeom>
        </p:spPr>
      </p:pic>
      <p:sp>
        <p:nvSpPr>
          <p:cNvPr id="379" name="132 CuadroTexto">
            <a:extLst>
              <a:ext uri="{FF2B5EF4-FFF2-40B4-BE49-F238E27FC236}">
                <a16:creationId xmlns:a16="http://schemas.microsoft.com/office/drawing/2014/main" id="{AA21144C-B9E6-4290-A81D-5A882F64437E}"/>
              </a:ext>
            </a:extLst>
          </p:cNvPr>
          <p:cNvSpPr txBox="1"/>
          <p:nvPr/>
        </p:nvSpPr>
        <p:spPr>
          <a:xfrm>
            <a:off x="4891194" y="8057792"/>
            <a:ext cx="1226618" cy="230832"/>
          </a:xfrm>
          <a:prstGeom prst="rect">
            <a:avLst/>
          </a:prstGeom>
          <a:noFill/>
        </p:spPr>
        <p:txBody>
          <a:bodyPr wrap="none" rtlCol="0">
            <a:spAutoFit/>
          </a:bodyPr>
          <a:lstStyle/>
          <a:p>
            <a:r>
              <a:rPr lang="es-ES" sz="900" dirty="0">
                <a:latin typeface="Bankinter Text" pitchFamily="18" charset="0"/>
              </a:rPr>
              <a:t>Marriot International</a:t>
            </a:r>
          </a:p>
        </p:txBody>
      </p:sp>
      <p:sp>
        <p:nvSpPr>
          <p:cNvPr id="380" name="133 CuadroTexto">
            <a:extLst>
              <a:ext uri="{FF2B5EF4-FFF2-40B4-BE49-F238E27FC236}">
                <a16:creationId xmlns:a16="http://schemas.microsoft.com/office/drawing/2014/main" id="{5C36B217-7D86-4B6A-AC0F-26A5C7EB4597}"/>
              </a:ext>
            </a:extLst>
          </p:cNvPr>
          <p:cNvSpPr txBox="1"/>
          <p:nvPr/>
        </p:nvSpPr>
        <p:spPr>
          <a:xfrm>
            <a:off x="4867345" y="7446238"/>
            <a:ext cx="603050" cy="230832"/>
          </a:xfrm>
          <a:prstGeom prst="rect">
            <a:avLst/>
          </a:prstGeom>
          <a:noFill/>
        </p:spPr>
        <p:txBody>
          <a:bodyPr wrap="none" rtlCol="0">
            <a:spAutoFit/>
          </a:bodyPr>
          <a:lstStyle/>
          <a:p>
            <a:r>
              <a:rPr lang="es-ES" sz="900" dirty="0" err="1">
                <a:latin typeface="Bankinter Text" pitchFamily="18" charset="0"/>
              </a:rPr>
              <a:t>Baqueira</a:t>
            </a:r>
            <a:endParaRPr lang="es-ES" sz="900" dirty="0">
              <a:latin typeface="Bankinter Text" pitchFamily="18" charset="0"/>
            </a:endParaRPr>
          </a:p>
        </p:txBody>
      </p:sp>
      <p:sp>
        <p:nvSpPr>
          <p:cNvPr id="381" name="134 CuadroTexto">
            <a:extLst>
              <a:ext uri="{FF2B5EF4-FFF2-40B4-BE49-F238E27FC236}">
                <a16:creationId xmlns:a16="http://schemas.microsoft.com/office/drawing/2014/main" id="{D124C11D-E027-4125-8E5C-0B167B315712}"/>
              </a:ext>
            </a:extLst>
          </p:cNvPr>
          <p:cNvSpPr txBox="1"/>
          <p:nvPr/>
        </p:nvSpPr>
        <p:spPr>
          <a:xfrm>
            <a:off x="4891194" y="7662262"/>
            <a:ext cx="357790" cy="230832"/>
          </a:xfrm>
          <a:prstGeom prst="rect">
            <a:avLst/>
          </a:prstGeom>
          <a:noFill/>
        </p:spPr>
        <p:txBody>
          <a:bodyPr wrap="none" rtlCol="0">
            <a:spAutoFit/>
          </a:bodyPr>
          <a:lstStyle/>
          <a:p>
            <a:r>
              <a:rPr lang="es-ES_tradnl" sz="900" dirty="0">
                <a:latin typeface="Bankinter Text" pitchFamily="18" charset="0"/>
              </a:rPr>
              <a:t>100</a:t>
            </a:r>
            <a:endParaRPr lang="es-ES" sz="900" dirty="0">
              <a:latin typeface="Bankinter Text" pitchFamily="18" charset="0"/>
            </a:endParaRPr>
          </a:p>
        </p:txBody>
      </p:sp>
      <p:sp>
        <p:nvSpPr>
          <p:cNvPr id="382" name="135 CuadroTexto">
            <a:extLst>
              <a:ext uri="{FF2B5EF4-FFF2-40B4-BE49-F238E27FC236}">
                <a16:creationId xmlns:a16="http://schemas.microsoft.com/office/drawing/2014/main" id="{39017063-0A57-442C-91E7-74F7259E8A82}"/>
              </a:ext>
            </a:extLst>
          </p:cNvPr>
          <p:cNvSpPr txBox="1"/>
          <p:nvPr/>
        </p:nvSpPr>
        <p:spPr>
          <a:xfrm>
            <a:off x="4891194" y="7860234"/>
            <a:ext cx="1178528" cy="230832"/>
          </a:xfrm>
          <a:prstGeom prst="rect">
            <a:avLst/>
          </a:prstGeom>
          <a:noFill/>
        </p:spPr>
        <p:txBody>
          <a:bodyPr wrap="none" rtlCol="0">
            <a:spAutoFit/>
          </a:bodyPr>
          <a:lstStyle/>
          <a:p>
            <a:r>
              <a:rPr lang="es-ES" sz="900" dirty="0" err="1">
                <a:latin typeface="Bankinter Text" pitchFamily="18" charset="0"/>
              </a:rPr>
              <a:t>Autograph</a:t>
            </a:r>
            <a:r>
              <a:rPr lang="es-ES" sz="900" dirty="0">
                <a:latin typeface="Bankinter Text" pitchFamily="18" charset="0"/>
              </a:rPr>
              <a:t> </a:t>
            </a:r>
            <a:r>
              <a:rPr lang="es-ES" sz="900" dirty="0" err="1">
                <a:latin typeface="Bankinter Text" pitchFamily="18" charset="0"/>
              </a:rPr>
              <a:t>Collection</a:t>
            </a:r>
            <a:endParaRPr lang="es-ES" sz="900" dirty="0">
              <a:latin typeface="Bankinter Text" pitchFamily="18" charset="0"/>
            </a:endParaRPr>
          </a:p>
        </p:txBody>
      </p:sp>
      <p:pic>
        <p:nvPicPr>
          <p:cNvPr id="383" name="136 Imagen">
            <a:extLst>
              <a:ext uri="{FF2B5EF4-FFF2-40B4-BE49-F238E27FC236}">
                <a16:creationId xmlns:a16="http://schemas.microsoft.com/office/drawing/2014/main" id="{A8BE8C84-30DE-411D-9C37-31BC622A81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8781" y="8103712"/>
            <a:ext cx="133646" cy="138992"/>
          </a:xfrm>
          <a:prstGeom prst="rect">
            <a:avLst/>
          </a:prstGeom>
        </p:spPr>
      </p:pic>
      <p:pic>
        <p:nvPicPr>
          <p:cNvPr id="384" name="137 Imagen">
            <a:extLst>
              <a:ext uri="{FF2B5EF4-FFF2-40B4-BE49-F238E27FC236}">
                <a16:creationId xmlns:a16="http://schemas.microsoft.com/office/drawing/2014/main" id="{68A22BA3-C15C-4106-A1B3-3F7F35BA38C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81606" y="7709518"/>
            <a:ext cx="133646" cy="136319"/>
          </a:xfrm>
          <a:prstGeom prst="rect">
            <a:avLst/>
          </a:prstGeom>
        </p:spPr>
      </p:pic>
      <p:pic>
        <p:nvPicPr>
          <p:cNvPr id="385" name="138 Imagen">
            <a:extLst>
              <a:ext uri="{FF2B5EF4-FFF2-40B4-BE49-F238E27FC236}">
                <a16:creationId xmlns:a16="http://schemas.microsoft.com/office/drawing/2014/main" id="{40956253-B6DF-4390-8009-1159BCE9EE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88781" y="7906154"/>
            <a:ext cx="133646" cy="138992"/>
          </a:xfrm>
          <a:prstGeom prst="rect">
            <a:avLst/>
          </a:prstGeom>
        </p:spPr>
      </p:pic>
      <p:pic>
        <p:nvPicPr>
          <p:cNvPr id="386" name="139 Imagen">
            <a:extLst>
              <a:ext uri="{FF2B5EF4-FFF2-40B4-BE49-F238E27FC236}">
                <a16:creationId xmlns:a16="http://schemas.microsoft.com/office/drawing/2014/main" id="{795518ED-7483-4C80-8879-46CB182923F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94969" y="7494831"/>
            <a:ext cx="96225" cy="133646"/>
          </a:xfrm>
          <a:prstGeom prst="rect">
            <a:avLst/>
          </a:prstGeom>
        </p:spPr>
      </p:pic>
      <p:pic>
        <p:nvPicPr>
          <p:cNvPr id="387" name="29 Imagen">
            <a:extLst>
              <a:ext uri="{FF2B5EF4-FFF2-40B4-BE49-F238E27FC236}">
                <a16:creationId xmlns:a16="http://schemas.microsoft.com/office/drawing/2014/main" id="{9A1CA9EB-A33B-4E49-9DDB-778D62376ABE}"/>
              </a:ext>
            </a:extLst>
          </p:cNvPr>
          <p:cNvPicPr>
            <a:picLocks noChangeAspect="1"/>
          </p:cNvPicPr>
          <p:nvPr/>
        </p:nvPicPr>
        <p:blipFill rotWithShape="1">
          <a:blip r:embed="rId17">
            <a:extLst>
              <a:ext uri="{28A0092B-C50C-407E-A947-70E740481C1C}">
                <a14:useLocalDpi xmlns:a14="http://schemas.microsoft.com/office/drawing/2010/main" val="0"/>
              </a:ext>
            </a:extLst>
          </a:blip>
          <a:srcRect l="209" r="209"/>
          <a:stretch/>
        </p:blipFill>
        <p:spPr>
          <a:xfrm>
            <a:off x="4726441" y="8410902"/>
            <a:ext cx="1785710" cy="1655842"/>
          </a:xfrm>
          <a:prstGeom prst="rect">
            <a:avLst/>
          </a:prstGeom>
        </p:spPr>
      </p:pic>
      <p:cxnSp>
        <p:nvCxnSpPr>
          <p:cNvPr id="392" name="204 Conector recto">
            <a:extLst>
              <a:ext uri="{FF2B5EF4-FFF2-40B4-BE49-F238E27FC236}">
                <a16:creationId xmlns:a16="http://schemas.microsoft.com/office/drawing/2014/main" id="{7504F2BD-D0E6-47D5-893F-5D642A642AC6}"/>
              </a:ext>
            </a:extLst>
          </p:cNvPr>
          <p:cNvCxnSpPr/>
          <p:nvPr/>
        </p:nvCxnSpPr>
        <p:spPr>
          <a:xfrm flipH="1">
            <a:off x="842190" y="8421017"/>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143 Conector recto"/>
          <p:cNvCxnSpPr>
            <a:cxnSpLocks/>
          </p:cNvCxnSpPr>
          <p:nvPr/>
        </p:nvCxnSpPr>
        <p:spPr>
          <a:xfrm flipH="1">
            <a:off x="4716735" y="3436183"/>
            <a:ext cx="1" cy="66450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a:off x="2918888" y="3436183"/>
            <a:ext cx="0" cy="66581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p:nvPr/>
        </p:nvCxnSpPr>
        <p:spPr>
          <a:xfrm flipH="1">
            <a:off x="828303" y="3436183"/>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163 Conector recto">
            <a:extLst>
              <a:ext uri="{FF2B5EF4-FFF2-40B4-BE49-F238E27FC236}">
                <a16:creationId xmlns:a16="http://schemas.microsoft.com/office/drawing/2014/main" id="{CED3A804-B773-45EB-97CB-C87F39F26997}"/>
              </a:ext>
            </a:extLst>
          </p:cNvPr>
          <p:cNvCxnSpPr/>
          <p:nvPr/>
        </p:nvCxnSpPr>
        <p:spPr>
          <a:xfrm flipH="1">
            <a:off x="1133103" y="6768827"/>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49" name="19 Imagen">
            <a:extLst>
              <a:ext uri="{FF2B5EF4-FFF2-40B4-BE49-F238E27FC236}">
                <a16:creationId xmlns:a16="http://schemas.microsoft.com/office/drawing/2014/main" id="{B1DD336D-885E-4765-831A-0EE8865A2D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38843" y="10251739"/>
            <a:ext cx="144016" cy="189495"/>
          </a:xfrm>
          <a:prstGeom prst="rect">
            <a:avLst/>
          </a:prstGeom>
        </p:spPr>
      </p:pic>
      <p:pic>
        <p:nvPicPr>
          <p:cNvPr id="150" name="24 Imagen">
            <a:extLst>
              <a:ext uri="{FF2B5EF4-FFF2-40B4-BE49-F238E27FC236}">
                <a16:creationId xmlns:a16="http://schemas.microsoft.com/office/drawing/2014/main" id="{DCAC8264-B77F-400E-8266-52CC2EA409F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624926" y="10251858"/>
            <a:ext cx="178013" cy="189376"/>
          </a:xfrm>
          <a:prstGeom prst="rect">
            <a:avLst/>
          </a:prstGeom>
        </p:spPr>
      </p:pic>
      <p:pic>
        <p:nvPicPr>
          <p:cNvPr id="151" name="30 Imagen">
            <a:extLst>
              <a:ext uri="{FF2B5EF4-FFF2-40B4-BE49-F238E27FC236}">
                <a16:creationId xmlns:a16="http://schemas.microsoft.com/office/drawing/2014/main" id="{5F163781-436F-479F-9CFD-8BC1EFC32E8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33577" y="10270143"/>
            <a:ext cx="199417" cy="179475"/>
          </a:xfrm>
          <a:prstGeom prst="rect">
            <a:avLst/>
          </a:prstGeom>
        </p:spPr>
      </p:pic>
      <p:pic>
        <p:nvPicPr>
          <p:cNvPr id="152" name="2048 Imagen">
            <a:extLst>
              <a:ext uri="{FF2B5EF4-FFF2-40B4-BE49-F238E27FC236}">
                <a16:creationId xmlns:a16="http://schemas.microsoft.com/office/drawing/2014/main" id="{AC5A329B-8DA0-4F7B-B46B-C1C9F77C380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175829" y="10308592"/>
            <a:ext cx="233252" cy="186602"/>
          </a:xfrm>
          <a:prstGeom prst="rect">
            <a:avLst/>
          </a:prstGeom>
        </p:spPr>
      </p:pic>
      <p:pic>
        <p:nvPicPr>
          <p:cNvPr id="153" name="2050 Imagen">
            <a:extLst>
              <a:ext uri="{FF2B5EF4-FFF2-40B4-BE49-F238E27FC236}">
                <a16:creationId xmlns:a16="http://schemas.microsoft.com/office/drawing/2014/main" id="{C67B16EE-AF24-4E7F-9FD3-B4B97B22053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34355" y="10239982"/>
            <a:ext cx="180020" cy="219537"/>
          </a:xfrm>
          <a:prstGeom prst="rect">
            <a:avLst/>
          </a:prstGeom>
        </p:spPr>
      </p:pic>
      <p:pic>
        <p:nvPicPr>
          <p:cNvPr id="154" name="2051 Imagen">
            <a:extLst>
              <a:ext uri="{FF2B5EF4-FFF2-40B4-BE49-F238E27FC236}">
                <a16:creationId xmlns:a16="http://schemas.microsoft.com/office/drawing/2014/main" id="{BA2F9FAC-50EE-45BB-B79A-122EF80BF7B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298884" y="10270143"/>
            <a:ext cx="185588" cy="189376"/>
          </a:xfrm>
          <a:prstGeom prst="rect">
            <a:avLst/>
          </a:prstGeom>
        </p:spPr>
      </p:pic>
      <p:sp>
        <p:nvSpPr>
          <p:cNvPr id="155" name="37 CuadroTexto">
            <a:extLst>
              <a:ext uri="{FF2B5EF4-FFF2-40B4-BE49-F238E27FC236}">
                <a16:creationId xmlns:a16="http://schemas.microsoft.com/office/drawing/2014/main" id="{45974623-7468-4F38-9889-144F0999A6C7}"/>
              </a:ext>
            </a:extLst>
          </p:cNvPr>
          <p:cNvSpPr txBox="1"/>
          <p:nvPr/>
        </p:nvSpPr>
        <p:spPr>
          <a:xfrm>
            <a:off x="2071416" y="10302705"/>
            <a:ext cx="572593"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URBANO</a:t>
            </a:r>
          </a:p>
        </p:txBody>
      </p:sp>
      <p:sp>
        <p:nvSpPr>
          <p:cNvPr id="156" name="38 CuadroTexto">
            <a:extLst>
              <a:ext uri="{FF2B5EF4-FFF2-40B4-BE49-F238E27FC236}">
                <a16:creationId xmlns:a16="http://schemas.microsoft.com/office/drawing/2014/main" id="{5CAF8CA7-A30C-41B9-A89E-68FCA098C6D9}"/>
              </a:ext>
            </a:extLst>
          </p:cNvPr>
          <p:cNvSpPr txBox="1"/>
          <p:nvPr/>
        </p:nvSpPr>
        <p:spPr>
          <a:xfrm>
            <a:off x="2730931" y="10308191"/>
            <a:ext cx="777777"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VACACIONAL</a:t>
            </a:r>
          </a:p>
        </p:txBody>
      </p:sp>
      <p:sp>
        <p:nvSpPr>
          <p:cNvPr id="158" name="41 CuadroTexto">
            <a:extLst>
              <a:ext uri="{FF2B5EF4-FFF2-40B4-BE49-F238E27FC236}">
                <a16:creationId xmlns:a16="http://schemas.microsoft.com/office/drawing/2014/main" id="{59BD2491-9A32-463F-8A4C-AEC2EFAAECA9}"/>
              </a:ext>
            </a:extLst>
          </p:cNvPr>
          <p:cNvSpPr txBox="1"/>
          <p:nvPr/>
        </p:nvSpPr>
        <p:spPr>
          <a:xfrm>
            <a:off x="1264643" y="10302705"/>
            <a:ext cx="707245"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CATEGORÍA</a:t>
            </a:r>
          </a:p>
        </p:txBody>
      </p:sp>
      <p:sp>
        <p:nvSpPr>
          <p:cNvPr id="159" name="42 CuadroTexto">
            <a:extLst>
              <a:ext uri="{FF2B5EF4-FFF2-40B4-BE49-F238E27FC236}">
                <a16:creationId xmlns:a16="http://schemas.microsoft.com/office/drawing/2014/main" id="{83E7A394-E886-4901-9DB8-A4162D5B99FB}"/>
              </a:ext>
            </a:extLst>
          </p:cNvPr>
          <p:cNvSpPr txBox="1"/>
          <p:nvPr/>
        </p:nvSpPr>
        <p:spPr>
          <a:xfrm>
            <a:off x="4330279" y="10296190"/>
            <a:ext cx="1002197"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Nº HABITACIONES</a:t>
            </a:r>
          </a:p>
        </p:txBody>
      </p:sp>
      <p:sp>
        <p:nvSpPr>
          <p:cNvPr id="160" name="44 CuadroTexto">
            <a:extLst>
              <a:ext uri="{FF2B5EF4-FFF2-40B4-BE49-F238E27FC236}">
                <a16:creationId xmlns:a16="http://schemas.microsoft.com/office/drawing/2014/main" id="{95240386-F7AB-48F2-880F-CE49CAF7E9C0}"/>
              </a:ext>
            </a:extLst>
          </p:cNvPr>
          <p:cNvSpPr txBox="1"/>
          <p:nvPr/>
        </p:nvSpPr>
        <p:spPr>
          <a:xfrm>
            <a:off x="5419469" y="10297218"/>
            <a:ext cx="514885"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MARCA</a:t>
            </a:r>
          </a:p>
        </p:txBody>
      </p:sp>
      <p:sp>
        <p:nvSpPr>
          <p:cNvPr id="161" name="45 CuadroTexto">
            <a:extLst>
              <a:ext uri="{FF2B5EF4-FFF2-40B4-BE49-F238E27FC236}">
                <a16:creationId xmlns:a16="http://schemas.microsoft.com/office/drawing/2014/main" id="{B7FDBAD7-0C13-4AE8-92EE-2FA2B85B5E1F}"/>
              </a:ext>
            </a:extLst>
          </p:cNvPr>
          <p:cNvSpPr txBox="1"/>
          <p:nvPr/>
        </p:nvSpPr>
        <p:spPr>
          <a:xfrm>
            <a:off x="6024365" y="10297219"/>
            <a:ext cx="56457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CADENA</a:t>
            </a:r>
          </a:p>
        </p:txBody>
      </p:sp>
      <p:pic>
        <p:nvPicPr>
          <p:cNvPr id="162" name="18 Imagen">
            <a:extLst>
              <a:ext uri="{FF2B5EF4-FFF2-40B4-BE49-F238E27FC236}">
                <a16:creationId xmlns:a16="http://schemas.microsoft.com/office/drawing/2014/main" id="{3A3B87A4-9DF5-461D-9756-E5DD89173DC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448318" y="10251858"/>
            <a:ext cx="128776" cy="189377"/>
          </a:xfrm>
          <a:prstGeom prst="rect">
            <a:avLst/>
          </a:prstGeom>
        </p:spPr>
      </p:pic>
      <p:sp>
        <p:nvSpPr>
          <p:cNvPr id="163" name="2052 CuadroTexto">
            <a:extLst>
              <a:ext uri="{FF2B5EF4-FFF2-40B4-BE49-F238E27FC236}">
                <a16:creationId xmlns:a16="http://schemas.microsoft.com/office/drawing/2014/main" id="{73CD57AE-8B0E-4E20-A35F-CCFB295D4C44}"/>
              </a:ext>
            </a:extLst>
          </p:cNvPr>
          <p:cNvSpPr txBox="1"/>
          <p:nvPr/>
        </p:nvSpPr>
        <p:spPr>
          <a:xfrm>
            <a:off x="3512706" y="10297219"/>
            <a:ext cx="683200"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UBICACIÓN</a:t>
            </a:r>
          </a:p>
        </p:txBody>
      </p:sp>
      <p:sp>
        <p:nvSpPr>
          <p:cNvPr id="3" name="3 Marcador de número de diapositiva">
            <a:extLst>
              <a:ext uri="{FF2B5EF4-FFF2-40B4-BE49-F238E27FC236}">
                <a16:creationId xmlns:a16="http://schemas.microsoft.com/office/drawing/2014/main" id="{F2B9D0A4-73BA-A9E9-C3C3-A9FD2380A54A}"/>
              </a:ext>
            </a:extLst>
          </p:cNvPr>
          <p:cNvSpPr txBox="1">
            <a:spLocks/>
          </p:cNvSpPr>
          <p:nvPr/>
        </p:nvSpPr>
        <p:spPr>
          <a:xfrm>
            <a:off x="6459042" y="10297219"/>
            <a:ext cx="753374" cy="730250"/>
          </a:xfrm>
          <a:prstGeom prst="rect">
            <a:avLst/>
          </a:prstGeom>
        </p:spPr>
        <p:txBody>
          <a:bodyPr vert="horz" lIns="91365" tIns="45718" rIns="91365" bIns="45718" rtlCol="0" anchor="ctr"/>
          <a:lstStyle>
            <a:defPPr marL="0" marR="0" indent="0" algn="l" defTabSz="91399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163"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Bankinter Sans Light" pitchFamily="2" charset="0"/>
                <a:ea typeface="F Grotesk Regular"/>
                <a:cs typeface="F Grotesk Regular"/>
                <a:sym typeface="F Grotesk Regular"/>
              </a:defRPr>
            </a:lvl1pPr>
            <a:lvl2pPr marL="0" marR="0" indent="228518"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2pPr>
            <a:lvl3pPr marL="0" marR="0" indent="457020"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3pPr>
            <a:lvl4pPr marL="0" marR="0" indent="68550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4pPr>
            <a:lvl5pPr marL="0" marR="0" indent="91399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5pPr>
            <a:lvl6pPr marL="0" marR="0" indent="114250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6pPr>
            <a:lvl7pPr marL="0" marR="0" indent="1371027"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7pPr>
            <a:lvl8pPr marL="0" marR="0" indent="1599524"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8pPr>
            <a:lvl9pPr marL="0" marR="0" indent="182799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9pPr>
          </a:lstStyle>
          <a:p>
            <a:pPr>
              <a:defRPr/>
            </a:pPr>
            <a:fld id="{298AB088-12E1-4115-92BF-EF87FCD9D169}" type="slidenum">
              <a:rPr lang="es-ES" sz="900" smtClean="0">
                <a:solidFill>
                  <a:srgbClr val="000000">
                    <a:tint val="75000"/>
                  </a:srgbClr>
                </a:solidFill>
                <a:latin typeface="Bankinter Text" pitchFamily="2" charset="0"/>
              </a:rPr>
              <a:pPr>
                <a:defRPr/>
              </a:pPr>
              <a:t>12</a:t>
            </a:fld>
            <a:endParaRPr lang="es-ES" sz="900" dirty="0">
              <a:solidFill>
                <a:srgbClr val="000000">
                  <a:tint val="75000"/>
                </a:srgbClr>
              </a:solidFill>
              <a:latin typeface="Bankinter Text" pitchFamily="2" charset="0"/>
            </a:endParaRPr>
          </a:p>
        </p:txBody>
      </p:sp>
      <p:pic>
        <p:nvPicPr>
          <p:cNvPr id="4" name="131 Imagen">
            <a:extLst>
              <a:ext uri="{FF2B5EF4-FFF2-40B4-BE49-F238E27FC236}">
                <a16:creationId xmlns:a16="http://schemas.microsoft.com/office/drawing/2014/main" id="{2D4D93B9-D515-D4B2-AA9E-73EE9C66F5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1999" y="6902145"/>
            <a:ext cx="104740" cy="106835"/>
          </a:xfrm>
          <a:prstGeom prst="rect">
            <a:avLst/>
          </a:prstGeom>
        </p:spPr>
      </p:pic>
      <p:cxnSp>
        <p:nvCxnSpPr>
          <p:cNvPr id="5" name="163 Conector recto">
            <a:extLst>
              <a:ext uri="{FF2B5EF4-FFF2-40B4-BE49-F238E27FC236}">
                <a16:creationId xmlns:a16="http://schemas.microsoft.com/office/drawing/2014/main" id="{2BF018EC-7DB1-9C35-426E-CFCECB273CF5}"/>
              </a:ext>
            </a:extLst>
          </p:cNvPr>
          <p:cNvCxnSpPr/>
          <p:nvPr/>
        </p:nvCxnSpPr>
        <p:spPr>
          <a:xfrm flipH="1">
            <a:off x="1230364" y="6768827"/>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219 Imagen">
            <a:extLst>
              <a:ext uri="{FF2B5EF4-FFF2-40B4-BE49-F238E27FC236}">
                <a16:creationId xmlns:a16="http://schemas.microsoft.com/office/drawing/2014/main" id="{3561BFEE-705F-879B-FE6A-96CB21501AE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85300" y="6851306"/>
            <a:ext cx="186536" cy="198195"/>
          </a:xfrm>
          <a:prstGeom prst="rect">
            <a:avLst/>
          </a:prstGeom>
        </p:spPr>
      </p:pic>
      <p:sp>
        <p:nvSpPr>
          <p:cNvPr id="10" name="9 CuadroTexto">
            <a:extLst>
              <a:ext uri="{FF2B5EF4-FFF2-40B4-BE49-F238E27FC236}">
                <a16:creationId xmlns:a16="http://schemas.microsoft.com/office/drawing/2014/main" id="{9FE757F0-DF05-C464-3897-EBE0C28AEC63}"/>
              </a:ext>
            </a:extLst>
          </p:cNvPr>
          <p:cNvSpPr txBox="1"/>
          <p:nvPr/>
        </p:nvSpPr>
        <p:spPr>
          <a:xfrm>
            <a:off x="5364807" y="530553"/>
            <a:ext cx="1695272" cy="261610"/>
          </a:xfrm>
          <a:prstGeom prst="rect">
            <a:avLst/>
          </a:prstGeom>
          <a:noFill/>
        </p:spPr>
        <p:txBody>
          <a:bodyPr wrap="square" rtlCol="0">
            <a:spAutoFit/>
          </a:bodyPr>
          <a:lstStyle/>
          <a:p>
            <a:r>
              <a:rPr lang="es-ES" sz="1000" dirty="0">
                <a:latin typeface="Bankinter Text" pitchFamily="18" charset="0"/>
                <a:cs typeface="Arial" panose="020B0604020202020204" pitchFamily="34" charset="0"/>
              </a:rPr>
              <a:t>4º Trimestre </a:t>
            </a:r>
            <a:r>
              <a:rPr lang="es-ES" sz="1100" b="1" dirty="0">
                <a:solidFill>
                  <a:srgbClr val="B76400"/>
                </a:solidFill>
                <a:latin typeface="Bankinter Text" pitchFamily="18" charset="0"/>
                <a:cs typeface="Arial" panose="020B0604020202020204" pitchFamily="34" charset="0"/>
              </a:rPr>
              <a:t>/</a:t>
            </a:r>
            <a:r>
              <a:rPr lang="es-ES" sz="1000" dirty="0">
                <a:latin typeface="Bankinter Text" pitchFamily="18" charset="0"/>
                <a:cs typeface="Arial" panose="020B0604020202020204" pitchFamily="34" charset="0"/>
              </a:rPr>
              <a:t> </a:t>
            </a:r>
            <a:r>
              <a:rPr lang="es-ES" sz="1000" b="1" dirty="0">
                <a:latin typeface="Bankinter Text" pitchFamily="18" charset="0"/>
                <a:cs typeface="Arial" panose="020B0604020202020204" pitchFamily="34" charset="0"/>
              </a:rPr>
              <a:t>2023</a:t>
            </a:r>
          </a:p>
        </p:txBody>
      </p:sp>
    </p:spTree>
    <p:extLst>
      <p:ext uri="{BB962C8B-B14F-4D97-AF65-F5344CB8AC3E}">
        <p14:creationId xmlns:p14="http://schemas.microsoft.com/office/powerpoint/2010/main" val="368108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7A488"/>
        </a:solidFill>
        <a:effectLst/>
      </p:bgPr>
    </p:bg>
    <p:spTree>
      <p:nvGrpSpPr>
        <p:cNvPr id="1" name=""/>
        <p:cNvGrpSpPr/>
        <p:nvPr/>
      </p:nvGrpSpPr>
      <p:grpSpPr>
        <a:xfrm>
          <a:off x="0" y="0"/>
          <a:ext cx="0" cy="0"/>
          <a:chOff x="0" y="0"/>
          <a:chExt cx="0" cy="0"/>
        </a:xfrm>
      </p:grpSpPr>
      <p:sp>
        <p:nvSpPr>
          <p:cNvPr id="191" name="190 Rectángulo"/>
          <p:cNvSpPr/>
          <p:nvPr/>
        </p:nvSpPr>
        <p:spPr>
          <a:xfrm>
            <a:off x="357733" y="411974"/>
            <a:ext cx="6840760" cy="1038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23 Rectángulo"/>
          <p:cNvSpPr/>
          <p:nvPr/>
        </p:nvSpPr>
        <p:spPr>
          <a:xfrm>
            <a:off x="1204091" y="1805937"/>
            <a:ext cx="5384852" cy="8275253"/>
          </a:xfrm>
          <a:prstGeom prst="rect">
            <a:avLst/>
          </a:prstGeom>
          <a:solidFill>
            <a:srgbClr val="CDD4C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 name="6 Grupo"/>
          <p:cNvGrpSpPr/>
          <p:nvPr/>
        </p:nvGrpSpPr>
        <p:grpSpPr>
          <a:xfrm>
            <a:off x="357733" y="412048"/>
            <a:ext cx="2270770" cy="452123"/>
            <a:chOff x="357733" y="412048"/>
            <a:chExt cx="2270770" cy="452123"/>
          </a:xfrm>
        </p:grpSpPr>
        <p:sp>
          <p:nvSpPr>
            <p:cNvPr id="8" name="7 Rectángulo"/>
            <p:cNvSpPr/>
            <p:nvPr/>
          </p:nvSpPr>
          <p:spPr>
            <a:xfrm>
              <a:off x="357733" y="412048"/>
              <a:ext cx="2270770" cy="452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319" y="504131"/>
              <a:ext cx="1027734" cy="297636"/>
            </a:xfrm>
            <a:prstGeom prst="rect">
              <a:avLst/>
            </a:prstGeom>
          </p:spPr>
        </p:pic>
      </p:grpSp>
      <p:sp>
        <p:nvSpPr>
          <p:cNvPr id="146" name="145 Rectángulo"/>
          <p:cNvSpPr/>
          <p:nvPr/>
        </p:nvSpPr>
        <p:spPr>
          <a:xfrm>
            <a:off x="2628503" y="412048"/>
            <a:ext cx="2247478" cy="4521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5" name="164 CuadroTexto"/>
          <p:cNvSpPr txBox="1"/>
          <p:nvPr/>
        </p:nvSpPr>
        <p:spPr>
          <a:xfrm>
            <a:off x="2988543" y="504131"/>
            <a:ext cx="162576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Atom</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Hoteles </a:t>
            </a: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Socimi</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S.A.</a:t>
            </a:r>
          </a:p>
        </p:txBody>
      </p:sp>
      <p:sp>
        <p:nvSpPr>
          <p:cNvPr id="143" name="298 CuadroTexto">
            <a:extLst>
              <a:ext uri="{FF2B5EF4-FFF2-40B4-BE49-F238E27FC236}">
                <a16:creationId xmlns:a16="http://schemas.microsoft.com/office/drawing/2014/main" id="{D5494FE9-F4D3-4ACB-9721-8F8B706FDAF1}"/>
              </a:ext>
            </a:extLst>
          </p:cNvPr>
          <p:cNvSpPr txBox="1"/>
          <p:nvPr/>
        </p:nvSpPr>
        <p:spPr>
          <a:xfrm>
            <a:off x="1116335" y="1872283"/>
            <a:ext cx="319318" cy="230832"/>
          </a:xfrm>
          <a:prstGeom prst="rect">
            <a:avLst/>
          </a:prstGeom>
          <a:noFill/>
        </p:spPr>
        <p:txBody>
          <a:bodyPr wrap="none" rtlCol="0">
            <a:spAutoFit/>
          </a:bodyPr>
          <a:lstStyle/>
          <a:p>
            <a:r>
              <a:rPr lang="es-ES" sz="900" dirty="0">
                <a:latin typeface="Bankinter Text" pitchFamily="18" charset="0"/>
              </a:rPr>
              <a:t>08</a:t>
            </a:r>
          </a:p>
        </p:txBody>
      </p:sp>
      <p:sp>
        <p:nvSpPr>
          <p:cNvPr id="145" name="299 CuadroTexto">
            <a:extLst>
              <a:ext uri="{FF2B5EF4-FFF2-40B4-BE49-F238E27FC236}">
                <a16:creationId xmlns:a16="http://schemas.microsoft.com/office/drawing/2014/main" id="{EDFEADCB-E157-4889-BF40-5F06D3A06236}"/>
              </a:ext>
            </a:extLst>
          </p:cNvPr>
          <p:cNvSpPr txBox="1"/>
          <p:nvPr/>
        </p:nvSpPr>
        <p:spPr>
          <a:xfrm>
            <a:off x="1123283" y="2166788"/>
            <a:ext cx="1398460" cy="523220"/>
          </a:xfrm>
          <a:prstGeom prst="rect">
            <a:avLst/>
          </a:prstGeom>
          <a:noFill/>
        </p:spPr>
        <p:txBody>
          <a:bodyPr wrap="none" rtlCol="0">
            <a:spAutoFit/>
          </a:bodyPr>
          <a:lstStyle/>
          <a:p>
            <a:r>
              <a:rPr lang="es-ES" sz="1200" b="1" dirty="0">
                <a:solidFill>
                  <a:srgbClr val="6A7D55"/>
                </a:solidFill>
                <a:latin typeface="Bankinter Text" pitchFamily="18" charset="0"/>
              </a:rPr>
              <a:t>AC </a:t>
            </a:r>
            <a:r>
              <a:rPr lang="es-ES" sz="1200" b="1" dirty="0" err="1">
                <a:solidFill>
                  <a:srgbClr val="6A7D55"/>
                </a:solidFill>
                <a:latin typeface="Bankinter Text" pitchFamily="18" charset="0"/>
              </a:rPr>
              <a:t>Ciutat</a:t>
            </a:r>
            <a:r>
              <a:rPr lang="es-ES" sz="1200" b="1" dirty="0">
                <a:solidFill>
                  <a:srgbClr val="6A7D55"/>
                </a:solidFill>
                <a:latin typeface="Bankinter Text" pitchFamily="18" charset="0"/>
              </a:rPr>
              <a:t> de Palma</a:t>
            </a:r>
            <a:endParaRPr lang="es-ES" sz="1600" b="1" dirty="0">
              <a:solidFill>
                <a:srgbClr val="6A7D55"/>
              </a:solidFill>
              <a:latin typeface="Bankinter Text" pitchFamily="18" charset="0"/>
            </a:endParaRPr>
          </a:p>
          <a:p>
            <a:endParaRPr lang="es-ES" sz="1600" b="1" dirty="0">
              <a:solidFill>
                <a:srgbClr val="6A7D55"/>
              </a:solidFill>
              <a:latin typeface="Bankinter Text" pitchFamily="18" charset="0"/>
            </a:endParaRPr>
          </a:p>
        </p:txBody>
      </p:sp>
      <p:pic>
        <p:nvPicPr>
          <p:cNvPr id="157" name="304 Imagen">
            <a:extLst>
              <a:ext uri="{FF2B5EF4-FFF2-40B4-BE49-F238E27FC236}">
                <a16:creationId xmlns:a16="http://schemas.microsoft.com/office/drawing/2014/main" id="{BCBE8490-3F70-4536-9D06-42764794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283" y="1928435"/>
            <a:ext cx="104740" cy="106835"/>
          </a:xfrm>
          <a:prstGeom prst="rect">
            <a:avLst/>
          </a:prstGeom>
        </p:spPr>
      </p:pic>
      <p:pic>
        <p:nvPicPr>
          <p:cNvPr id="168" name="305 Imagen">
            <a:extLst>
              <a:ext uri="{FF2B5EF4-FFF2-40B4-BE49-F238E27FC236}">
                <a16:creationId xmlns:a16="http://schemas.microsoft.com/office/drawing/2014/main" id="{A3249B82-BCD0-4CCB-A389-0AE1A765C0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6186" y="1929382"/>
            <a:ext cx="104740" cy="106835"/>
          </a:xfrm>
          <a:prstGeom prst="rect">
            <a:avLst/>
          </a:prstGeom>
        </p:spPr>
      </p:pic>
      <p:pic>
        <p:nvPicPr>
          <p:cNvPr id="173" name="306 Imagen">
            <a:extLst>
              <a:ext uri="{FF2B5EF4-FFF2-40B4-BE49-F238E27FC236}">
                <a16:creationId xmlns:a16="http://schemas.microsoft.com/office/drawing/2014/main" id="{C1F4D41F-6991-486B-B758-6C206E495E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7658" y="1929382"/>
            <a:ext cx="104740" cy="106835"/>
          </a:xfrm>
          <a:prstGeom prst="rect">
            <a:avLst/>
          </a:prstGeom>
        </p:spPr>
      </p:pic>
      <p:pic>
        <p:nvPicPr>
          <p:cNvPr id="174" name="307 Imagen">
            <a:extLst>
              <a:ext uri="{FF2B5EF4-FFF2-40B4-BE49-F238E27FC236}">
                <a16:creationId xmlns:a16="http://schemas.microsoft.com/office/drawing/2014/main" id="{094849C2-4225-49AF-9A5B-8D330CB535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475" y="1929382"/>
            <a:ext cx="104740" cy="106835"/>
          </a:xfrm>
          <a:prstGeom prst="rect">
            <a:avLst/>
          </a:prstGeom>
        </p:spPr>
      </p:pic>
      <p:sp>
        <p:nvSpPr>
          <p:cNvPr id="175" name="115 CuadroTexto">
            <a:extLst>
              <a:ext uri="{FF2B5EF4-FFF2-40B4-BE49-F238E27FC236}">
                <a16:creationId xmlns:a16="http://schemas.microsoft.com/office/drawing/2014/main" id="{91B1710C-A44A-4522-A605-CB43B07676B3}"/>
              </a:ext>
            </a:extLst>
          </p:cNvPr>
          <p:cNvSpPr txBox="1"/>
          <p:nvPr/>
        </p:nvSpPr>
        <p:spPr>
          <a:xfrm>
            <a:off x="1297931" y="3122777"/>
            <a:ext cx="1181734" cy="230832"/>
          </a:xfrm>
          <a:prstGeom prst="rect">
            <a:avLst/>
          </a:prstGeom>
          <a:noFill/>
        </p:spPr>
        <p:txBody>
          <a:bodyPr wrap="none" rtlCol="0">
            <a:spAutoFit/>
          </a:bodyPr>
          <a:lstStyle/>
          <a:p>
            <a:r>
              <a:rPr lang="es-ES" sz="900" dirty="0">
                <a:latin typeface="Bankinter Text" pitchFamily="18" charset="0"/>
              </a:rPr>
              <a:t>Marriot International</a:t>
            </a:r>
          </a:p>
        </p:txBody>
      </p:sp>
      <p:sp>
        <p:nvSpPr>
          <p:cNvPr id="176" name="116 CuadroTexto">
            <a:extLst>
              <a:ext uri="{FF2B5EF4-FFF2-40B4-BE49-F238E27FC236}">
                <a16:creationId xmlns:a16="http://schemas.microsoft.com/office/drawing/2014/main" id="{E2DB19E6-2D5B-4955-989F-8A4CEFC19D03}"/>
              </a:ext>
            </a:extLst>
          </p:cNvPr>
          <p:cNvSpPr txBox="1"/>
          <p:nvPr/>
        </p:nvSpPr>
        <p:spPr>
          <a:xfrm>
            <a:off x="1274082" y="2511223"/>
            <a:ext cx="1055097" cy="230832"/>
          </a:xfrm>
          <a:prstGeom prst="rect">
            <a:avLst/>
          </a:prstGeom>
          <a:noFill/>
        </p:spPr>
        <p:txBody>
          <a:bodyPr wrap="none" rtlCol="0">
            <a:spAutoFit/>
          </a:bodyPr>
          <a:lstStyle/>
          <a:p>
            <a:r>
              <a:rPr lang="es-ES" sz="900" dirty="0">
                <a:latin typeface="Bankinter Text" pitchFamily="18" charset="0"/>
              </a:rPr>
              <a:t>Palma de Mallorca</a:t>
            </a:r>
          </a:p>
        </p:txBody>
      </p:sp>
      <p:sp>
        <p:nvSpPr>
          <p:cNvPr id="177" name="117 CuadroTexto">
            <a:extLst>
              <a:ext uri="{FF2B5EF4-FFF2-40B4-BE49-F238E27FC236}">
                <a16:creationId xmlns:a16="http://schemas.microsoft.com/office/drawing/2014/main" id="{CCA273B8-EE2E-4CB8-A6FC-3E73C4BF7E70}"/>
              </a:ext>
            </a:extLst>
          </p:cNvPr>
          <p:cNvSpPr txBox="1"/>
          <p:nvPr/>
        </p:nvSpPr>
        <p:spPr>
          <a:xfrm>
            <a:off x="1297931" y="2727247"/>
            <a:ext cx="300082" cy="230832"/>
          </a:xfrm>
          <a:prstGeom prst="rect">
            <a:avLst/>
          </a:prstGeom>
          <a:noFill/>
        </p:spPr>
        <p:txBody>
          <a:bodyPr wrap="none" rtlCol="0">
            <a:spAutoFit/>
          </a:bodyPr>
          <a:lstStyle/>
          <a:p>
            <a:r>
              <a:rPr lang="es-ES" sz="900" dirty="0">
                <a:latin typeface="Bankinter Text" pitchFamily="18" charset="0"/>
              </a:rPr>
              <a:t>84</a:t>
            </a:r>
          </a:p>
        </p:txBody>
      </p:sp>
      <p:sp>
        <p:nvSpPr>
          <p:cNvPr id="178" name="118 CuadroTexto">
            <a:extLst>
              <a:ext uri="{FF2B5EF4-FFF2-40B4-BE49-F238E27FC236}">
                <a16:creationId xmlns:a16="http://schemas.microsoft.com/office/drawing/2014/main" id="{C09C9BA6-A1F6-4E92-8E76-C03CCCA759B0}"/>
              </a:ext>
            </a:extLst>
          </p:cNvPr>
          <p:cNvSpPr txBox="1"/>
          <p:nvPr/>
        </p:nvSpPr>
        <p:spPr>
          <a:xfrm>
            <a:off x="1297931" y="2925219"/>
            <a:ext cx="312906" cy="230832"/>
          </a:xfrm>
          <a:prstGeom prst="rect">
            <a:avLst/>
          </a:prstGeom>
          <a:noFill/>
        </p:spPr>
        <p:txBody>
          <a:bodyPr wrap="none" rtlCol="0">
            <a:spAutoFit/>
          </a:bodyPr>
          <a:lstStyle/>
          <a:p>
            <a:r>
              <a:rPr lang="es-ES" sz="900" dirty="0">
                <a:latin typeface="Bankinter Text" pitchFamily="18" charset="0"/>
              </a:rPr>
              <a:t>AC</a:t>
            </a:r>
          </a:p>
        </p:txBody>
      </p:sp>
      <p:pic>
        <p:nvPicPr>
          <p:cNvPr id="179" name="119 Imagen">
            <a:extLst>
              <a:ext uri="{FF2B5EF4-FFF2-40B4-BE49-F238E27FC236}">
                <a16:creationId xmlns:a16="http://schemas.microsoft.com/office/drawing/2014/main" id="{BEC1F8FB-93EC-46E3-848F-396D4B5572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5518" y="3168697"/>
            <a:ext cx="133646" cy="138992"/>
          </a:xfrm>
          <a:prstGeom prst="rect">
            <a:avLst/>
          </a:prstGeom>
        </p:spPr>
      </p:pic>
      <p:pic>
        <p:nvPicPr>
          <p:cNvPr id="180" name="120 Imagen">
            <a:extLst>
              <a:ext uri="{FF2B5EF4-FFF2-40B4-BE49-F238E27FC236}">
                <a16:creationId xmlns:a16="http://schemas.microsoft.com/office/drawing/2014/main" id="{19A86FFE-6DBF-43F5-926E-EEEC9B1D88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8343" y="2774503"/>
            <a:ext cx="133646" cy="136319"/>
          </a:xfrm>
          <a:prstGeom prst="rect">
            <a:avLst/>
          </a:prstGeom>
        </p:spPr>
      </p:pic>
      <p:pic>
        <p:nvPicPr>
          <p:cNvPr id="181" name="121 Imagen">
            <a:extLst>
              <a:ext uri="{FF2B5EF4-FFF2-40B4-BE49-F238E27FC236}">
                <a16:creationId xmlns:a16="http://schemas.microsoft.com/office/drawing/2014/main" id="{2CA93108-7E17-4FEF-9479-1DF4ACEC70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5518" y="2971139"/>
            <a:ext cx="133646" cy="138992"/>
          </a:xfrm>
          <a:prstGeom prst="rect">
            <a:avLst/>
          </a:prstGeom>
        </p:spPr>
      </p:pic>
      <p:pic>
        <p:nvPicPr>
          <p:cNvPr id="185" name="122 Imagen">
            <a:extLst>
              <a:ext uri="{FF2B5EF4-FFF2-40B4-BE49-F238E27FC236}">
                <a16:creationId xmlns:a16="http://schemas.microsoft.com/office/drawing/2014/main" id="{F5EAC721-1AA9-4509-BBAE-CCCAC16FBB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706" y="2559816"/>
            <a:ext cx="96225" cy="133646"/>
          </a:xfrm>
          <a:prstGeom prst="rect">
            <a:avLst/>
          </a:prstGeom>
        </p:spPr>
      </p:pic>
      <p:pic>
        <p:nvPicPr>
          <p:cNvPr id="188" name="28 Imagen">
            <a:extLst>
              <a:ext uri="{FF2B5EF4-FFF2-40B4-BE49-F238E27FC236}">
                <a16:creationId xmlns:a16="http://schemas.microsoft.com/office/drawing/2014/main" id="{8D8A3268-D656-4BE8-9795-CD9A40111E99}"/>
              </a:ext>
            </a:extLst>
          </p:cNvPr>
          <p:cNvPicPr>
            <a:picLocks noChangeAspect="1"/>
          </p:cNvPicPr>
          <p:nvPr/>
        </p:nvPicPr>
        <p:blipFill rotWithShape="1">
          <a:blip r:embed="rId8">
            <a:extLst>
              <a:ext uri="{28A0092B-C50C-407E-A947-70E740481C1C}">
                <a14:useLocalDpi xmlns:a14="http://schemas.microsoft.com/office/drawing/2010/main" val="0"/>
              </a:ext>
            </a:extLst>
          </a:blip>
          <a:srcRect l="107" r="107"/>
          <a:stretch/>
        </p:blipFill>
        <p:spPr>
          <a:xfrm>
            <a:off x="1132083" y="3442351"/>
            <a:ext cx="1744467" cy="1656184"/>
          </a:xfrm>
          <a:prstGeom prst="rect">
            <a:avLst/>
          </a:prstGeom>
        </p:spPr>
      </p:pic>
      <p:sp>
        <p:nvSpPr>
          <p:cNvPr id="255" name="169 CuadroTexto">
            <a:extLst>
              <a:ext uri="{FF2B5EF4-FFF2-40B4-BE49-F238E27FC236}">
                <a16:creationId xmlns:a16="http://schemas.microsoft.com/office/drawing/2014/main" id="{1515322D-4285-4891-AE66-6F8E26216384}"/>
              </a:ext>
            </a:extLst>
          </p:cNvPr>
          <p:cNvSpPr txBox="1"/>
          <p:nvPr/>
        </p:nvSpPr>
        <p:spPr>
          <a:xfrm>
            <a:off x="4572719" y="1861302"/>
            <a:ext cx="319318" cy="230832"/>
          </a:xfrm>
          <a:prstGeom prst="rect">
            <a:avLst/>
          </a:prstGeom>
          <a:noFill/>
        </p:spPr>
        <p:txBody>
          <a:bodyPr wrap="none" rtlCol="0">
            <a:spAutoFit/>
          </a:bodyPr>
          <a:lstStyle/>
          <a:p>
            <a:r>
              <a:rPr lang="es-ES_tradnl" sz="900" dirty="0">
                <a:latin typeface="Bankinter Text" pitchFamily="18" charset="0"/>
              </a:rPr>
              <a:t>10</a:t>
            </a:r>
            <a:endParaRPr lang="es-ES" sz="900" dirty="0">
              <a:latin typeface="Bankinter Text" pitchFamily="18" charset="0"/>
            </a:endParaRPr>
          </a:p>
        </p:txBody>
      </p:sp>
      <p:pic>
        <p:nvPicPr>
          <p:cNvPr id="256" name="203 Imagen">
            <a:extLst>
              <a:ext uri="{FF2B5EF4-FFF2-40B4-BE49-F238E27FC236}">
                <a16:creationId xmlns:a16="http://schemas.microsoft.com/office/drawing/2014/main" id="{F68504B3-3620-447C-9CB4-1857D6D806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9667" y="1917454"/>
            <a:ext cx="104740" cy="106835"/>
          </a:xfrm>
          <a:prstGeom prst="rect">
            <a:avLst/>
          </a:prstGeom>
        </p:spPr>
      </p:pic>
      <p:pic>
        <p:nvPicPr>
          <p:cNvPr id="257" name="204 Imagen">
            <a:extLst>
              <a:ext uri="{FF2B5EF4-FFF2-40B4-BE49-F238E27FC236}">
                <a16:creationId xmlns:a16="http://schemas.microsoft.com/office/drawing/2014/main" id="{863BC6C4-BEA4-40D7-9B63-A871251BA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2570" y="1918401"/>
            <a:ext cx="104740" cy="106835"/>
          </a:xfrm>
          <a:prstGeom prst="rect">
            <a:avLst/>
          </a:prstGeom>
        </p:spPr>
      </p:pic>
      <p:pic>
        <p:nvPicPr>
          <p:cNvPr id="264" name="209 Imagen">
            <a:extLst>
              <a:ext uri="{FF2B5EF4-FFF2-40B4-BE49-F238E27FC236}">
                <a16:creationId xmlns:a16="http://schemas.microsoft.com/office/drawing/2014/main" id="{950681BD-1D78-4AEB-BBFA-6790E6A6B8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4042" y="1918401"/>
            <a:ext cx="104740" cy="106835"/>
          </a:xfrm>
          <a:prstGeom prst="rect">
            <a:avLst/>
          </a:prstGeom>
        </p:spPr>
      </p:pic>
      <p:pic>
        <p:nvPicPr>
          <p:cNvPr id="265" name="188 Imagen">
            <a:extLst>
              <a:ext uri="{FF2B5EF4-FFF2-40B4-BE49-F238E27FC236}">
                <a16:creationId xmlns:a16="http://schemas.microsoft.com/office/drawing/2014/main" id="{8C267E46-0F7F-463C-9F2E-89676490D5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5709" y="1822217"/>
            <a:ext cx="184855" cy="236994"/>
          </a:xfrm>
          <a:prstGeom prst="rect">
            <a:avLst/>
          </a:prstGeom>
        </p:spPr>
      </p:pic>
      <p:sp>
        <p:nvSpPr>
          <p:cNvPr id="266" name="165 CuadroTexto">
            <a:extLst>
              <a:ext uri="{FF2B5EF4-FFF2-40B4-BE49-F238E27FC236}">
                <a16:creationId xmlns:a16="http://schemas.microsoft.com/office/drawing/2014/main" id="{9812F441-A0C9-493F-AD73-0551B951CA7E}"/>
              </a:ext>
            </a:extLst>
          </p:cNvPr>
          <p:cNvSpPr txBox="1"/>
          <p:nvPr/>
        </p:nvSpPr>
        <p:spPr>
          <a:xfrm>
            <a:off x="4585419" y="2172304"/>
            <a:ext cx="1748236" cy="276999"/>
          </a:xfrm>
          <a:prstGeom prst="rect">
            <a:avLst/>
          </a:prstGeom>
          <a:noFill/>
        </p:spPr>
        <p:txBody>
          <a:bodyPr wrap="none" rtlCol="0">
            <a:spAutoFit/>
          </a:bodyPr>
          <a:lstStyle/>
          <a:p>
            <a:r>
              <a:rPr lang="es-ES" sz="1200" b="1" dirty="0">
                <a:solidFill>
                  <a:srgbClr val="6A7D55"/>
                </a:solidFill>
                <a:latin typeface="Bankinter Text" pitchFamily="18" charset="0"/>
              </a:rPr>
              <a:t>Eurostars Rey Don Jaime</a:t>
            </a:r>
            <a:endParaRPr lang="es-ES" sz="1600" b="1" dirty="0">
              <a:solidFill>
                <a:srgbClr val="6A7D55"/>
              </a:solidFill>
              <a:latin typeface="Bankinter Text" pitchFamily="18" charset="0"/>
            </a:endParaRPr>
          </a:p>
        </p:txBody>
      </p:sp>
      <p:sp>
        <p:nvSpPr>
          <p:cNvPr id="267" name="191 CuadroTexto">
            <a:extLst>
              <a:ext uri="{FF2B5EF4-FFF2-40B4-BE49-F238E27FC236}">
                <a16:creationId xmlns:a16="http://schemas.microsoft.com/office/drawing/2014/main" id="{4B24ADE6-46B9-4101-AD00-286C45D3FF36}"/>
              </a:ext>
            </a:extLst>
          </p:cNvPr>
          <p:cNvSpPr txBox="1"/>
          <p:nvPr/>
        </p:nvSpPr>
        <p:spPr>
          <a:xfrm>
            <a:off x="4767015" y="3160522"/>
            <a:ext cx="837089" cy="230832"/>
          </a:xfrm>
          <a:prstGeom prst="rect">
            <a:avLst/>
          </a:prstGeom>
          <a:noFill/>
        </p:spPr>
        <p:txBody>
          <a:bodyPr wrap="none" rtlCol="0">
            <a:spAutoFit/>
          </a:bodyPr>
          <a:lstStyle/>
          <a:p>
            <a:r>
              <a:rPr lang="es-ES" sz="900" dirty="0">
                <a:latin typeface="Bankinter Text" pitchFamily="18" charset="0"/>
              </a:rPr>
              <a:t>Grupo </a:t>
            </a:r>
            <a:r>
              <a:rPr lang="es-ES" sz="900" dirty="0" err="1">
                <a:latin typeface="Bankinter Text" pitchFamily="18" charset="0"/>
              </a:rPr>
              <a:t>Hotusa</a:t>
            </a:r>
            <a:endParaRPr lang="es-ES" sz="900" dirty="0">
              <a:latin typeface="Bankinter Text" pitchFamily="18" charset="0"/>
            </a:endParaRPr>
          </a:p>
        </p:txBody>
      </p:sp>
      <p:sp>
        <p:nvSpPr>
          <p:cNvPr id="268" name="192 CuadroTexto">
            <a:extLst>
              <a:ext uri="{FF2B5EF4-FFF2-40B4-BE49-F238E27FC236}">
                <a16:creationId xmlns:a16="http://schemas.microsoft.com/office/drawing/2014/main" id="{B1C974B3-3EA2-4735-8228-DAF14D4B57B2}"/>
              </a:ext>
            </a:extLst>
          </p:cNvPr>
          <p:cNvSpPr txBox="1"/>
          <p:nvPr/>
        </p:nvSpPr>
        <p:spPr>
          <a:xfrm>
            <a:off x="4743166" y="2548968"/>
            <a:ext cx="580608" cy="230832"/>
          </a:xfrm>
          <a:prstGeom prst="rect">
            <a:avLst/>
          </a:prstGeom>
          <a:noFill/>
        </p:spPr>
        <p:txBody>
          <a:bodyPr wrap="none" rtlCol="0">
            <a:spAutoFit/>
          </a:bodyPr>
          <a:lstStyle/>
          <a:p>
            <a:r>
              <a:rPr lang="es-ES" sz="900" dirty="0">
                <a:latin typeface="Bankinter Text" pitchFamily="18" charset="0"/>
              </a:rPr>
              <a:t>Valencia</a:t>
            </a:r>
          </a:p>
        </p:txBody>
      </p:sp>
      <p:sp>
        <p:nvSpPr>
          <p:cNvPr id="269" name="193 CuadroTexto">
            <a:extLst>
              <a:ext uri="{FF2B5EF4-FFF2-40B4-BE49-F238E27FC236}">
                <a16:creationId xmlns:a16="http://schemas.microsoft.com/office/drawing/2014/main" id="{681836BE-CE8A-416A-8FAE-F58563122130}"/>
              </a:ext>
            </a:extLst>
          </p:cNvPr>
          <p:cNvSpPr txBox="1"/>
          <p:nvPr/>
        </p:nvSpPr>
        <p:spPr>
          <a:xfrm>
            <a:off x="4767015" y="2764992"/>
            <a:ext cx="357790" cy="230832"/>
          </a:xfrm>
          <a:prstGeom prst="rect">
            <a:avLst/>
          </a:prstGeom>
          <a:noFill/>
        </p:spPr>
        <p:txBody>
          <a:bodyPr wrap="none" rtlCol="0">
            <a:spAutoFit/>
          </a:bodyPr>
          <a:lstStyle/>
          <a:p>
            <a:r>
              <a:rPr lang="es-ES" sz="900" dirty="0">
                <a:latin typeface="Bankinter Text" pitchFamily="18" charset="0"/>
              </a:rPr>
              <a:t>319</a:t>
            </a:r>
          </a:p>
        </p:txBody>
      </p:sp>
      <p:sp>
        <p:nvSpPr>
          <p:cNvPr id="270" name="194 CuadroTexto">
            <a:extLst>
              <a:ext uri="{FF2B5EF4-FFF2-40B4-BE49-F238E27FC236}">
                <a16:creationId xmlns:a16="http://schemas.microsoft.com/office/drawing/2014/main" id="{AEAECAFB-3552-4B48-94E9-E0D67B213FFF}"/>
              </a:ext>
            </a:extLst>
          </p:cNvPr>
          <p:cNvSpPr txBox="1"/>
          <p:nvPr/>
        </p:nvSpPr>
        <p:spPr>
          <a:xfrm>
            <a:off x="4767015" y="2962964"/>
            <a:ext cx="625492" cy="230832"/>
          </a:xfrm>
          <a:prstGeom prst="rect">
            <a:avLst/>
          </a:prstGeom>
          <a:noFill/>
        </p:spPr>
        <p:txBody>
          <a:bodyPr wrap="none" rtlCol="0">
            <a:spAutoFit/>
          </a:bodyPr>
          <a:lstStyle/>
          <a:p>
            <a:r>
              <a:rPr lang="es-ES" sz="900" dirty="0">
                <a:latin typeface="Bankinter Text" pitchFamily="18" charset="0"/>
              </a:rPr>
              <a:t>Eurostars</a:t>
            </a:r>
          </a:p>
        </p:txBody>
      </p:sp>
      <p:pic>
        <p:nvPicPr>
          <p:cNvPr id="271" name="195 Imagen">
            <a:extLst>
              <a:ext uri="{FF2B5EF4-FFF2-40B4-BE49-F238E27FC236}">
                <a16:creationId xmlns:a16="http://schemas.microsoft.com/office/drawing/2014/main" id="{4E109DE2-C88A-4C65-A93C-13941E35C7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4602" y="3206442"/>
            <a:ext cx="133646" cy="138992"/>
          </a:xfrm>
          <a:prstGeom prst="rect">
            <a:avLst/>
          </a:prstGeom>
        </p:spPr>
      </p:pic>
      <p:pic>
        <p:nvPicPr>
          <p:cNvPr id="272" name="196 Imagen">
            <a:extLst>
              <a:ext uri="{FF2B5EF4-FFF2-40B4-BE49-F238E27FC236}">
                <a16:creationId xmlns:a16="http://schemas.microsoft.com/office/drawing/2014/main" id="{F722693B-522A-4BC4-B3DB-09F3900574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7427" y="2812248"/>
            <a:ext cx="133646" cy="136319"/>
          </a:xfrm>
          <a:prstGeom prst="rect">
            <a:avLst/>
          </a:prstGeom>
        </p:spPr>
      </p:pic>
      <p:pic>
        <p:nvPicPr>
          <p:cNvPr id="273" name="197 Imagen">
            <a:extLst>
              <a:ext uri="{FF2B5EF4-FFF2-40B4-BE49-F238E27FC236}">
                <a16:creationId xmlns:a16="http://schemas.microsoft.com/office/drawing/2014/main" id="{92D4A9B8-9513-4C92-A204-30D32589F8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4602" y="3008884"/>
            <a:ext cx="133646" cy="138992"/>
          </a:xfrm>
          <a:prstGeom prst="rect">
            <a:avLst/>
          </a:prstGeom>
        </p:spPr>
      </p:pic>
      <p:pic>
        <p:nvPicPr>
          <p:cNvPr id="274" name="198 Imagen">
            <a:extLst>
              <a:ext uri="{FF2B5EF4-FFF2-40B4-BE49-F238E27FC236}">
                <a16:creationId xmlns:a16="http://schemas.microsoft.com/office/drawing/2014/main" id="{2E3E2B8A-4637-4D98-AC36-D7AAB1AA24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0790" y="2597561"/>
            <a:ext cx="96225" cy="133646"/>
          </a:xfrm>
          <a:prstGeom prst="rect">
            <a:avLst/>
          </a:prstGeom>
        </p:spPr>
      </p:pic>
      <p:pic>
        <p:nvPicPr>
          <p:cNvPr id="276" name="261 Imagen">
            <a:extLst>
              <a:ext uri="{FF2B5EF4-FFF2-40B4-BE49-F238E27FC236}">
                <a16:creationId xmlns:a16="http://schemas.microsoft.com/office/drawing/2014/main" id="{DA7D4F93-5EDF-42ED-BC19-426AFB8104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782" y="1916588"/>
            <a:ext cx="104740" cy="106835"/>
          </a:xfrm>
          <a:prstGeom prst="rect">
            <a:avLst/>
          </a:prstGeom>
        </p:spPr>
      </p:pic>
      <p:sp>
        <p:nvSpPr>
          <p:cNvPr id="277" name="185 CuadroTexto">
            <a:extLst>
              <a:ext uri="{FF2B5EF4-FFF2-40B4-BE49-F238E27FC236}">
                <a16:creationId xmlns:a16="http://schemas.microsoft.com/office/drawing/2014/main" id="{99A379F7-0AFE-4AC6-A8CB-E9EE3B9163CF}"/>
              </a:ext>
            </a:extLst>
          </p:cNvPr>
          <p:cNvSpPr txBox="1"/>
          <p:nvPr/>
        </p:nvSpPr>
        <p:spPr>
          <a:xfrm>
            <a:off x="1116335" y="5472683"/>
            <a:ext cx="1490088" cy="276999"/>
          </a:xfrm>
          <a:prstGeom prst="rect">
            <a:avLst/>
          </a:prstGeom>
          <a:noFill/>
        </p:spPr>
        <p:txBody>
          <a:bodyPr wrap="none" rtlCol="0">
            <a:spAutoFit/>
          </a:bodyPr>
          <a:lstStyle/>
          <a:p>
            <a:r>
              <a:rPr lang="es-ES" sz="1200" b="1" dirty="0">
                <a:solidFill>
                  <a:srgbClr val="6A7D55"/>
                </a:solidFill>
                <a:latin typeface="Bankinter Text" pitchFamily="18" charset="0"/>
              </a:rPr>
              <a:t>Eurostars Las Salinas</a:t>
            </a:r>
            <a:endParaRPr lang="es-ES" sz="1600" b="1" dirty="0">
              <a:solidFill>
                <a:srgbClr val="6A7D55"/>
              </a:solidFill>
              <a:latin typeface="Bankinter Text" pitchFamily="18" charset="0"/>
            </a:endParaRPr>
          </a:p>
        </p:txBody>
      </p:sp>
      <p:sp>
        <p:nvSpPr>
          <p:cNvPr id="279" name="211 CuadroTexto">
            <a:extLst>
              <a:ext uri="{FF2B5EF4-FFF2-40B4-BE49-F238E27FC236}">
                <a16:creationId xmlns:a16="http://schemas.microsoft.com/office/drawing/2014/main" id="{F5E984CA-E502-4546-9A3A-57C406CACB28}"/>
              </a:ext>
            </a:extLst>
          </p:cNvPr>
          <p:cNvSpPr txBox="1"/>
          <p:nvPr/>
        </p:nvSpPr>
        <p:spPr>
          <a:xfrm>
            <a:off x="1297931" y="6460901"/>
            <a:ext cx="837089" cy="230832"/>
          </a:xfrm>
          <a:prstGeom prst="rect">
            <a:avLst/>
          </a:prstGeom>
          <a:noFill/>
        </p:spPr>
        <p:txBody>
          <a:bodyPr wrap="none" rtlCol="0">
            <a:spAutoFit/>
          </a:bodyPr>
          <a:lstStyle/>
          <a:p>
            <a:r>
              <a:rPr lang="es-ES" sz="900" dirty="0">
                <a:latin typeface="Bankinter Text" pitchFamily="18" charset="0"/>
              </a:rPr>
              <a:t>Grupo </a:t>
            </a:r>
            <a:r>
              <a:rPr lang="es-ES" sz="900" dirty="0" err="1">
                <a:latin typeface="Bankinter Text" pitchFamily="18" charset="0"/>
              </a:rPr>
              <a:t>Hotusa</a:t>
            </a:r>
            <a:endParaRPr lang="es-ES" sz="900" dirty="0">
              <a:latin typeface="Bankinter Text" pitchFamily="18" charset="0"/>
            </a:endParaRPr>
          </a:p>
        </p:txBody>
      </p:sp>
      <p:sp>
        <p:nvSpPr>
          <p:cNvPr id="280" name="212 CuadroTexto">
            <a:extLst>
              <a:ext uri="{FF2B5EF4-FFF2-40B4-BE49-F238E27FC236}">
                <a16:creationId xmlns:a16="http://schemas.microsoft.com/office/drawing/2014/main" id="{6D1D5D96-5749-4C06-8AFA-9317721FDD94}"/>
              </a:ext>
            </a:extLst>
          </p:cNvPr>
          <p:cNvSpPr txBox="1"/>
          <p:nvPr/>
        </p:nvSpPr>
        <p:spPr>
          <a:xfrm>
            <a:off x="1274082" y="5849347"/>
            <a:ext cx="878767" cy="230832"/>
          </a:xfrm>
          <a:prstGeom prst="rect">
            <a:avLst/>
          </a:prstGeom>
          <a:noFill/>
        </p:spPr>
        <p:txBody>
          <a:bodyPr wrap="none" rtlCol="0">
            <a:spAutoFit/>
          </a:bodyPr>
          <a:lstStyle/>
          <a:p>
            <a:r>
              <a:rPr lang="es-ES" sz="900" dirty="0" err="1">
                <a:latin typeface="Bankinter Text" pitchFamily="18" charset="0"/>
              </a:rPr>
              <a:t>Fuenteventura</a:t>
            </a:r>
            <a:endParaRPr lang="es-ES" sz="900" dirty="0">
              <a:latin typeface="Bankinter Text" pitchFamily="18" charset="0"/>
            </a:endParaRPr>
          </a:p>
        </p:txBody>
      </p:sp>
      <p:sp>
        <p:nvSpPr>
          <p:cNvPr id="281" name="213 CuadroTexto">
            <a:extLst>
              <a:ext uri="{FF2B5EF4-FFF2-40B4-BE49-F238E27FC236}">
                <a16:creationId xmlns:a16="http://schemas.microsoft.com/office/drawing/2014/main" id="{68309781-C482-4DF7-A300-CA11BBB5B6BB}"/>
              </a:ext>
            </a:extLst>
          </p:cNvPr>
          <p:cNvSpPr txBox="1"/>
          <p:nvPr/>
        </p:nvSpPr>
        <p:spPr>
          <a:xfrm>
            <a:off x="1297931" y="6065371"/>
            <a:ext cx="357790" cy="230832"/>
          </a:xfrm>
          <a:prstGeom prst="rect">
            <a:avLst/>
          </a:prstGeom>
          <a:noFill/>
        </p:spPr>
        <p:txBody>
          <a:bodyPr wrap="none" rtlCol="0">
            <a:spAutoFit/>
          </a:bodyPr>
          <a:lstStyle/>
          <a:p>
            <a:r>
              <a:rPr lang="es-ES" sz="900" dirty="0">
                <a:latin typeface="Bankinter Text" pitchFamily="18" charset="0"/>
              </a:rPr>
              <a:t>223</a:t>
            </a:r>
          </a:p>
        </p:txBody>
      </p:sp>
      <p:sp>
        <p:nvSpPr>
          <p:cNvPr id="282" name="214 CuadroTexto">
            <a:extLst>
              <a:ext uri="{FF2B5EF4-FFF2-40B4-BE49-F238E27FC236}">
                <a16:creationId xmlns:a16="http://schemas.microsoft.com/office/drawing/2014/main" id="{D1BDD8A3-0FF1-4351-91F7-4025DA1CACFB}"/>
              </a:ext>
            </a:extLst>
          </p:cNvPr>
          <p:cNvSpPr txBox="1"/>
          <p:nvPr/>
        </p:nvSpPr>
        <p:spPr>
          <a:xfrm>
            <a:off x="1297931" y="6263343"/>
            <a:ext cx="625492" cy="230832"/>
          </a:xfrm>
          <a:prstGeom prst="rect">
            <a:avLst/>
          </a:prstGeom>
          <a:noFill/>
        </p:spPr>
        <p:txBody>
          <a:bodyPr wrap="none" rtlCol="0">
            <a:spAutoFit/>
          </a:bodyPr>
          <a:lstStyle/>
          <a:p>
            <a:r>
              <a:rPr lang="es-ES" sz="900" dirty="0">
                <a:latin typeface="Bankinter Text" pitchFamily="18" charset="0"/>
              </a:rPr>
              <a:t>Eurostars</a:t>
            </a:r>
          </a:p>
        </p:txBody>
      </p:sp>
      <p:pic>
        <p:nvPicPr>
          <p:cNvPr id="283" name="215 Imagen">
            <a:extLst>
              <a:ext uri="{FF2B5EF4-FFF2-40B4-BE49-F238E27FC236}">
                <a16:creationId xmlns:a16="http://schemas.microsoft.com/office/drawing/2014/main" id="{3ABC951D-7268-4203-906E-8438B70148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5518" y="6506821"/>
            <a:ext cx="133646" cy="138992"/>
          </a:xfrm>
          <a:prstGeom prst="rect">
            <a:avLst/>
          </a:prstGeom>
        </p:spPr>
      </p:pic>
      <p:pic>
        <p:nvPicPr>
          <p:cNvPr id="284" name="216 Imagen">
            <a:extLst>
              <a:ext uri="{FF2B5EF4-FFF2-40B4-BE49-F238E27FC236}">
                <a16:creationId xmlns:a16="http://schemas.microsoft.com/office/drawing/2014/main" id="{9F583121-7E57-4875-9C19-23358767A8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8343" y="6112627"/>
            <a:ext cx="133646" cy="136319"/>
          </a:xfrm>
          <a:prstGeom prst="rect">
            <a:avLst/>
          </a:prstGeom>
        </p:spPr>
      </p:pic>
      <p:pic>
        <p:nvPicPr>
          <p:cNvPr id="285" name="217 Imagen">
            <a:extLst>
              <a:ext uri="{FF2B5EF4-FFF2-40B4-BE49-F238E27FC236}">
                <a16:creationId xmlns:a16="http://schemas.microsoft.com/office/drawing/2014/main" id="{24772795-6E09-40C8-BBE2-C6DFF879E5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5518" y="6309263"/>
            <a:ext cx="133646" cy="138992"/>
          </a:xfrm>
          <a:prstGeom prst="rect">
            <a:avLst/>
          </a:prstGeom>
        </p:spPr>
      </p:pic>
      <p:pic>
        <p:nvPicPr>
          <p:cNvPr id="286" name="218 Imagen">
            <a:extLst>
              <a:ext uri="{FF2B5EF4-FFF2-40B4-BE49-F238E27FC236}">
                <a16:creationId xmlns:a16="http://schemas.microsoft.com/office/drawing/2014/main" id="{1B3493DC-6A11-4EFB-8210-FA84EDA338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706" y="5897940"/>
            <a:ext cx="96225" cy="133646"/>
          </a:xfrm>
          <a:prstGeom prst="rect">
            <a:avLst/>
          </a:prstGeom>
        </p:spPr>
      </p:pic>
      <p:sp>
        <p:nvSpPr>
          <p:cNvPr id="287" name="166 CuadroTexto">
            <a:extLst>
              <a:ext uri="{FF2B5EF4-FFF2-40B4-BE49-F238E27FC236}">
                <a16:creationId xmlns:a16="http://schemas.microsoft.com/office/drawing/2014/main" id="{9B211F2D-4941-443A-BB15-5A85361E3DAB}"/>
              </a:ext>
            </a:extLst>
          </p:cNvPr>
          <p:cNvSpPr txBox="1"/>
          <p:nvPr/>
        </p:nvSpPr>
        <p:spPr>
          <a:xfrm>
            <a:off x="1116335" y="5184651"/>
            <a:ext cx="319318" cy="230832"/>
          </a:xfrm>
          <a:prstGeom prst="rect">
            <a:avLst/>
          </a:prstGeom>
          <a:noFill/>
        </p:spPr>
        <p:txBody>
          <a:bodyPr wrap="none" rtlCol="0">
            <a:spAutoFit/>
          </a:bodyPr>
          <a:lstStyle/>
          <a:p>
            <a:r>
              <a:rPr lang="es-ES" sz="900" dirty="0">
                <a:latin typeface="Bankinter Text" pitchFamily="18" charset="0"/>
              </a:rPr>
              <a:t>11</a:t>
            </a:r>
          </a:p>
        </p:txBody>
      </p:sp>
      <p:pic>
        <p:nvPicPr>
          <p:cNvPr id="288" name="168 Imagen">
            <a:extLst>
              <a:ext uri="{FF2B5EF4-FFF2-40B4-BE49-F238E27FC236}">
                <a16:creationId xmlns:a16="http://schemas.microsoft.com/office/drawing/2014/main" id="{B36DFE00-85E9-4233-9948-0CBC44499A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283" y="5240803"/>
            <a:ext cx="104740" cy="106835"/>
          </a:xfrm>
          <a:prstGeom prst="rect">
            <a:avLst/>
          </a:prstGeom>
        </p:spPr>
      </p:pic>
      <p:pic>
        <p:nvPicPr>
          <p:cNvPr id="289" name="170 Imagen">
            <a:extLst>
              <a:ext uri="{FF2B5EF4-FFF2-40B4-BE49-F238E27FC236}">
                <a16:creationId xmlns:a16="http://schemas.microsoft.com/office/drawing/2014/main" id="{EF900EA5-D786-4739-982A-641EA32A0D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6186" y="5241750"/>
            <a:ext cx="104740" cy="106835"/>
          </a:xfrm>
          <a:prstGeom prst="rect">
            <a:avLst/>
          </a:prstGeom>
        </p:spPr>
      </p:pic>
      <p:pic>
        <p:nvPicPr>
          <p:cNvPr id="290" name="171 Imagen">
            <a:extLst>
              <a:ext uri="{FF2B5EF4-FFF2-40B4-BE49-F238E27FC236}">
                <a16:creationId xmlns:a16="http://schemas.microsoft.com/office/drawing/2014/main" id="{688F3B09-982D-4E29-8AB6-C2ADF82FF9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7658" y="5241750"/>
            <a:ext cx="104740" cy="106835"/>
          </a:xfrm>
          <a:prstGeom prst="rect">
            <a:avLst/>
          </a:prstGeom>
        </p:spPr>
      </p:pic>
      <p:pic>
        <p:nvPicPr>
          <p:cNvPr id="291" name="183 Imagen">
            <a:extLst>
              <a:ext uri="{FF2B5EF4-FFF2-40B4-BE49-F238E27FC236}">
                <a16:creationId xmlns:a16="http://schemas.microsoft.com/office/drawing/2014/main" id="{271BA70F-127F-4A76-9FC4-25602C621D6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687688" y="5182856"/>
            <a:ext cx="184855" cy="197178"/>
          </a:xfrm>
          <a:prstGeom prst="rect">
            <a:avLst/>
          </a:prstGeom>
        </p:spPr>
      </p:pic>
      <p:pic>
        <p:nvPicPr>
          <p:cNvPr id="292" name="2 Imagen">
            <a:extLst>
              <a:ext uri="{FF2B5EF4-FFF2-40B4-BE49-F238E27FC236}">
                <a16:creationId xmlns:a16="http://schemas.microsoft.com/office/drawing/2014/main" id="{8F3E3590-B429-4324-84E9-BC48622730C2}"/>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5457" b="15457"/>
          <a:stretch/>
        </p:blipFill>
        <p:spPr>
          <a:xfrm>
            <a:off x="2924198" y="5106915"/>
            <a:ext cx="3589780" cy="1652368"/>
          </a:xfrm>
          <a:prstGeom prst="rect">
            <a:avLst/>
          </a:prstGeom>
        </p:spPr>
      </p:pic>
      <p:pic>
        <p:nvPicPr>
          <p:cNvPr id="293" name="245 Imagen">
            <a:extLst>
              <a:ext uri="{FF2B5EF4-FFF2-40B4-BE49-F238E27FC236}">
                <a16:creationId xmlns:a16="http://schemas.microsoft.com/office/drawing/2014/main" id="{255844F3-1090-45A8-8268-3D5D3C487E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0945" y="6896987"/>
            <a:ext cx="104740" cy="106835"/>
          </a:xfrm>
          <a:prstGeom prst="rect">
            <a:avLst/>
          </a:prstGeom>
        </p:spPr>
      </p:pic>
      <p:pic>
        <p:nvPicPr>
          <p:cNvPr id="294" name="246 Imagen">
            <a:extLst>
              <a:ext uri="{FF2B5EF4-FFF2-40B4-BE49-F238E27FC236}">
                <a16:creationId xmlns:a16="http://schemas.microsoft.com/office/drawing/2014/main" id="{20F0357B-764B-4FEE-A761-9BE349920F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3848" y="6897934"/>
            <a:ext cx="104740" cy="106835"/>
          </a:xfrm>
          <a:prstGeom prst="rect">
            <a:avLst/>
          </a:prstGeom>
        </p:spPr>
      </p:pic>
      <p:pic>
        <p:nvPicPr>
          <p:cNvPr id="295" name="247 Imagen">
            <a:extLst>
              <a:ext uri="{FF2B5EF4-FFF2-40B4-BE49-F238E27FC236}">
                <a16:creationId xmlns:a16="http://schemas.microsoft.com/office/drawing/2014/main" id="{58AA9221-1836-402D-A349-D4A1402FF2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5320" y="6897934"/>
            <a:ext cx="104740" cy="106835"/>
          </a:xfrm>
          <a:prstGeom prst="rect">
            <a:avLst/>
          </a:prstGeom>
        </p:spPr>
      </p:pic>
      <p:pic>
        <p:nvPicPr>
          <p:cNvPr id="296" name="248 Imagen">
            <a:extLst>
              <a:ext uri="{FF2B5EF4-FFF2-40B4-BE49-F238E27FC236}">
                <a16:creationId xmlns:a16="http://schemas.microsoft.com/office/drawing/2014/main" id="{2827353A-0BA7-4801-AEE1-09869A106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9137" y="6897934"/>
            <a:ext cx="104740" cy="106835"/>
          </a:xfrm>
          <a:prstGeom prst="rect">
            <a:avLst/>
          </a:prstGeom>
        </p:spPr>
      </p:pic>
      <p:sp>
        <p:nvSpPr>
          <p:cNvPr id="297" name="257 CuadroTexto">
            <a:extLst>
              <a:ext uri="{FF2B5EF4-FFF2-40B4-BE49-F238E27FC236}">
                <a16:creationId xmlns:a16="http://schemas.microsoft.com/office/drawing/2014/main" id="{81AA775C-76BE-472A-A2C0-45CBC16AA2F7}"/>
              </a:ext>
            </a:extLst>
          </p:cNvPr>
          <p:cNvSpPr txBox="1"/>
          <p:nvPr/>
        </p:nvSpPr>
        <p:spPr>
          <a:xfrm>
            <a:off x="1126350" y="6840835"/>
            <a:ext cx="319318" cy="230832"/>
          </a:xfrm>
          <a:prstGeom prst="rect">
            <a:avLst/>
          </a:prstGeom>
          <a:noFill/>
        </p:spPr>
        <p:txBody>
          <a:bodyPr wrap="none" rtlCol="0">
            <a:spAutoFit/>
          </a:bodyPr>
          <a:lstStyle/>
          <a:p>
            <a:r>
              <a:rPr lang="es-ES" sz="900" dirty="0">
                <a:latin typeface="Bankinter Text" pitchFamily="18" charset="0"/>
              </a:rPr>
              <a:t>12</a:t>
            </a:r>
          </a:p>
        </p:txBody>
      </p:sp>
      <p:sp>
        <p:nvSpPr>
          <p:cNvPr id="298" name="230 CuadroTexto">
            <a:extLst>
              <a:ext uri="{FF2B5EF4-FFF2-40B4-BE49-F238E27FC236}">
                <a16:creationId xmlns:a16="http://schemas.microsoft.com/office/drawing/2014/main" id="{9F6AECDE-3415-47C2-9BD7-5AF66D4EB668}"/>
              </a:ext>
            </a:extLst>
          </p:cNvPr>
          <p:cNvSpPr txBox="1"/>
          <p:nvPr/>
        </p:nvSpPr>
        <p:spPr>
          <a:xfrm>
            <a:off x="1118199" y="7137841"/>
            <a:ext cx="900759" cy="276999"/>
          </a:xfrm>
          <a:prstGeom prst="rect">
            <a:avLst/>
          </a:prstGeom>
          <a:noFill/>
        </p:spPr>
        <p:txBody>
          <a:bodyPr wrap="none" rtlCol="0">
            <a:spAutoFit/>
          </a:bodyPr>
          <a:lstStyle/>
          <a:p>
            <a:r>
              <a:rPr lang="es-ES" sz="1200" b="1" dirty="0">
                <a:solidFill>
                  <a:srgbClr val="6A7D55"/>
                </a:solidFill>
                <a:latin typeface="Bankinter Text" pitchFamily="18" charset="0"/>
              </a:rPr>
              <a:t>Exe Coruña</a:t>
            </a:r>
            <a:endParaRPr lang="es-ES" sz="1600" b="1" dirty="0">
              <a:solidFill>
                <a:srgbClr val="6A7D55"/>
              </a:solidFill>
              <a:latin typeface="Bankinter Text" pitchFamily="18" charset="0"/>
            </a:endParaRPr>
          </a:p>
        </p:txBody>
      </p:sp>
      <p:sp>
        <p:nvSpPr>
          <p:cNvPr id="301" name="231 CuadroTexto">
            <a:extLst>
              <a:ext uri="{FF2B5EF4-FFF2-40B4-BE49-F238E27FC236}">
                <a16:creationId xmlns:a16="http://schemas.microsoft.com/office/drawing/2014/main" id="{21BD45E8-9660-4C00-AB8B-3556EB0858EB}"/>
              </a:ext>
            </a:extLst>
          </p:cNvPr>
          <p:cNvSpPr txBox="1"/>
          <p:nvPr/>
        </p:nvSpPr>
        <p:spPr>
          <a:xfrm>
            <a:off x="1299795" y="8089270"/>
            <a:ext cx="925253" cy="230832"/>
          </a:xfrm>
          <a:prstGeom prst="rect">
            <a:avLst/>
          </a:prstGeom>
          <a:noFill/>
        </p:spPr>
        <p:txBody>
          <a:bodyPr wrap="none" rtlCol="0">
            <a:spAutoFit/>
          </a:bodyPr>
          <a:lstStyle/>
          <a:p>
            <a:r>
              <a:rPr lang="es-ES" sz="900" dirty="0">
                <a:latin typeface="Bankinter Text" pitchFamily="18" charset="0"/>
              </a:rPr>
              <a:t>Grupo </a:t>
            </a:r>
            <a:r>
              <a:rPr lang="es-ES" sz="900" dirty="0" err="1">
                <a:latin typeface="Bankinter Text" pitchFamily="18" charset="0"/>
              </a:rPr>
              <a:t>Hotusa</a:t>
            </a:r>
            <a:endParaRPr lang="es-ES" sz="900" dirty="0">
              <a:latin typeface="Bankinter Text" pitchFamily="18" charset="0"/>
            </a:endParaRPr>
          </a:p>
        </p:txBody>
      </p:sp>
      <p:sp>
        <p:nvSpPr>
          <p:cNvPr id="302" name="232 CuadroTexto">
            <a:extLst>
              <a:ext uri="{FF2B5EF4-FFF2-40B4-BE49-F238E27FC236}">
                <a16:creationId xmlns:a16="http://schemas.microsoft.com/office/drawing/2014/main" id="{B4FD014E-082A-424D-908F-F8225032F942}"/>
              </a:ext>
            </a:extLst>
          </p:cNvPr>
          <p:cNvSpPr txBox="1"/>
          <p:nvPr/>
        </p:nvSpPr>
        <p:spPr>
          <a:xfrm>
            <a:off x="1275946" y="7477716"/>
            <a:ext cx="615874" cy="230832"/>
          </a:xfrm>
          <a:prstGeom prst="rect">
            <a:avLst/>
          </a:prstGeom>
          <a:noFill/>
        </p:spPr>
        <p:txBody>
          <a:bodyPr wrap="none" rtlCol="0">
            <a:spAutoFit/>
          </a:bodyPr>
          <a:lstStyle/>
          <a:p>
            <a:r>
              <a:rPr lang="es-ES" sz="900" dirty="0">
                <a:latin typeface="Bankinter Text" pitchFamily="18" charset="0"/>
              </a:rPr>
              <a:t>A Coruña</a:t>
            </a:r>
          </a:p>
        </p:txBody>
      </p:sp>
      <p:sp>
        <p:nvSpPr>
          <p:cNvPr id="303" name="233 CuadroTexto">
            <a:extLst>
              <a:ext uri="{FF2B5EF4-FFF2-40B4-BE49-F238E27FC236}">
                <a16:creationId xmlns:a16="http://schemas.microsoft.com/office/drawing/2014/main" id="{036E44F7-D3F8-46CF-9886-BB0FEC2526FE}"/>
              </a:ext>
            </a:extLst>
          </p:cNvPr>
          <p:cNvSpPr txBox="1"/>
          <p:nvPr/>
        </p:nvSpPr>
        <p:spPr>
          <a:xfrm>
            <a:off x="1299795" y="7693740"/>
            <a:ext cx="357790" cy="230832"/>
          </a:xfrm>
          <a:prstGeom prst="rect">
            <a:avLst/>
          </a:prstGeom>
          <a:noFill/>
        </p:spPr>
        <p:txBody>
          <a:bodyPr wrap="none" rtlCol="0">
            <a:spAutoFit/>
          </a:bodyPr>
          <a:lstStyle/>
          <a:p>
            <a:r>
              <a:rPr lang="es-ES" sz="900" dirty="0">
                <a:latin typeface="Bankinter Text" pitchFamily="18" charset="0"/>
              </a:rPr>
              <a:t>181</a:t>
            </a:r>
          </a:p>
        </p:txBody>
      </p:sp>
      <p:sp>
        <p:nvSpPr>
          <p:cNvPr id="304" name="234 CuadroTexto">
            <a:extLst>
              <a:ext uri="{FF2B5EF4-FFF2-40B4-BE49-F238E27FC236}">
                <a16:creationId xmlns:a16="http://schemas.microsoft.com/office/drawing/2014/main" id="{EDB3ADDE-F83C-48FF-BA2D-C16AB2238A1A}"/>
              </a:ext>
            </a:extLst>
          </p:cNvPr>
          <p:cNvSpPr txBox="1"/>
          <p:nvPr/>
        </p:nvSpPr>
        <p:spPr>
          <a:xfrm>
            <a:off x="1299795" y="7891712"/>
            <a:ext cx="348172" cy="230832"/>
          </a:xfrm>
          <a:prstGeom prst="rect">
            <a:avLst/>
          </a:prstGeom>
          <a:noFill/>
        </p:spPr>
        <p:txBody>
          <a:bodyPr wrap="none" rtlCol="0">
            <a:spAutoFit/>
          </a:bodyPr>
          <a:lstStyle/>
          <a:p>
            <a:r>
              <a:rPr lang="es-ES" sz="900" dirty="0">
                <a:latin typeface="Bankinter Text" pitchFamily="18" charset="0"/>
              </a:rPr>
              <a:t>Exe</a:t>
            </a:r>
          </a:p>
        </p:txBody>
      </p:sp>
      <p:pic>
        <p:nvPicPr>
          <p:cNvPr id="309" name="235 Imagen">
            <a:extLst>
              <a:ext uri="{FF2B5EF4-FFF2-40B4-BE49-F238E27FC236}">
                <a16:creationId xmlns:a16="http://schemas.microsoft.com/office/drawing/2014/main" id="{F2691E1E-D78A-4C4E-A1C7-700A3EC34F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7382" y="8135190"/>
            <a:ext cx="133646" cy="138992"/>
          </a:xfrm>
          <a:prstGeom prst="rect">
            <a:avLst/>
          </a:prstGeom>
        </p:spPr>
      </p:pic>
      <p:pic>
        <p:nvPicPr>
          <p:cNvPr id="310" name="236 Imagen">
            <a:extLst>
              <a:ext uri="{FF2B5EF4-FFF2-40B4-BE49-F238E27FC236}">
                <a16:creationId xmlns:a16="http://schemas.microsoft.com/office/drawing/2014/main" id="{40F7892C-21C4-4129-8770-7838BAB72D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0207" y="7740996"/>
            <a:ext cx="133646" cy="136319"/>
          </a:xfrm>
          <a:prstGeom prst="rect">
            <a:avLst/>
          </a:prstGeom>
        </p:spPr>
      </p:pic>
      <p:pic>
        <p:nvPicPr>
          <p:cNvPr id="311" name="243 Imagen">
            <a:extLst>
              <a:ext uri="{FF2B5EF4-FFF2-40B4-BE49-F238E27FC236}">
                <a16:creationId xmlns:a16="http://schemas.microsoft.com/office/drawing/2014/main" id="{F87505FF-8C78-4ABE-91D9-23235DCECF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7382" y="7937632"/>
            <a:ext cx="133646" cy="138992"/>
          </a:xfrm>
          <a:prstGeom prst="rect">
            <a:avLst/>
          </a:prstGeom>
        </p:spPr>
      </p:pic>
      <p:pic>
        <p:nvPicPr>
          <p:cNvPr id="312" name="258 Imagen">
            <a:extLst>
              <a:ext uri="{FF2B5EF4-FFF2-40B4-BE49-F238E27FC236}">
                <a16:creationId xmlns:a16="http://schemas.microsoft.com/office/drawing/2014/main" id="{07E6F474-FC22-4344-9343-AC20DCB23C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3570" y="7526309"/>
            <a:ext cx="96225" cy="133646"/>
          </a:xfrm>
          <a:prstGeom prst="rect">
            <a:avLst/>
          </a:prstGeom>
        </p:spPr>
      </p:pic>
      <p:pic>
        <p:nvPicPr>
          <p:cNvPr id="313" name="260 Imagen">
            <a:extLst>
              <a:ext uri="{FF2B5EF4-FFF2-40B4-BE49-F238E27FC236}">
                <a16:creationId xmlns:a16="http://schemas.microsoft.com/office/drawing/2014/main" id="{E3BB061A-DA70-4076-B47E-204A6BAA9BBF}"/>
              </a:ext>
            </a:extLst>
          </p:cNvPr>
          <p:cNvPicPr>
            <a:picLocks noChangeAspect="1"/>
          </p:cNvPicPr>
          <p:nvPr/>
        </p:nvPicPr>
        <p:blipFill rotWithShape="1">
          <a:blip r:embed="rId12">
            <a:extLst>
              <a:ext uri="{28A0092B-C50C-407E-A947-70E740481C1C}">
                <a14:useLocalDpi xmlns:a14="http://schemas.microsoft.com/office/drawing/2010/main" val="0"/>
              </a:ext>
            </a:extLst>
          </a:blip>
          <a:srcRect t="190" b="190"/>
          <a:stretch/>
        </p:blipFill>
        <p:spPr>
          <a:xfrm>
            <a:off x="1139804" y="8422953"/>
            <a:ext cx="1786746" cy="1658242"/>
          </a:xfrm>
          <a:prstGeom prst="rect">
            <a:avLst/>
          </a:prstGeom>
        </p:spPr>
      </p:pic>
      <p:pic>
        <p:nvPicPr>
          <p:cNvPr id="314" name="262 Imagen">
            <a:extLst>
              <a:ext uri="{FF2B5EF4-FFF2-40B4-BE49-F238E27FC236}">
                <a16:creationId xmlns:a16="http://schemas.microsoft.com/office/drawing/2014/main" id="{D44E95D6-5173-4F53-95ED-E63C6060DD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8012" y="6840835"/>
            <a:ext cx="184855" cy="236994"/>
          </a:xfrm>
          <a:prstGeom prst="rect">
            <a:avLst/>
          </a:prstGeom>
        </p:spPr>
      </p:pic>
      <p:pic>
        <p:nvPicPr>
          <p:cNvPr id="315" name="219 Imagen">
            <a:extLst>
              <a:ext uri="{FF2B5EF4-FFF2-40B4-BE49-F238E27FC236}">
                <a16:creationId xmlns:a16="http://schemas.microsoft.com/office/drawing/2014/main" id="{F6B3F679-96C5-4645-9F1E-5F02650A6BA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83854" y="6851306"/>
            <a:ext cx="186536" cy="198195"/>
          </a:xfrm>
          <a:prstGeom prst="rect">
            <a:avLst/>
          </a:prstGeom>
        </p:spPr>
      </p:pic>
      <p:sp>
        <p:nvSpPr>
          <p:cNvPr id="316" name="220 CuadroTexto">
            <a:extLst>
              <a:ext uri="{FF2B5EF4-FFF2-40B4-BE49-F238E27FC236}">
                <a16:creationId xmlns:a16="http://schemas.microsoft.com/office/drawing/2014/main" id="{A44E3CFE-6794-4527-9FEB-683823BD2021}"/>
              </a:ext>
            </a:extLst>
          </p:cNvPr>
          <p:cNvSpPr txBox="1"/>
          <p:nvPr/>
        </p:nvSpPr>
        <p:spPr>
          <a:xfrm>
            <a:off x="2914182" y="6840835"/>
            <a:ext cx="319318" cy="230832"/>
          </a:xfrm>
          <a:prstGeom prst="rect">
            <a:avLst/>
          </a:prstGeom>
          <a:noFill/>
        </p:spPr>
        <p:txBody>
          <a:bodyPr wrap="none" rtlCol="0">
            <a:spAutoFit/>
          </a:bodyPr>
          <a:lstStyle/>
          <a:p>
            <a:r>
              <a:rPr lang="es-ES" sz="900" dirty="0">
                <a:latin typeface="Bankinter Text" pitchFamily="18" charset="0"/>
              </a:rPr>
              <a:t>13</a:t>
            </a:r>
          </a:p>
        </p:txBody>
      </p:sp>
      <p:pic>
        <p:nvPicPr>
          <p:cNvPr id="317" name="222 Imagen">
            <a:extLst>
              <a:ext uri="{FF2B5EF4-FFF2-40B4-BE49-F238E27FC236}">
                <a16:creationId xmlns:a16="http://schemas.microsoft.com/office/drawing/2014/main" id="{91AA22FA-C0F0-493B-B4D2-6231F9F123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130" y="6896987"/>
            <a:ext cx="104740" cy="106835"/>
          </a:xfrm>
          <a:prstGeom prst="rect">
            <a:avLst/>
          </a:prstGeom>
        </p:spPr>
      </p:pic>
      <p:pic>
        <p:nvPicPr>
          <p:cNvPr id="318" name="223 Imagen">
            <a:extLst>
              <a:ext uri="{FF2B5EF4-FFF2-40B4-BE49-F238E27FC236}">
                <a16:creationId xmlns:a16="http://schemas.microsoft.com/office/drawing/2014/main" id="{0878AD09-BC51-4BB8-BC54-81E0FFDBE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4033" y="6897934"/>
            <a:ext cx="104740" cy="106835"/>
          </a:xfrm>
          <a:prstGeom prst="rect">
            <a:avLst/>
          </a:prstGeom>
        </p:spPr>
      </p:pic>
      <p:pic>
        <p:nvPicPr>
          <p:cNvPr id="319" name="224 Imagen">
            <a:extLst>
              <a:ext uri="{FF2B5EF4-FFF2-40B4-BE49-F238E27FC236}">
                <a16:creationId xmlns:a16="http://schemas.microsoft.com/office/drawing/2014/main" id="{A7F837AA-9EC0-4B10-AB1C-54C5FFFE77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5505" y="6897934"/>
            <a:ext cx="104740" cy="106835"/>
          </a:xfrm>
          <a:prstGeom prst="rect">
            <a:avLst/>
          </a:prstGeom>
        </p:spPr>
      </p:pic>
      <p:pic>
        <p:nvPicPr>
          <p:cNvPr id="320" name="225 Imagen">
            <a:extLst>
              <a:ext uri="{FF2B5EF4-FFF2-40B4-BE49-F238E27FC236}">
                <a16:creationId xmlns:a16="http://schemas.microsoft.com/office/drawing/2014/main" id="{95C21819-3153-45D1-B906-ECB903C756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9322" y="6897934"/>
            <a:ext cx="104740" cy="106835"/>
          </a:xfrm>
          <a:prstGeom prst="rect">
            <a:avLst/>
          </a:prstGeom>
        </p:spPr>
      </p:pic>
      <p:sp>
        <p:nvSpPr>
          <p:cNvPr id="321" name="200 CuadroTexto">
            <a:extLst>
              <a:ext uri="{FF2B5EF4-FFF2-40B4-BE49-F238E27FC236}">
                <a16:creationId xmlns:a16="http://schemas.microsoft.com/office/drawing/2014/main" id="{3B7E1909-B98A-4CE9-8AA8-C93B1AEE4732}"/>
              </a:ext>
            </a:extLst>
          </p:cNvPr>
          <p:cNvSpPr txBox="1"/>
          <p:nvPr/>
        </p:nvSpPr>
        <p:spPr>
          <a:xfrm>
            <a:off x="2910737" y="7056859"/>
            <a:ext cx="1582036" cy="461665"/>
          </a:xfrm>
          <a:prstGeom prst="rect">
            <a:avLst/>
          </a:prstGeom>
          <a:noFill/>
        </p:spPr>
        <p:txBody>
          <a:bodyPr wrap="none" rtlCol="0">
            <a:spAutoFit/>
          </a:bodyPr>
          <a:lstStyle/>
          <a:p>
            <a:r>
              <a:rPr lang="es-ES" sz="1200" b="1" dirty="0" err="1">
                <a:solidFill>
                  <a:srgbClr val="6A7D55"/>
                </a:solidFill>
                <a:latin typeface="Bankinter Text" pitchFamily="18" charset="0"/>
              </a:rPr>
              <a:t>Labranda</a:t>
            </a:r>
            <a:r>
              <a:rPr lang="es-ES" sz="1200" b="1" dirty="0">
                <a:solidFill>
                  <a:srgbClr val="6A7D55"/>
                </a:solidFill>
                <a:latin typeface="Bankinter Text" pitchFamily="18" charset="0"/>
              </a:rPr>
              <a:t> Suites Costa</a:t>
            </a:r>
          </a:p>
          <a:p>
            <a:r>
              <a:rPr lang="es-ES" sz="1200" b="1" dirty="0">
                <a:solidFill>
                  <a:srgbClr val="6A7D55"/>
                </a:solidFill>
                <a:latin typeface="Bankinter Text" pitchFamily="18" charset="0"/>
              </a:rPr>
              <a:t>Adeje</a:t>
            </a:r>
            <a:endParaRPr lang="es-ES" sz="1600" b="1" dirty="0">
              <a:solidFill>
                <a:srgbClr val="6A7D55"/>
              </a:solidFill>
              <a:latin typeface="Bankinter Text" pitchFamily="18" charset="0"/>
            </a:endParaRPr>
          </a:p>
        </p:txBody>
      </p:sp>
      <p:sp>
        <p:nvSpPr>
          <p:cNvPr id="322" name="201 CuadroTexto">
            <a:extLst>
              <a:ext uri="{FF2B5EF4-FFF2-40B4-BE49-F238E27FC236}">
                <a16:creationId xmlns:a16="http://schemas.microsoft.com/office/drawing/2014/main" id="{FBDFC8DA-F856-41B1-8FC5-BDD93BFEA142}"/>
              </a:ext>
            </a:extLst>
          </p:cNvPr>
          <p:cNvSpPr txBox="1"/>
          <p:nvPr/>
        </p:nvSpPr>
        <p:spPr>
          <a:xfrm>
            <a:off x="3092333" y="8089270"/>
            <a:ext cx="1180131" cy="230832"/>
          </a:xfrm>
          <a:prstGeom prst="rect">
            <a:avLst/>
          </a:prstGeom>
          <a:noFill/>
        </p:spPr>
        <p:txBody>
          <a:bodyPr wrap="none" rtlCol="0">
            <a:spAutoFit/>
          </a:bodyPr>
          <a:lstStyle/>
          <a:p>
            <a:r>
              <a:rPr lang="es-ES" sz="900" dirty="0">
                <a:latin typeface="Bankinter Text" pitchFamily="18" charset="0"/>
              </a:rPr>
              <a:t>Meeting Point Hotels</a:t>
            </a:r>
          </a:p>
        </p:txBody>
      </p:sp>
      <p:sp>
        <p:nvSpPr>
          <p:cNvPr id="323" name="202 CuadroTexto">
            <a:extLst>
              <a:ext uri="{FF2B5EF4-FFF2-40B4-BE49-F238E27FC236}">
                <a16:creationId xmlns:a16="http://schemas.microsoft.com/office/drawing/2014/main" id="{9AF22245-BB53-45B9-881B-4188E58E0A2A}"/>
              </a:ext>
            </a:extLst>
          </p:cNvPr>
          <p:cNvSpPr txBox="1"/>
          <p:nvPr/>
        </p:nvSpPr>
        <p:spPr>
          <a:xfrm>
            <a:off x="3068484" y="7477716"/>
            <a:ext cx="577402" cy="230832"/>
          </a:xfrm>
          <a:prstGeom prst="rect">
            <a:avLst/>
          </a:prstGeom>
          <a:noFill/>
        </p:spPr>
        <p:txBody>
          <a:bodyPr wrap="none" rtlCol="0">
            <a:spAutoFit/>
          </a:bodyPr>
          <a:lstStyle/>
          <a:p>
            <a:r>
              <a:rPr lang="es-ES" sz="900" dirty="0">
                <a:latin typeface="Bankinter Text" pitchFamily="18" charset="0"/>
              </a:rPr>
              <a:t>Tenerife</a:t>
            </a:r>
          </a:p>
        </p:txBody>
      </p:sp>
      <p:sp>
        <p:nvSpPr>
          <p:cNvPr id="324" name="205 CuadroTexto">
            <a:extLst>
              <a:ext uri="{FF2B5EF4-FFF2-40B4-BE49-F238E27FC236}">
                <a16:creationId xmlns:a16="http://schemas.microsoft.com/office/drawing/2014/main" id="{538E3C06-4F01-4666-BCB5-9A315EF0FE97}"/>
              </a:ext>
            </a:extLst>
          </p:cNvPr>
          <p:cNvSpPr txBox="1"/>
          <p:nvPr/>
        </p:nvSpPr>
        <p:spPr>
          <a:xfrm>
            <a:off x="3092333" y="7693740"/>
            <a:ext cx="357790" cy="230832"/>
          </a:xfrm>
          <a:prstGeom prst="rect">
            <a:avLst/>
          </a:prstGeom>
          <a:noFill/>
        </p:spPr>
        <p:txBody>
          <a:bodyPr wrap="none" rtlCol="0">
            <a:spAutoFit/>
          </a:bodyPr>
          <a:lstStyle/>
          <a:p>
            <a:r>
              <a:rPr lang="es-ES" sz="900" dirty="0">
                <a:latin typeface="Bankinter Text" pitchFamily="18" charset="0"/>
              </a:rPr>
              <a:t>409</a:t>
            </a:r>
          </a:p>
        </p:txBody>
      </p:sp>
      <p:sp>
        <p:nvSpPr>
          <p:cNvPr id="325" name="206 CuadroTexto">
            <a:extLst>
              <a:ext uri="{FF2B5EF4-FFF2-40B4-BE49-F238E27FC236}">
                <a16:creationId xmlns:a16="http://schemas.microsoft.com/office/drawing/2014/main" id="{E79D5D65-84EA-4BB7-9D5B-9C4CC17A5EB1}"/>
              </a:ext>
            </a:extLst>
          </p:cNvPr>
          <p:cNvSpPr txBox="1"/>
          <p:nvPr/>
        </p:nvSpPr>
        <p:spPr>
          <a:xfrm>
            <a:off x="3092333" y="7891712"/>
            <a:ext cx="619080" cy="230832"/>
          </a:xfrm>
          <a:prstGeom prst="rect">
            <a:avLst/>
          </a:prstGeom>
          <a:noFill/>
        </p:spPr>
        <p:txBody>
          <a:bodyPr wrap="none" rtlCol="0">
            <a:spAutoFit/>
          </a:bodyPr>
          <a:lstStyle/>
          <a:p>
            <a:r>
              <a:rPr lang="es-ES" sz="900" dirty="0" err="1">
                <a:latin typeface="Bankinter Text" pitchFamily="18" charset="0"/>
              </a:rPr>
              <a:t>Labranda</a:t>
            </a:r>
            <a:endParaRPr lang="es-ES" sz="900" dirty="0">
              <a:latin typeface="Bankinter Text" pitchFamily="18" charset="0"/>
            </a:endParaRPr>
          </a:p>
        </p:txBody>
      </p:sp>
      <p:pic>
        <p:nvPicPr>
          <p:cNvPr id="326" name="207 Imagen">
            <a:extLst>
              <a:ext uri="{FF2B5EF4-FFF2-40B4-BE49-F238E27FC236}">
                <a16:creationId xmlns:a16="http://schemas.microsoft.com/office/drawing/2014/main" id="{1F5EC03C-0D08-4DE2-B2E0-D9375A8075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9920" y="8135190"/>
            <a:ext cx="133646" cy="138992"/>
          </a:xfrm>
          <a:prstGeom prst="rect">
            <a:avLst/>
          </a:prstGeom>
        </p:spPr>
      </p:pic>
      <p:pic>
        <p:nvPicPr>
          <p:cNvPr id="327" name="208 Imagen">
            <a:extLst>
              <a:ext uri="{FF2B5EF4-FFF2-40B4-BE49-F238E27FC236}">
                <a16:creationId xmlns:a16="http://schemas.microsoft.com/office/drawing/2014/main" id="{88A0BF0E-26D4-41B4-A3AB-3CAA3EA8DE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2745" y="7740996"/>
            <a:ext cx="133646" cy="136319"/>
          </a:xfrm>
          <a:prstGeom prst="rect">
            <a:avLst/>
          </a:prstGeom>
        </p:spPr>
      </p:pic>
      <p:pic>
        <p:nvPicPr>
          <p:cNvPr id="328" name="210 Imagen">
            <a:extLst>
              <a:ext uri="{FF2B5EF4-FFF2-40B4-BE49-F238E27FC236}">
                <a16:creationId xmlns:a16="http://schemas.microsoft.com/office/drawing/2014/main" id="{FA1655F9-8986-4F1F-9F5D-3AE7ABB7AE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9920" y="7937632"/>
            <a:ext cx="133646" cy="138992"/>
          </a:xfrm>
          <a:prstGeom prst="rect">
            <a:avLst/>
          </a:prstGeom>
        </p:spPr>
      </p:pic>
      <p:pic>
        <p:nvPicPr>
          <p:cNvPr id="329" name="229 Imagen">
            <a:extLst>
              <a:ext uri="{FF2B5EF4-FFF2-40B4-BE49-F238E27FC236}">
                <a16:creationId xmlns:a16="http://schemas.microsoft.com/office/drawing/2014/main" id="{84262605-0B1C-494B-8584-5663D886A2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6108" y="7526309"/>
            <a:ext cx="96225" cy="133646"/>
          </a:xfrm>
          <a:prstGeom prst="rect">
            <a:avLst/>
          </a:prstGeom>
        </p:spPr>
      </p:pic>
      <p:sp>
        <p:nvSpPr>
          <p:cNvPr id="331" name="298 CuadroTexto">
            <a:extLst>
              <a:ext uri="{FF2B5EF4-FFF2-40B4-BE49-F238E27FC236}">
                <a16:creationId xmlns:a16="http://schemas.microsoft.com/office/drawing/2014/main" id="{4DE646FC-437E-4225-A7EA-B15DA311CF1D}"/>
              </a:ext>
            </a:extLst>
          </p:cNvPr>
          <p:cNvSpPr txBox="1"/>
          <p:nvPr/>
        </p:nvSpPr>
        <p:spPr>
          <a:xfrm>
            <a:off x="4714494" y="6849763"/>
            <a:ext cx="319318" cy="230832"/>
          </a:xfrm>
          <a:prstGeom prst="rect">
            <a:avLst/>
          </a:prstGeom>
          <a:noFill/>
        </p:spPr>
        <p:txBody>
          <a:bodyPr wrap="none" rtlCol="0">
            <a:spAutoFit/>
          </a:bodyPr>
          <a:lstStyle/>
          <a:p>
            <a:r>
              <a:rPr lang="es-ES" sz="900" dirty="0">
                <a:latin typeface="Bankinter Text" pitchFamily="18" charset="0"/>
              </a:rPr>
              <a:t>14</a:t>
            </a:r>
          </a:p>
        </p:txBody>
      </p:sp>
      <p:pic>
        <p:nvPicPr>
          <p:cNvPr id="332" name="304 Imagen">
            <a:extLst>
              <a:ext uri="{FF2B5EF4-FFF2-40B4-BE49-F238E27FC236}">
                <a16:creationId xmlns:a16="http://schemas.microsoft.com/office/drawing/2014/main" id="{61755720-57E7-422B-946E-4187848B87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1442" y="6905915"/>
            <a:ext cx="104740" cy="106835"/>
          </a:xfrm>
          <a:prstGeom prst="rect">
            <a:avLst/>
          </a:prstGeom>
        </p:spPr>
      </p:pic>
      <p:pic>
        <p:nvPicPr>
          <p:cNvPr id="333" name="305 Imagen">
            <a:extLst>
              <a:ext uri="{FF2B5EF4-FFF2-40B4-BE49-F238E27FC236}">
                <a16:creationId xmlns:a16="http://schemas.microsoft.com/office/drawing/2014/main" id="{3DA2627E-1740-4050-9D3E-831A3C16B3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4345" y="6906862"/>
            <a:ext cx="104740" cy="106835"/>
          </a:xfrm>
          <a:prstGeom prst="rect">
            <a:avLst/>
          </a:prstGeom>
        </p:spPr>
      </p:pic>
      <p:pic>
        <p:nvPicPr>
          <p:cNvPr id="334" name="306 Imagen">
            <a:extLst>
              <a:ext uri="{FF2B5EF4-FFF2-40B4-BE49-F238E27FC236}">
                <a16:creationId xmlns:a16="http://schemas.microsoft.com/office/drawing/2014/main" id="{B55616CE-8296-4B14-A80F-506126F43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817" y="6906862"/>
            <a:ext cx="104740" cy="106835"/>
          </a:xfrm>
          <a:prstGeom prst="rect">
            <a:avLst/>
          </a:prstGeom>
        </p:spPr>
      </p:pic>
      <p:pic>
        <p:nvPicPr>
          <p:cNvPr id="335" name="307 Imagen">
            <a:extLst>
              <a:ext uri="{FF2B5EF4-FFF2-40B4-BE49-F238E27FC236}">
                <a16:creationId xmlns:a16="http://schemas.microsoft.com/office/drawing/2014/main" id="{1EFA3528-70F5-4965-BA73-A427E43E35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634" y="6906862"/>
            <a:ext cx="104740" cy="106835"/>
          </a:xfrm>
          <a:prstGeom prst="rect">
            <a:avLst/>
          </a:prstGeom>
        </p:spPr>
      </p:pic>
      <p:sp>
        <p:nvSpPr>
          <p:cNvPr id="336" name="146 CuadroTexto">
            <a:extLst>
              <a:ext uri="{FF2B5EF4-FFF2-40B4-BE49-F238E27FC236}">
                <a16:creationId xmlns:a16="http://schemas.microsoft.com/office/drawing/2014/main" id="{91142673-F4B2-4A78-9C55-0151B6BA5FDE}"/>
              </a:ext>
            </a:extLst>
          </p:cNvPr>
          <p:cNvSpPr txBox="1"/>
          <p:nvPr/>
        </p:nvSpPr>
        <p:spPr>
          <a:xfrm>
            <a:off x="4714494" y="7056859"/>
            <a:ext cx="1199174" cy="707886"/>
          </a:xfrm>
          <a:prstGeom prst="rect">
            <a:avLst/>
          </a:prstGeom>
          <a:noFill/>
        </p:spPr>
        <p:txBody>
          <a:bodyPr wrap="none" rtlCol="0">
            <a:spAutoFit/>
          </a:bodyPr>
          <a:lstStyle/>
          <a:p>
            <a:r>
              <a:rPr lang="es-ES" sz="1200" b="1" dirty="0" err="1">
                <a:solidFill>
                  <a:srgbClr val="6A7D55"/>
                </a:solidFill>
                <a:latin typeface="Bankinter Text" pitchFamily="18" charset="0"/>
              </a:rPr>
              <a:t>Labranda</a:t>
            </a:r>
            <a:r>
              <a:rPr lang="es-ES" sz="1200" b="1" dirty="0">
                <a:solidFill>
                  <a:srgbClr val="6A7D55"/>
                </a:solidFill>
                <a:latin typeface="Bankinter Text" pitchFamily="18" charset="0"/>
              </a:rPr>
              <a:t> Costa </a:t>
            </a:r>
          </a:p>
          <a:p>
            <a:r>
              <a:rPr lang="es-ES" sz="1200" b="1" dirty="0">
                <a:solidFill>
                  <a:srgbClr val="6A7D55"/>
                </a:solidFill>
                <a:latin typeface="Bankinter Text" pitchFamily="18" charset="0"/>
              </a:rPr>
              <a:t>Mogán</a:t>
            </a:r>
            <a:endParaRPr lang="es-ES" sz="1600" b="1" dirty="0">
              <a:solidFill>
                <a:srgbClr val="6A7D55"/>
              </a:solidFill>
              <a:latin typeface="Bankinter Text" pitchFamily="18" charset="0"/>
            </a:endParaRPr>
          </a:p>
          <a:p>
            <a:endParaRPr lang="es-ES" sz="1600" b="1" dirty="0">
              <a:solidFill>
                <a:srgbClr val="6A7D55"/>
              </a:solidFill>
              <a:latin typeface="Bankinter Text" pitchFamily="18" charset="0"/>
            </a:endParaRPr>
          </a:p>
        </p:txBody>
      </p:sp>
      <p:sp>
        <p:nvSpPr>
          <p:cNvPr id="337" name="151 CuadroTexto">
            <a:extLst>
              <a:ext uri="{FF2B5EF4-FFF2-40B4-BE49-F238E27FC236}">
                <a16:creationId xmlns:a16="http://schemas.microsoft.com/office/drawing/2014/main" id="{0D224DC9-7F72-4F25-9A6A-6B8C03CC3E90}"/>
              </a:ext>
            </a:extLst>
          </p:cNvPr>
          <p:cNvSpPr txBox="1"/>
          <p:nvPr/>
        </p:nvSpPr>
        <p:spPr>
          <a:xfrm>
            <a:off x="4896090" y="8100257"/>
            <a:ext cx="1180131" cy="230832"/>
          </a:xfrm>
          <a:prstGeom prst="rect">
            <a:avLst/>
          </a:prstGeom>
          <a:noFill/>
        </p:spPr>
        <p:txBody>
          <a:bodyPr wrap="none" rtlCol="0">
            <a:spAutoFit/>
          </a:bodyPr>
          <a:lstStyle/>
          <a:p>
            <a:r>
              <a:rPr lang="es-ES" sz="900" dirty="0">
                <a:latin typeface="Bankinter Text" pitchFamily="18" charset="0"/>
              </a:rPr>
              <a:t>Meeting Point Hotels</a:t>
            </a:r>
          </a:p>
        </p:txBody>
      </p:sp>
      <p:sp>
        <p:nvSpPr>
          <p:cNvPr id="338" name="152 CuadroTexto">
            <a:extLst>
              <a:ext uri="{FF2B5EF4-FFF2-40B4-BE49-F238E27FC236}">
                <a16:creationId xmlns:a16="http://schemas.microsoft.com/office/drawing/2014/main" id="{E496CE8A-72DA-4497-9BDA-BFA874FE85A8}"/>
              </a:ext>
            </a:extLst>
          </p:cNvPr>
          <p:cNvSpPr txBox="1"/>
          <p:nvPr/>
        </p:nvSpPr>
        <p:spPr>
          <a:xfrm>
            <a:off x="4872241" y="7488703"/>
            <a:ext cx="790601" cy="230832"/>
          </a:xfrm>
          <a:prstGeom prst="rect">
            <a:avLst/>
          </a:prstGeom>
          <a:noFill/>
        </p:spPr>
        <p:txBody>
          <a:bodyPr wrap="none" rtlCol="0">
            <a:spAutoFit/>
          </a:bodyPr>
          <a:lstStyle/>
          <a:p>
            <a:r>
              <a:rPr lang="es-ES" sz="900" dirty="0">
                <a:latin typeface="Bankinter Text" pitchFamily="18" charset="0"/>
              </a:rPr>
              <a:t>Gran Canaria</a:t>
            </a:r>
          </a:p>
        </p:txBody>
      </p:sp>
      <p:sp>
        <p:nvSpPr>
          <p:cNvPr id="339" name="153 CuadroTexto">
            <a:extLst>
              <a:ext uri="{FF2B5EF4-FFF2-40B4-BE49-F238E27FC236}">
                <a16:creationId xmlns:a16="http://schemas.microsoft.com/office/drawing/2014/main" id="{339FD9F5-156C-4538-A43C-E64E4992346C}"/>
              </a:ext>
            </a:extLst>
          </p:cNvPr>
          <p:cNvSpPr txBox="1"/>
          <p:nvPr/>
        </p:nvSpPr>
        <p:spPr>
          <a:xfrm>
            <a:off x="4896090" y="7704727"/>
            <a:ext cx="357790" cy="230832"/>
          </a:xfrm>
          <a:prstGeom prst="rect">
            <a:avLst/>
          </a:prstGeom>
          <a:noFill/>
        </p:spPr>
        <p:txBody>
          <a:bodyPr wrap="none" rtlCol="0">
            <a:spAutoFit/>
          </a:bodyPr>
          <a:lstStyle/>
          <a:p>
            <a:r>
              <a:rPr lang="es-ES" sz="900" dirty="0">
                <a:latin typeface="Bankinter Text" pitchFamily="18" charset="0"/>
              </a:rPr>
              <a:t>125</a:t>
            </a:r>
          </a:p>
        </p:txBody>
      </p:sp>
      <p:sp>
        <p:nvSpPr>
          <p:cNvPr id="340" name="157 CuadroTexto">
            <a:extLst>
              <a:ext uri="{FF2B5EF4-FFF2-40B4-BE49-F238E27FC236}">
                <a16:creationId xmlns:a16="http://schemas.microsoft.com/office/drawing/2014/main" id="{708E7D01-81D7-4D67-ACF6-9CF4B2C44BAC}"/>
              </a:ext>
            </a:extLst>
          </p:cNvPr>
          <p:cNvSpPr txBox="1"/>
          <p:nvPr/>
        </p:nvSpPr>
        <p:spPr>
          <a:xfrm>
            <a:off x="4896090" y="7902699"/>
            <a:ext cx="619080" cy="230832"/>
          </a:xfrm>
          <a:prstGeom prst="rect">
            <a:avLst/>
          </a:prstGeom>
          <a:noFill/>
        </p:spPr>
        <p:txBody>
          <a:bodyPr wrap="none" rtlCol="0">
            <a:spAutoFit/>
          </a:bodyPr>
          <a:lstStyle/>
          <a:p>
            <a:r>
              <a:rPr lang="es-ES" sz="900" dirty="0" err="1">
                <a:latin typeface="Bankinter Text" pitchFamily="18" charset="0"/>
              </a:rPr>
              <a:t>Labranda</a:t>
            </a:r>
            <a:endParaRPr lang="es-ES" sz="900" dirty="0">
              <a:latin typeface="Bankinter Text" pitchFamily="18" charset="0"/>
            </a:endParaRPr>
          </a:p>
        </p:txBody>
      </p:sp>
      <p:pic>
        <p:nvPicPr>
          <p:cNvPr id="341" name="158 Imagen">
            <a:extLst>
              <a:ext uri="{FF2B5EF4-FFF2-40B4-BE49-F238E27FC236}">
                <a16:creationId xmlns:a16="http://schemas.microsoft.com/office/drawing/2014/main" id="{78FED535-659B-4112-BFCB-D538C73CE9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3677" y="8146177"/>
            <a:ext cx="133646" cy="138992"/>
          </a:xfrm>
          <a:prstGeom prst="rect">
            <a:avLst/>
          </a:prstGeom>
        </p:spPr>
      </p:pic>
      <p:pic>
        <p:nvPicPr>
          <p:cNvPr id="342" name="159 Imagen">
            <a:extLst>
              <a:ext uri="{FF2B5EF4-FFF2-40B4-BE49-F238E27FC236}">
                <a16:creationId xmlns:a16="http://schemas.microsoft.com/office/drawing/2014/main" id="{ADDB2DB0-AD19-4F15-BA61-F6D346B948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6502" y="7751983"/>
            <a:ext cx="133646" cy="136319"/>
          </a:xfrm>
          <a:prstGeom prst="rect">
            <a:avLst/>
          </a:prstGeom>
        </p:spPr>
      </p:pic>
      <p:pic>
        <p:nvPicPr>
          <p:cNvPr id="343" name="160 Imagen">
            <a:extLst>
              <a:ext uri="{FF2B5EF4-FFF2-40B4-BE49-F238E27FC236}">
                <a16:creationId xmlns:a16="http://schemas.microsoft.com/office/drawing/2014/main" id="{BFA7155C-A9E3-4F3F-A3B5-8D43AA88EA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3677" y="7948619"/>
            <a:ext cx="133646" cy="138992"/>
          </a:xfrm>
          <a:prstGeom prst="rect">
            <a:avLst/>
          </a:prstGeom>
        </p:spPr>
      </p:pic>
      <p:pic>
        <p:nvPicPr>
          <p:cNvPr id="344" name="161 Imagen">
            <a:extLst>
              <a:ext uri="{FF2B5EF4-FFF2-40B4-BE49-F238E27FC236}">
                <a16:creationId xmlns:a16="http://schemas.microsoft.com/office/drawing/2014/main" id="{30C1B28F-A94F-42C3-99AF-70A5FF619D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9865" y="7537296"/>
            <a:ext cx="96225" cy="133646"/>
          </a:xfrm>
          <a:prstGeom prst="rect">
            <a:avLst/>
          </a:prstGeom>
        </p:spPr>
      </p:pic>
      <p:pic>
        <p:nvPicPr>
          <p:cNvPr id="345" name="191 Imagen">
            <a:extLst>
              <a:ext uri="{FF2B5EF4-FFF2-40B4-BE49-F238E27FC236}">
                <a16:creationId xmlns:a16="http://schemas.microsoft.com/office/drawing/2014/main" id="{0580E76F-8E23-4753-89C7-B972F7C256B6}"/>
              </a:ext>
            </a:extLst>
          </p:cNvPr>
          <p:cNvPicPr>
            <a:picLocks noChangeAspect="1"/>
          </p:cNvPicPr>
          <p:nvPr/>
        </p:nvPicPr>
        <p:blipFill rotWithShape="1">
          <a:blip r:embed="rId14">
            <a:extLst>
              <a:ext uri="{28A0092B-C50C-407E-A947-70E740481C1C}">
                <a14:useLocalDpi xmlns:a14="http://schemas.microsoft.com/office/drawing/2010/main" val="0"/>
              </a:ext>
            </a:extLst>
          </a:blip>
          <a:srcRect l="1266" r="1266"/>
          <a:stretch/>
        </p:blipFill>
        <p:spPr>
          <a:xfrm>
            <a:off x="4730241" y="8422951"/>
            <a:ext cx="1781651" cy="1658239"/>
          </a:xfrm>
          <a:prstGeom prst="rect">
            <a:avLst/>
          </a:prstGeom>
        </p:spPr>
      </p:pic>
      <p:pic>
        <p:nvPicPr>
          <p:cNvPr id="346" name="295 Imagen">
            <a:extLst>
              <a:ext uri="{FF2B5EF4-FFF2-40B4-BE49-F238E27FC236}">
                <a16:creationId xmlns:a16="http://schemas.microsoft.com/office/drawing/2014/main" id="{B9C95D5F-D185-40D8-9950-A00867DB3AF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247732" y="6860743"/>
            <a:ext cx="184855" cy="197178"/>
          </a:xfrm>
          <a:prstGeom prst="rect">
            <a:avLst/>
          </a:prstGeom>
        </p:spPr>
      </p:pic>
      <p:cxnSp>
        <p:nvCxnSpPr>
          <p:cNvPr id="164" name="163 Conector recto"/>
          <p:cNvCxnSpPr/>
          <p:nvPr/>
        </p:nvCxnSpPr>
        <p:spPr>
          <a:xfrm flipH="1">
            <a:off x="980703" y="6768827"/>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51" name="Picture 2">
            <a:extLst>
              <a:ext uri="{FF2B5EF4-FFF2-40B4-BE49-F238E27FC236}">
                <a16:creationId xmlns:a16="http://schemas.microsoft.com/office/drawing/2014/main" id="{47AC9010-042C-47E1-ACBB-F104FF8FB7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t="433" b="433"/>
          <a:stretch/>
        </p:blipFill>
        <p:spPr bwMode="auto">
          <a:xfrm>
            <a:off x="4705913" y="3443419"/>
            <a:ext cx="1856963" cy="1648690"/>
          </a:xfrm>
          <a:prstGeom prst="rect">
            <a:avLst/>
          </a:prstGeom>
          <a:noFill/>
          <a:extLst>
            <a:ext uri="{909E8E84-426E-40DD-AFC4-6F175D3DCCD1}">
              <a14:hiddenFill xmlns:a14="http://schemas.microsoft.com/office/drawing/2010/main">
                <a:solidFill>
                  <a:srgbClr val="FFFFFF"/>
                </a:solidFill>
              </a14:hiddenFill>
            </a:ext>
          </a:extLst>
        </p:spPr>
      </p:pic>
      <p:cxnSp>
        <p:nvCxnSpPr>
          <p:cNvPr id="347" name="26 Conector recto">
            <a:extLst>
              <a:ext uri="{FF2B5EF4-FFF2-40B4-BE49-F238E27FC236}">
                <a16:creationId xmlns:a16="http://schemas.microsoft.com/office/drawing/2014/main" id="{4CA04848-294F-4E2B-BBD1-1A89041CAB2C}"/>
              </a:ext>
            </a:extLst>
          </p:cNvPr>
          <p:cNvCxnSpPr/>
          <p:nvPr/>
        </p:nvCxnSpPr>
        <p:spPr>
          <a:xfrm flipH="1">
            <a:off x="828303" y="3436183"/>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143 Conector recto"/>
          <p:cNvCxnSpPr/>
          <p:nvPr/>
        </p:nvCxnSpPr>
        <p:spPr>
          <a:xfrm>
            <a:off x="2894053" y="1707839"/>
            <a:ext cx="0" cy="33609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p:nvPr/>
        </p:nvCxnSpPr>
        <p:spPr>
          <a:xfrm flipH="1">
            <a:off x="828303" y="5098534"/>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52" name="Picture 4">
            <a:extLst>
              <a:ext uri="{FF2B5EF4-FFF2-40B4-BE49-F238E27FC236}">
                <a16:creationId xmlns:a16="http://schemas.microsoft.com/office/drawing/2014/main" id="{6DEC39A6-9F15-46BD-B869-3259F6D93D5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t="73" b="73"/>
          <a:stretch/>
        </p:blipFill>
        <p:spPr bwMode="auto">
          <a:xfrm>
            <a:off x="2926485" y="8427705"/>
            <a:ext cx="1803653" cy="1653485"/>
          </a:xfrm>
          <a:prstGeom prst="rect">
            <a:avLst/>
          </a:prstGeom>
          <a:noFill/>
          <a:extLst>
            <a:ext uri="{909E8E84-426E-40DD-AFC4-6F175D3DCCD1}">
              <a14:hiddenFill xmlns:a14="http://schemas.microsoft.com/office/drawing/2010/main">
                <a:solidFill>
                  <a:srgbClr val="FFFFFF"/>
                </a:solidFill>
              </a14:hiddenFill>
            </a:ext>
          </a:extLst>
        </p:spPr>
      </p:pic>
      <p:cxnSp>
        <p:nvCxnSpPr>
          <p:cNvPr id="155" name="154 Conector recto"/>
          <p:cNvCxnSpPr/>
          <p:nvPr/>
        </p:nvCxnSpPr>
        <p:spPr>
          <a:xfrm>
            <a:off x="4730189" y="6792228"/>
            <a:ext cx="0" cy="33609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8" name="204 Conector recto">
            <a:extLst>
              <a:ext uri="{FF2B5EF4-FFF2-40B4-BE49-F238E27FC236}">
                <a16:creationId xmlns:a16="http://schemas.microsoft.com/office/drawing/2014/main" id="{ED834180-8AB9-4DA7-AB49-D54346506DC9}"/>
              </a:ext>
            </a:extLst>
          </p:cNvPr>
          <p:cNvCxnSpPr/>
          <p:nvPr/>
        </p:nvCxnSpPr>
        <p:spPr>
          <a:xfrm flipH="1">
            <a:off x="842190" y="8421017"/>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13 CuadroTexto">
            <a:extLst>
              <a:ext uri="{FF2B5EF4-FFF2-40B4-BE49-F238E27FC236}">
                <a16:creationId xmlns:a16="http://schemas.microsoft.com/office/drawing/2014/main" id="{FBF4D6E3-69E4-7F50-C07F-B8B0BE1AF5FD}"/>
              </a:ext>
            </a:extLst>
          </p:cNvPr>
          <p:cNvSpPr txBox="1"/>
          <p:nvPr/>
        </p:nvSpPr>
        <p:spPr>
          <a:xfrm>
            <a:off x="1043424" y="1440235"/>
            <a:ext cx="388946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6A7D55"/>
                </a:solidFill>
                <a:effectLst/>
                <a:uLnTx/>
                <a:uFillTx/>
                <a:latin typeface="Bankinter Text" pitchFamily="18" charset="0"/>
                <a:ea typeface="+mn-ea"/>
                <a:cs typeface="+mn-cs"/>
              </a:rPr>
              <a:t>Detalle de la cartera de inversión II </a:t>
            </a:r>
            <a:r>
              <a:rPr kumimoji="0" lang="es-ES" sz="1600" b="1" i="0" u="none" strike="noStrike" kern="1200" cap="none" spc="0" normalizeH="0" baseline="0" noProof="0" dirty="0">
                <a:ln>
                  <a:noFill/>
                </a:ln>
                <a:solidFill>
                  <a:srgbClr val="B76400"/>
                </a:solidFill>
                <a:effectLst/>
                <a:uLnTx/>
                <a:uFillTx/>
                <a:latin typeface="Bankinter Text" pitchFamily="18" charset="0"/>
                <a:ea typeface="+mn-ea"/>
                <a:cs typeface="+mn-cs"/>
              </a:rPr>
              <a:t>_</a:t>
            </a:r>
          </a:p>
        </p:txBody>
      </p:sp>
      <p:pic>
        <p:nvPicPr>
          <p:cNvPr id="167" name="19 Imagen">
            <a:extLst>
              <a:ext uri="{FF2B5EF4-FFF2-40B4-BE49-F238E27FC236}">
                <a16:creationId xmlns:a16="http://schemas.microsoft.com/office/drawing/2014/main" id="{71D9BD35-0228-4B8C-8F26-17AA550BFA3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938843" y="10251739"/>
            <a:ext cx="144016" cy="189495"/>
          </a:xfrm>
          <a:prstGeom prst="rect">
            <a:avLst/>
          </a:prstGeom>
        </p:spPr>
      </p:pic>
      <p:pic>
        <p:nvPicPr>
          <p:cNvPr id="169" name="24 Imagen">
            <a:extLst>
              <a:ext uri="{FF2B5EF4-FFF2-40B4-BE49-F238E27FC236}">
                <a16:creationId xmlns:a16="http://schemas.microsoft.com/office/drawing/2014/main" id="{C7C249EE-81AF-4241-BE38-00EA2C8B24D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24926" y="10251858"/>
            <a:ext cx="178013" cy="189376"/>
          </a:xfrm>
          <a:prstGeom prst="rect">
            <a:avLst/>
          </a:prstGeom>
        </p:spPr>
      </p:pic>
      <p:pic>
        <p:nvPicPr>
          <p:cNvPr id="170" name="30 Imagen">
            <a:extLst>
              <a:ext uri="{FF2B5EF4-FFF2-40B4-BE49-F238E27FC236}">
                <a16:creationId xmlns:a16="http://schemas.microsoft.com/office/drawing/2014/main" id="{EB66D1BE-B699-43C8-B9CC-0043B5B660D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33577" y="10270143"/>
            <a:ext cx="199417" cy="179475"/>
          </a:xfrm>
          <a:prstGeom prst="rect">
            <a:avLst/>
          </a:prstGeom>
        </p:spPr>
      </p:pic>
      <p:pic>
        <p:nvPicPr>
          <p:cNvPr id="171" name="2048 Imagen">
            <a:extLst>
              <a:ext uri="{FF2B5EF4-FFF2-40B4-BE49-F238E27FC236}">
                <a16:creationId xmlns:a16="http://schemas.microsoft.com/office/drawing/2014/main" id="{62C97A42-BAFF-46C4-8ADE-FFF4AED8FC7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75829" y="10308592"/>
            <a:ext cx="233252" cy="186602"/>
          </a:xfrm>
          <a:prstGeom prst="rect">
            <a:avLst/>
          </a:prstGeom>
        </p:spPr>
      </p:pic>
      <p:pic>
        <p:nvPicPr>
          <p:cNvPr id="172" name="2050 Imagen">
            <a:extLst>
              <a:ext uri="{FF2B5EF4-FFF2-40B4-BE49-F238E27FC236}">
                <a16:creationId xmlns:a16="http://schemas.microsoft.com/office/drawing/2014/main" id="{2F499C4D-2D39-462D-85EC-1F42431B9A9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4355" y="10239982"/>
            <a:ext cx="180020" cy="219537"/>
          </a:xfrm>
          <a:prstGeom prst="rect">
            <a:avLst/>
          </a:prstGeom>
        </p:spPr>
      </p:pic>
      <p:pic>
        <p:nvPicPr>
          <p:cNvPr id="182" name="2051 Imagen">
            <a:extLst>
              <a:ext uri="{FF2B5EF4-FFF2-40B4-BE49-F238E27FC236}">
                <a16:creationId xmlns:a16="http://schemas.microsoft.com/office/drawing/2014/main" id="{351B3A8A-9A2C-40AB-8B37-BA0E525AB4D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298884" y="10270143"/>
            <a:ext cx="185588" cy="189376"/>
          </a:xfrm>
          <a:prstGeom prst="rect">
            <a:avLst/>
          </a:prstGeom>
        </p:spPr>
      </p:pic>
      <p:sp>
        <p:nvSpPr>
          <p:cNvPr id="183" name="37 CuadroTexto">
            <a:extLst>
              <a:ext uri="{FF2B5EF4-FFF2-40B4-BE49-F238E27FC236}">
                <a16:creationId xmlns:a16="http://schemas.microsoft.com/office/drawing/2014/main" id="{E926D1E6-A9B2-40BA-8A4C-E8C782FD682B}"/>
              </a:ext>
            </a:extLst>
          </p:cNvPr>
          <p:cNvSpPr txBox="1"/>
          <p:nvPr/>
        </p:nvSpPr>
        <p:spPr>
          <a:xfrm>
            <a:off x="2071416" y="10302705"/>
            <a:ext cx="572593"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URBANO</a:t>
            </a:r>
          </a:p>
        </p:txBody>
      </p:sp>
      <p:sp>
        <p:nvSpPr>
          <p:cNvPr id="184" name="38 CuadroTexto">
            <a:extLst>
              <a:ext uri="{FF2B5EF4-FFF2-40B4-BE49-F238E27FC236}">
                <a16:creationId xmlns:a16="http://schemas.microsoft.com/office/drawing/2014/main" id="{4A95892A-F5DB-44B8-AB2E-6A390D78763C}"/>
              </a:ext>
            </a:extLst>
          </p:cNvPr>
          <p:cNvSpPr txBox="1"/>
          <p:nvPr/>
        </p:nvSpPr>
        <p:spPr>
          <a:xfrm>
            <a:off x="2730931" y="10308191"/>
            <a:ext cx="777777"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VACACIONAL</a:t>
            </a:r>
          </a:p>
        </p:txBody>
      </p:sp>
      <p:sp>
        <p:nvSpPr>
          <p:cNvPr id="186" name="41 CuadroTexto">
            <a:extLst>
              <a:ext uri="{FF2B5EF4-FFF2-40B4-BE49-F238E27FC236}">
                <a16:creationId xmlns:a16="http://schemas.microsoft.com/office/drawing/2014/main" id="{E1A37867-0A70-4F08-8909-761FA785C741}"/>
              </a:ext>
            </a:extLst>
          </p:cNvPr>
          <p:cNvSpPr txBox="1"/>
          <p:nvPr/>
        </p:nvSpPr>
        <p:spPr>
          <a:xfrm>
            <a:off x="1264643" y="10302705"/>
            <a:ext cx="707245"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CATEGORÍA</a:t>
            </a:r>
          </a:p>
        </p:txBody>
      </p:sp>
      <p:sp>
        <p:nvSpPr>
          <p:cNvPr id="189" name="42 CuadroTexto">
            <a:extLst>
              <a:ext uri="{FF2B5EF4-FFF2-40B4-BE49-F238E27FC236}">
                <a16:creationId xmlns:a16="http://schemas.microsoft.com/office/drawing/2014/main" id="{46C2955C-2BBC-4F26-BFD3-DB52C6EA1682}"/>
              </a:ext>
            </a:extLst>
          </p:cNvPr>
          <p:cNvSpPr txBox="1"/>
          <p:nvPr/>
        </p:nvSpPr>
        <p:spPr>
          <a:xfrm>
            <a:off x="4330279" y="10296190"/>
            <a:ext cx="1002197"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Nº HABITACIONES</a:t>
            </a:r>
          </a:p>
        </p:txBody>
      </p:sp>
      <p:sp>
        <p:nvSpPr>
          <p:cNvPr id="192" name="44 CuadroTexto">
            <a:extLst>
              <a:ext uri="{FF2B5EF4-FFF2-40B4-BE49-F238E27FC236}">
                <a16:creationId xmlns:a16="http://schemas.microsoft.com/office/drawing/2014/main" id="{ABAFF1E6-27CE-4F38-AD40-5A50EA6E41C6}"/>
              </a:ext>
            </a:extLst>
          </p:cNvPr>
          <p:cNvSpPr txBox="1"/>
          <p:nvPr/>
        </p:nvSpPr>
        <p:spPr>
          <a:xfrm>
            <a:off x="5419469" y="10297218"/>
            <a:ext cx="514885"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MARCA</a:t>
            </a:r>
          </a:p>
        </p:txBody>
      </p:sp>
      <p:sp>
        <p:nvSpPr>
          <p:cNvPr id="193" name="45 CuadroTexto">
            <a:extLst>
              <a:ext uri="{FF2B5EF4-FFF2-40B4-BE49-F238E27FC236}">
                <a16:creationId xmlns:a16="http://schemas.microsoft.com/office/drawing/2014/main" id="{67D19EF1-CDE1-4B1A-B985-BDFD2C777308}"/>
              </a:ext>
            </a:extLst>
          </p:cNvPr>
          <p:cNvSpPr txBox="1"/>
          <p:nvPr/>
        </p:nvSpPr>
        <p:spPr>
          <a:xfrm>
            <a:off x="6024365" y="10297219"/>
            <a:ext cx="56457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CADENA</a:t>
            </a:r>
          </a:p>
        </p:txBody>
      </p:sp>
      <p:pic>
        <p:nvPicPr>
          <p:cNvPr id="194" name="18 Imagen">
            <a:extLst>
              <a:ext uri="{FF2B5EF4-FFF2-40B4-BE49-F238E27FC236}">
                <a16:creationId xmlns:a16="http://schemas.microsoft.com/office/drawing/2014/main" id="{92F5FCBB-795B-46CD-9058-48300C48EBC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448318" y="10251858"/>
            <a:ext cx="128776" cy="189377"/>
          </a:xfrm>
          <a:prstGeom prst="rect">
            <a:avLst/>
          </a:prstGeom>
        </p:spPr>
      </p:pic>
      <p:sp>
        <p:nvSpPr>
          <p:cNvPr id="195" name="2052 CuadroTexto">
            <a:extLst>
              <a:ext uri="{FF2B5EF4-FFF2-40B4-BE49-F238E27FC236}">
                <a16:creationId xmlns:a16="http://schemas.microsoft.com/office/drawing/2014/main" id="{EB4938F3-3AD9-4B54-B870-C416E23EDDAE}"/>
              </a:ext>
            </a:extLst>
          </p:cNvPr>
          <p:cNvSpPr txBox="1"/>
          <p:nvPr/>
        </p:nvSpPr>
        <p:spPr>
          <a:xfrm>
            <a:off x="3512706" y="10297219"/>
            <a:ext cx="683200"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UBICACIÓN</a:t>
            </a:r>
          </a:p>
        </p:txBody>
      </p:sp>
      <p:sp>
        <p:nvSpPr>
          <p:cNvPr id="4" name="3 Marcador de número de diapositiva">
            <a:extLst>
              <a:ext uri="{FF2B5EF4-FFF2-40B4-BE49-F238E27FC236}">
                <a16:creationId xmlns:a16="http://schemas.microsoft.com/office/drawing/2014/main" id="{4F08C398-2F53-2DC3-FF3C-E7621DD3B223}"/>
              </a:ext>
            </a:extLst>
          </p:cNvPr>
          <p:cNvSpPr txBox="1">
            <a:spLocks/>
          </p:cNvSpPr>
          <p:nvPr/>
        </p:nvSpPr>
        <p:spPr>
          <a:xfrm>
            <a:off x="6459042" y="10297219"/>
            <a:ext cx="753374" cy="730250"/>
          </a:xfrm>
          <a:prstGeom prst="rect">
            <a:avLst/>
          </a:prstGeom>
        </p:spPr>
        <p:txBody>
          <a:bodyPr vert="horz" lIns="91365" tIns="45718" rIns="91365" bIns="45718" rtlCol="0" anchor="ctr"/>
          <a:lstStyle>
            <a:defPPr marL="0" marR="0" indent="0" algn="l" defTabSz="91399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163"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Bankinter Sans Light" pitchFamily="2" charset="0"/>
                <a:ea typeface="F Grotesk Regular"/>
                <a:cs typeface="F Grotesk Regular"/>
                <a:sym typeface="F Grotesk Regular"/>
              </a:defRPr>
            </a:lvl1pPr>
            <a:lvl2pPr marL="0" marR="0" indent="228518"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2pPr>
            <a:lvl3pPr marL="0" marR="0" indent="457020"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3pPr>
            <a:lvl4pPr marL="0" marR="0" indent="68550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4pPr>
            <a:lvl5pPr marL="0" marR="0" indent="91399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5pPr>
            <a:lvl6pPr marL="0" marR="0" indent="114250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6pPr>
            <a:lvl7pPr marL="0" marR="0" indent="1371027"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7pPr>
            <a:lvl8pPr marL="0" marR="0" indent="1599524"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8pPr>
            <a:lvl9pPr marL="0" marR="0" indent="182799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9pPr>
          </a:lstStyle>
          <a:p>
            <a:pPr>
              <a:defRPr/>
            </a:pPr>
            <a:fld id="{298AB088-12E1-4115-92BF-EF87FCD9D169}" type="slidenum">
              <a:rPr lang="es-ES" sz="900" smtClean="0">
                <a:solidFill>
                  <a:srgbClr val="000000">
                    <a:tint val="75000"/>
                  </a:srgbClr>
                </a:solidFill>
                <a:latin typeface="Bankinter Text" pitchFamily="2" charset="0"/>
              </a:rPr>
              <a:pPr>
                <a:defRPr/>
              </a:pPr>
              <a:t>13</a:t>
            </a:fld>
            <a:endParaRPr lang="es-ES" sz="900" dirty="0">
              <a:solidFill>
                <a:srgbClr val="000000">
                  <a:tint val="75000"/>
                </a:srgbClr>
              </a:solidFill>
              <a:latin typeface="Bankinter Text" pitchFamily="2" charset="0"/>
            </a:endParaRPr>
          </a:p>
        </p:txBody>
      </p:sp>
      <p:pic>
        <p:nvPicPr>
          <p:cNvPr id="5" name="181 Imagen">
            <a:extLst>
              <a:ext uri="{FF2B5EF4-FFF2-40B4-BE49-F238E27FC236}">
                <a16:creationId xmlns:a16="http://schemas.microsoft.com/office/drawing/2014/main" id="{9C39F27F-7AFB-2209-EE17-A1F550E502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4393" y="1825795"/>
            <a:ext cx="184855" cy="236994"/>
          </a:xfrm>
          <a:prstGeom prst="rect">
            <a:avLst/>
          </a:prstGeom>
        </p:spPr>
      </p:pic>
      <p:pic>
        <p:nvPicPr>
          <p:cNvPr id="6" name="171 Imagen">
            <a:extLst>
              <a:ext uri="{FF2B5EF4-FFF2-40B4-BE49-F238E27FC236}">
                <a16:creationId xmlns:a16="http://schemas.microsoft.com/office/drawing/2014/main" id="{ECF5E3F9-429A-CDA6-5420-802F32EC9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4918" y="5241750"/>
            <a:ext cx="104740" cy="106835"/>
          </a:xfrm>
          <a:prstGeom prst="rect">
            <a:avLst/>
          </a:prstGeom>
        </p:spPr>
      </p:pic>
      <p:cxnSp>
        <p:nvCxnSpPr>
          <p:cNvPr id="10" name="26 Conector recto">
            <a:extLst>
              <a:ext uri="{FF2B5EF4-FFF2-40B4-BE49-F238E27FC236}">
                <a16:creationId xmlns:a16="http://schemas.microsoft.com/office/drawing/2014/main" id="{5FE68551-9BEE-2DD9-7416-87345AEE00BE}"/>
              </a:ext>
            </a:extLst>
          </p:cNvPr>
          <p:cNvCxnSpPr/>
          <p:nvPr/>
        </p:nvCxnSpPr>
        <p:spPr>
          <a:xfrm flipH="1">
            <a:off x="925563" y="5098534"/>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9 CuadroTexto">
            <a:extLst>
              <a:ext uri="{FF2B5EF4-FFF2-40B4-BE49-F238E27FC236}">
                <a16:creationId xmlns:a16="http://schemas.microsoft.com/office/drawing/2014/main" id="{1CB350C9-B4E4-FD55-6035-C6E731E372CB}"/>
              </a:ext>
            </a:extLst>
          </p:cNvPr>
          <p:cNvSpPr txBox="1"/>
          <p:nvPr/>
        </p:nvSpPr>
        <p:spPr>
          <a:xfrm>
            <a:off x="5364807" y="530553"/>
            <a:ext cx="1695272" cy="261610"/>
          </a:xfrm>
          <a:prstGeom prst="rect">
            <a:avLst/>
          </a:prstGeom>
          <a:noFill/>
        </p:spPr>
        <p:txBody>
          <a:bodyPr wrap="square" rtlCol="0">
            <a:spAutoFit/>
          </a:bodyPr>
          <a:lstStyle/>
          <a:p>
            <a:r>
              <a:rPr lang="es-ES" sz="1000" dirty="0">
                <a:latin typeface="Bankinter Text" pitchFamily="18" charset="0"/>
                <a:cs typeface="Arial" panose="020B0604020202020204" pitchFamily="34" charset="0"/>
              </a:rPr>
              <a:t>4º Trimestre </a:t>
            </a:r>
            <a:r>
              <a:rPr lang="es-ES" sz="1100" b="1" dirty="0">
                <a:solidFill>
                  <a:srgbClr val="B76400"/>
                </a:solidFill>
                <a:latin typeface="Bankinter Text" pitchFamily="18" charset="0"/>
                <a:cs typeface="Arial" panose="020B0604020202020204" pitchFamily="34" charset="0"/>
              </a:rPr>
              <a:t>/</a:t>
            </a:r>
            <a:r>
              <a:rPr lang="es-ES" sz="1000" dirty="0">
                <a:latin typeface="Bankinter Text" pitchFamily="18" charset="0"/>
                <a:cs typeface="Arial" panose="020B0604020202020204" pitchFamily="34" charset="0"/>
              </a:rPr>
              <a:t> </a:t>
            </a:r>
            <a:r>
              <a:rPr lang="es-ES" sz="1000" b="1" dirty="0">
                <a:latin typeface="Bankinter Text" pitchFamily="18" charset="0"/>
                <a:cs typeface="Arial" panose="020B0604020202020204" pitchFamily="34" charset="0"/>
              </a:rPr>
              <a:t>2023</a:t>
            </a:r>
          </a:p>
        </p:txBody>
      </p:sp>
      <p:sp>
        <p:nvSpPr>
          <p:cNvPr id="3" name="169 CuadroTexto">
            <a:extLst>
              <a:ext uri="{FF2B5EF4-FFF2-40B4-BE49-F238E27FC236}">
                <a16:creationId xmlns:a16="http://schemas.microsoft.com/office/drawing/2014/main" id="{00AA029C-C62B-B066-5EFB-C5D1999AB81D}"/>
              </a:ext>
            </a:extLst>
          </p:cNvPr>
          <p:cNvSpPr txBox="1"/>
          <p:nvPr/>
        </p:nvSpPr>
        <p:spPr>
          <a:xfrm>
            <a:off x="2889851" y="1812918"/>
            <a:ext cx="251992" cy="230832"/>
          </a:xfrm>
          <a:prstGeom prst="rect">
            <a:avLst/>
          </a:prstGeom>
          <a:noFill/>
        </p:spPr>
        <p:txBody>
          <a:bodyPr wrap="none" rtlCol="0">
            <a:spAutoFit/>
          </a:bodyPr>
          <a:lstStyle/>
          <a:p>
            <a:r>
              <a:rPr lang="es-ES_tradnl" sz="900" dirty="0">
                <a:latin typeface="Bankinter Text" pitchFamily="18" charset="0"/>
              </a:rPr>
              <a:t>9</a:t>
            </a:r>
            <a:endParaRPr lang="es-ES" sz="900" dirty="0">
              <a:latin typeface="Bankinter Text" pitchFamily="18" charset="0"/>
            </a:endParaRPr>
          </a:p>
        </p:txBody>
      </p:sp>
      <p:pic>
        <p:nvPicPr>
          <p:cNvPr id="12" name="203 Imagen">
            <a:extLst>
              <a:ext uri="{FF2B5EF4-FFF2-40B4-BE49-F238E27FC236}">
                <a16:creationId xmlns:a16="http://schemas.microsoft.com/office/drawing/2014/main" id="{55404028-77BF-A547-4F52-42E280687E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799" y="1869070"/>
            <a:ext cx="104740" cy="106835"/>
          </a:xfrm>
          <a:prstGeom prst="rect">
            <a:avLst/>
          </a:prstGeom>
        </p:spPr>
      </p:pic>
      <p:pic>
        <p:nvPicPr>
          <p:cNvPr id="13" name="204 Imagen">
            <a:extLst>
              <a:ext uri="{FF2B5EF4-FFF2-40B4-BE49-F238E27FC236}">
                <a16:creationId xmlns:a16="http://schemas.microsoft.com/office/drawing/2014/main" id="{CFD07D14-FEB0-3913-F11E-44F8E49B1D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9702" y="1870017"/>
            <a:ext cx="104740" cy="106835"/>
          </a:xfrm>
          <a:prstGeom prst="rect">
            <a:avLst/>
          </a:prstGeom>
        </p:spPr>
      </p:pic>
      <p:pic>
        <p:nvPicPr>
          <p:cNvPr id="14" name="209 Imagen">
            <a:extLst>
              <a:ext uri="{FF2B5EF4-FFF2-40B4-BE49-F238E27FC236}">
                <a16:creationId xmlns:a16="http://schemas.microsoft.com/office/drawing/2014/main" id="{F5326D3A-115C-561E-FEFC-58F4165FA8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1174" y="1870017"/>
            <a:ext cx="104740" cy="106835"/>
          </a:xfrm>
          <a:prstGeom prst="rect">
            <a:avLst/>
          </a:prstGeom>
        </p:spPr>
      </p:pic>
      <p:pic>
        <p:nvPicPr>
          <p:cNvPr id="15" name="188 Imagen">
            <a:extLst>
              <a:ext uri="{FF2B5EF4-FFF2-40B4-BE49-F238E27FC236}">
                <a16:creationId xmlns:a16="http://schemas.microsoft.com/office/drawing/2014/main" id="{201DF6A4-4132-8CB1-5074-EEC534CF37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07918" y="1812807"/>
            <a:ext cx="184855" cy="236994"/>
          </a:xfrm>
          <a:prstGeom prst="rect">
            <a:avLst/>
          </a:prstGeom>
        </p:spPr>
      </p:pic>
      <p:sp>
        <p:nvSpPr>
          <p:cNvPr id="16" name="165 CuadroTexto">
            <a:extLst>
              <a:ext uri="{FF2B5EF4-FFF2-40B4-BE49-F238E27FC236}">
                <a16:creationId xmlns:a16="http://schemas.microsoft.com/office/drawing/2014/main" id="{CFAF8300-FB3F-D004-89CB-5D3D4931883C}"/>
              </a:ext>
            </a:extLst>
          </p:cNvPr>
          <p:cNvSpPr txBox="1"/>
          <p:nvPr/>
        </p:nvSpPr>
        <p:spPr>
          <a:xfrm>
            <a:off x="2902551" y="2123920"/>
            <a:ext cx="1466107" cy="276999"/>
          </a:xfrm>
          <a:prstGeom prst="rect">
            <a:avLst/>
          </a:prstGeom>
          <a:noFill/>
        </p:spPr>
        <p:txBody>
          <a:bodyPr wrap="none" rtlCol="0">
            <a:spAutoFit/>
          </a:bodyPr>
          <a:lstStyle/>
          <a:p>
            <a:r>
              <a:rPr lang="es-ES" sz="1200" b="1" dirty="0">
                <a:solidFill>
                  <a:srgbClr val="6A7D55"/>
                </a:solidFill>
                <a:latin typeface="Bankinter Text" pitchFamily="18" charset="0"/>
              </a:rPr>
              <a:t>AC Sevilla </a:t>
            </a:r>
            <a:r>
              <a:rPr lang="es-ES" sz="1200" b="1" dirty="0" err="1">
                <a:solidFill>
                  <a:srgbClr val="6A7D55"/>
                </a:solidFill>
                <a:latin typeface="Bankinter Text" pitchFamily="18" charset="0"/>
              </a:rPr>
              <a:t>Forum</a:t>
            </a:r>
            <a:endParaRPr lang="es-ES" sz="1600" b="1" dirty="0">
              <a:solidFill>
                <a:srgbClr val="6A7D55"/>
              </a:solidFill>
              <a:latin typeface="Bankinter Text" pitchFamily="18" charset="0"/>
            </a:endParaRPr>
          </a:p>
        </p:txBody>
      </p:sp>
      <p:sp>
        <p:nvSpPr>
          <p:cNvPr id="17" name="191 CuadroTexto">
            <a:extLst>
              <a:ext uri="{FF2B5EF4-FFF2-40B4-BE49-F238E27FC236}">
                <a16:creationId xmlns:a16="http://schemas.microsoft.com/office/drawing/2014/main" id="{80E5754D-B9C7-38B1-EC08-5A55C92259B5}"/>
              </a:ext>
            </a:extLst>
          </p:cNvPr>
          <p:cNvSpPr txBox="1"/>
          <p:nvPr/>
        </p:nvSpPr>
        <p:spPr>
          <a:xfrm>
            <a:off x="3084147" y="3112138"/>
            <a:ext cx="1518364" cy="230832"/>
          </a:xfrm>
          <a:prstGeom prst="rect">
            <a:avLst/>
          </a:prstGeom>
          <a:noFill/>
        </p:spPr>
        <p:txBody>
          <a:bodyPr wrap="none" rtlCol="0">
            <a:spAutoFit/>
          </a:bodyPr>
          <a:lstStyle/>
          <a:p>
            <a:r>
              <a:rPr lang="es-ES" sz="900" dirty="0">
                <a:latin typeface="Bankinter Text" pitchFamily="18" charset="0"/>
              </a:rPr>
              <a:t>Marriot </a:t>
            </a:r>
            <a:r>
              <a:rPr lang="es-ES" sz="900" dirty="0" err="1">
                <a:latin typeface="Bankinter Text" pitchFamily="18" charset="0"/>
              </a:rPr>
              <a:t>Hotels</a:t>
            </a:r>
            <a:r>
              <a:rPr lang="es-ES" sz="900" dirty="0">
                <a:latin typeface="Bankinter Text" pitchFamily="18" charset="0"/>
              </a:rPr>
              <a:t> &amp; Resorts</a:t>
            </a:r>
          </a:p>
        </p:txBody>
      </p:sp>
      <p:sp>
        <p:nvSpPr>
          <p:cNvPr id="18" name="192 CuadroTexto">
            <a:extLst>
              <a:ext uri="{FF2B5EF4-FFF2-40B4-BE49-F238E27FC236}">
                <a16:creationId xmlns:a16="http://schemas.microsoft.com/office/drawing/2014/main" id="{7AEAC23A-2FE9-E54A-1C1B-AA86FBFD9AFB}"/>
              </a:ext>
            </a:extLst>
          </p:cNvPr>
          <p:cNvSpPr txBox="1"/>
          <p:nvPr/>
        </p:nvSpPr>
        <p:spPr>
          <a:xfrm>
            <a:off x="3060298" y="2500584"/>
            <a:ext cx="548548" cy="230832"/>
          </a:xfrm>
          <a:prstGeom prst="rect">
            <a:avLst/>
          </a:prstGeom>
          <a:noFill/>
        </p:spPr>
        <p:txBody>
          <a:bodyPr wrap="none" rtlCol="0">
            <a:spAutoFit/>
          </a:bodyPr>
          <a:lstStyle/>
          <a:p>
            <a:r>
              <a:rPr lang="es-ES" sz="900" dirty="0">
                <a:latin typeface="Bankinter Text" pitchFamily="18" charset="0"/>
              </a:rPr>
              <a:t>Sevilla</a:t>
            </a:r>
          </a:p>
        </p:txBody>
      </p:sp>
      <p:sp>
        <p:nvSpPr>
          <p:cNvPr id="19" name="193 CuadroTexto">
            <a:extLst>
              <a:ext uri="{FF2B5EF4-FFF2-40B4-BE49-F238E27FC236}">
                <a16:creationId xmlns:a16="http://schemas.microsoft.com/office/drawing/2014/main" id="{CBEC4CA8-4A8B-D71B-FAA7-2F05632BF047}"/>
              </a:ext>
            </a:extLst>
          </p:cNvPr>
          <p:cNvSpPr txBox="1"/>
          <p:nvPr/>
        </p:nvSpPr>
        <p:spPr>
          <a:xfrm>
            <a:off x="3084147" y="2716608"/>
            <a:ext cx="386644" cy="230832"/>
          </a:xfrm>
          <a:prstGeom prst="rect">
            <a:avLst/>
          </a:prstGeom>
          <a:noFill/>
        </p:spPr>
        <p:txBody>
          <a:bodyPr wrap="none" rtlCol="0">
            <a:spAutoFit/>
          </a:bodyPr>
          <a:lstStyle/>
          <a:p>
            <a:r>
              <a:rPr lang="es-ES" sz="900" dirty="0">
                <a:latin typeface="Bankinter Text" pitchFamily="18" charset="0"/>
              </a:rPr>
              <a:t>144</a:t>
            </a:r>
          </a:p>
        </p:txBody>
      </p:sp>
      <p:sp>
        <p:nvSpPr>
          <p:cNvPr id="20" name="194 CuadroTexto">
            <a:extLst>
              <a:ext uri="{FF2B5EF4-FFF2-40B4-BE49-F238E27FC236}">
                <a16:creationId xmlns:a16="http://schemas.microsoft.com/office/drawing/2014/main" id="{AD1FE121-D7FA-FDE3-73D6-36F1E39D0A95}"/>
              </a:ext>
            </a:extLst>
          </p:cNvPr>
          <p:cNvSpPr txBox="1"/>
          <p:nvPr/>
        </p:nvSpPr>
        <p:spPr>
          <a:xfrm>
            <a:off x="3084147" y="2914580"/>
            <a:ext cx="330540" cy="230832"/>
          </a:xfrm>
          <a:prstGeom prst="rect">
            <a:avLst/>
          </a:prstGeom>
          <a:noFill/>
        </p:spPr>
        <p:txBody>
          <a:bodyPr wrap="none" rtlCol="0">
            <a:spAutoFit/>
          </a:bodyPr>
          <a:lstStyle/>
          <a:p>
            <a:r>
              <a:rPr lang="es-ES" sz="900" dirty="0">
                <a:latin typeface="Bankinter Text" pitchFamily="18" charset="0"/>
              </a:rPr>
              <a:t>AC</a:t>
            </a:r>
          </a:p>
        </p:txBody>
      </p:sp>
      <p:pic>
        <p:nvPicPr>
          <p:cNvPr id="21" name="195 Imagen">
            <a:extLst>
              <a:ext uri="{FF2B5EF4-FFF2-40B4-BE49-F238E27FC236}">
                <a16:creationId xmlns:a16="http://schemas.microsoft.com/office/drawing/2014/main" id="{DF703AA8-2BF5-34B1-7175-1F2D354037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1734" y="3158058"/>
            <a:ext cx="133646" cy="138992"/>
          </a:xfrm>
          <a:prstGeom prst="rect">
            <a:avLst/>
          </a:prstGeom>
        </p:spPr>
      </p:pic>
      <p:pic>
        <p:nvPicPr>
          <p:cNvPr id="22" name="196 Imagen">
            <a:extLst>
              <a:ext uri="{FF2B5EF4-FFF2-40B4-BE49-F238E27FC236}">
                <a16:creationId xmlns:a16="http://schemas.microsoft.com/office/drawing/2014/main" id="{2F39D6B0-7C85-FF3D-50ED-FA98AA52B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4559" y="2763864"/>
            <a:ext cx="133646" cy="136319"/>
          </a:xfrm>
          <a:prstGeom prst="rect">
            <a:avLst/>
          </a:prstGeom>
        </p:spPr>
      </p:pic>
      <p:pic>
        <p:nvPicPr>
          <p:cNvPr id="23" name="197 Imagen">
            <a:extLst>
              <a:ext uri="{FF2B5EF4-FFF2-40B4-BE49-F238E27FC236}">
                <a16:creationId xmlns:a16="http://schemas.microsoft.com/office/drawing/2014/main" id="{791C05D3-E4A3-D475-0132-34184537E8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1734" y="2960500"/>
            <a:ext cx="133646" cy="138992"/>
          </a:xfrm>
          <a:prstGeom prst="rect">
            <a:avLst/>
          </a:prstGeom>
        </p:spPr>
      </p:pic>
      <p:pic>
        <p:nvPicPr>
          <p:cNvPr id="25" name="198 Imagen">
            <a:extLst>
              <a:ext uri="{FF2B5EF4-FFF2-40B4-BE49-F238E27FC236}">
                <a16:creationId xmlns:a16="http://schemas.microsoft.com/office/drawing/2014/main" id="{38D62351-2FAE-167B-DBD2-17B23F3A4E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87922" y="2549177"/>
            <a:ext cx="96225" cy="133646"/>
          </a:xfrm>
          <a:prstGeom prst="rect">
            <a:avLst/>
          </a:prstGeom>
        </p:spPr>
      </p:pic>
      <p:pic>
        <p:nvPicPr>
          <p:cNvPr id="26" name="261 Imagen">
            <a:extLst>
              <a:ext uri="{FF2B5EF4-FFF2-40B4-BE49-F238E27FC236}">
                <a16:creationId xmlns:a16="http://schemas.microsoft.com/office/drawing/2014/main" id="{271D16CB-0882-2F46-C623-3775281DB2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5914" y="1868204"/>
            <a:ext cx="104740" cy="106835"/>
          </a:xfrm>
          <a:prstGeom prst="rect">
            <a:avLst/>
          </a:prstGeom>
        </p:spPr>
      </p:pic>
      <p:pic>
        <p:nvPicPr>
          <p:cNvPr id="28" name="Picture 2" descr="AC Hotel by Marriott Sevilla Forum, Sevilla. Desde 59.08€ -  Centraldereservas.com">
            <a:extLst>
              <a:ext uri="{FF2B5EF4-FFF2-40B4-BE49-F238E27FC236}">
                <a16:creationId xmlns:a16="http://schemas.microsoft.com/office/drawing/2014/main" id="{24B3E23F-C805-085C-4252-5253CE747DE2}"/>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11559" r="15825"/>
          <a:stretch/>
        </p:blipFill>
        <p:spPr bwMode="auto">
          <a:xfrm>
            <a:off x="2889852" y="3443418"/>
            <a:ext cx="1809352" cy="166198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143 Conector recto">
            <a:extLst>
              <a:ext uri="{FF2B5EF4-FFF2-40B4-BE49-F238E27FC236}">
                <a16:creationId xmlns:a16="http://schemas.microsoft.com/office/drawing/2014/main" id="{C8423D54-7524-A839-5E6B-42502E8679D7}"/>
              </a:ext>
            </a:extLst>
          </p:cNvPr>
          <p:cNvCxnSpPr/>
          <p:nvPr/>
        </p:nvCxnSpPr>
        <p:spPr>
          <a:xfrm>
            <a:off x="2879835" y="1689175"/>
            <a:ext cx="0" cy="33609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718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7A488"/>
        </a:solidFill>
        <a:effectLst/>
      </p:bgPr>
    </p:bg>
    <p:spTree>
      <p:nvGrpSpPr>
        <p:cNvPr id="1" name=""/>
        <p:cNvGrpSpPr/>
        <p:nvPr/>
      </p:nvGrpSpPr>
      <p:grpSpPr>
        <a:xfrm>
          <a:off x="0" y="0"/>
          <a:ext cx="0" cy="0"/>
          <a:chOff x="0" y="0"/>
          <a:chExt cx="0" cy="0"/>
        </a:xfrm>
      </p:grpSpPr>
      <p:sp>
        <p:nvSpPr>
          <p:cNvPr id="165" name="164 Rectángulo"/>
          <p:cNvSpPr/>
          <p:nvPr/>
        </p:nvSpPr>
        <p:spPr>
          <a:xfrm>
            <a:off x="357733" y="411974"/>
            <a:ext cx="6840760" cy="1038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23 Rectángulo"/>
          <p:cNvSpPr/>
          <p:nvPr/>
        </p:nvSpPr>
        <p:spPr>
          <a:xfrm>
            <a:off x="1132083" y="1798663"/>
            <a:ext cx="5384852" cy="8275253"/>
          </a:xfrm>
          <a:prstGeom prst="rect">
            <a:avLst/>
          </a:prstGeom>
          <a:solidFill>
            <a:srgbClr val="CDD4C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6 Grupo"/>
          <p:cNvGrpSpPr/>
          <p:nvPr/>
        </p:nvGrpSpPr>
        <p:grpSpPr>
          <a:xfrm>
            <a:off x="357733" y="412048"/>
            <a:ext cx="2270770" cy="452123"/>
            <a:chOff x="357733" y="412048"/>
            <a:chExt cx="2270770" cy="452123"/>
          </a:xfrm>
        </p:grpSpPr>
        <p:sp>
          <p:nvSpPr>
            <p:cNvPr id="8" name="7 Rectángulo"/>
            <p:cNvSpPr/>
            <p:nvPr/>
          </p:nvSpPr>
          <p:spPr>
            <a:xfrm>
              <a:off x="357733" y="412048"/>
              <a:ext cx="2270770" cy="452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319" y="504131"/>
              <a:ext cx="1027734" cy="297636"/>
            </a:xfrm>
            <a:prstGeom prst="rect">
              <a:avLst/>
            </a:prstGeom>
          </p:spPr>
        </p:pic>
      </p:grpSp>
      <p:sp>
        <p:nvSpPr>
          <p:cNvPr id="170" name="169 Rectángulo"/>
          <p:cNvSpPr/>
          <p:nvPr/>
        </p:nvSpPr>
        <p:spPr>
          <a:xfrm>
            <a:off x="2628503" y="412048"/>
            <a:ext cx="2247478" cy="4521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4" name="183 CuadroTexto"/>
          <p:cNvSpPr txBox="1"/>
          <p:nvPr/>
        </p:nvSpPr>
        <p:spPr>
          <a:xfrm>
            <a:off x="2988543" y="504131"/>
            <a:ext cx="162576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Atom</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Hoteles </a:t>
            </a: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Socimi</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S.A.</a:t>
            </a:r>
          </a:p>
        </p:txBody>
      </p:sp>
      <p:sp>
        <p:nvSpPr>
          <p:cNvPr id="143" name="126 CuadroTexto">
            <a:extLst>
              <a:ext uri="{FF2B5EF4-FFF2-40B4-BE49-F238E27FC236}">
                <a16:creationId xmlns:a16="http://schemas.microsoft.com/office/drawing/2014/main" id="{3CE9EBCB-A567-4B04-944F-D5C5972E7347}"/>
              </a:ext>
            </a:extLst>
          </p:cNvPr>
          <p:cNvSpPr txBox="1"/>
          <p:nvPr/>
        </p:nvSpPr>
        <p:spPr>
          <a:xfrm>
            <a:off x="1113982" y="1872283"/>
            <a:ext cx="319318" cy="230832"/>
          </a:xfrm>
          <a:prstGeom prst="rect">
            <a:avLst/>
          </a:prstGeom>
          <a:noFill/>
        </p:spPr>
        <p:txBody>
          <a:bodyPr wrap="none" rtlCol="0">
            <a:spAutoFit/>
          </a:bodyPr>
          <a:lstStyle/>
          <a:p>
            <a:r>
              <a:rPr lang="es-ES" sz="900" dirty="0">
                <a:latin typeface="Bankinter Text" pitchFamily="18" charset="0"/>
              </a:rPr>
              <a:t>15</a:t>
            </a:r>
          </a:p>
        </p:txBody>
      </p:sp>
      <p:pic>
        <p:nvPicPr>
          <p:cNvPr id="156" name="128 Imagen">
            <a:extLst>
              <a:ext uri="{FF2B5EF4-FFF2-40B4-BE49-F238E27FC236}">
                <a16:creationId xmlns:a16="http://schemas.microsoft.com/office/drawing/2014/main" id="{C8921E2B-938E-4F02-9C49-B9393E6498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0930" y="1928435"/>
            <a:ext cx="104740" cy="106835"/>
          </a:xfrm>
          <a:prstGeom prst="rect">
            <a:avLst/>
          </a:prstGeom>
        </p:spPr>
      </p:pic>
      <p:pic>
        <p:nvPicPr>
          <p:cNvPr id="157" name="129 Imagen">
            <a:extLst>
              <a:ext uri="{FF2B5EF4-FFF2-40B4-BE49-F238E27FC236}">
                <a16:creationId xmlns:a16="http://schemas.microsoft.com/office/drawing/2014/main" id="{F7163414-3085-43F5-A25B-7B9055E8A3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3833" y="1929382"/>
            <a:ext cx="104740" cy="106835"/>
          </a:xfrm>
          <a:prstGeom prst="rect">
            <a:avLst/>
          </a:prstGeom>
        </p:spPr>
      </p:pic>
      <p:pic>
        <p:nvPicPr>
          <p:cNvPr id="166" name="130 Imagen">
            <a:extLst>
              <a:ext uri="{FF2B5EF4-FFF2-40B4-BE49-F238E27FC236}">
                <a16:creationId xmlns:a16="http://schemas.microsoft.com/office/drawing/2014/main" id="{9C62C6E0-2A1A-40E9-8203-B5310993DE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5305" y="1929382"/>
            <a:ext cx="104740" cy="106835"/>
          </a:xfrm>
          <a:prstGeom prst="rect">
            <a:avLst/>
          </a:prstGeom>
        </p:spPr>
      </p:pic>
      <p:sp>
        <p:nvSpPr>
          <p:cNvPr id="174" name="144 CuadroTexto">
            <a:extLst>
              <a:ext uri="{FF2B5EF4-FFF2-40B4-BE49-F238E27FC236}">
                <a16:creationId xmlns:a16="http://schemas.microsoft.com/office/drawing/2014/main" id="{6CDA4D78-9720-40B2-BECF-9CFCB99320EE}"/>
              </a:ext>
            </a:extLst>
          </p:cNvPr>
          <p:cNvSpPr txBox="1"/>
          <p:nvPr/>
        </p:nvSpPr>
        <p:spPr>
          <a:xfrm>
            <a:off x="1113982" y="2088307"/>
            <a:ext cx="1353127" cy="461665"/>
          </a:xfrm>
          <a:prstGeom prst="rect">
            <a:avLst/>
          </a:prstGeom>
          <a:noFill/>
        </p:spPr>
        <p:txBody>
          <a:bodyPr wrap="none" rtlCol="0">
            <a:spAutoFit/>
          </a:bodyPr>
          <a:lstStyle/>
          <a:p>
            <a:r>
              <a:rPr lang="es-ES" sz="1200" b="1" dirty="0">
                <a:solidFill>
                  <a:srgbClr val="6A7D55"/>
                </a:solidFill>
                <a:latin typeface="Bankinter Text" pitchFamily="18" charset="0"/>
              </a:rPr>
              <a:t>B&amp;B Hotel Vitoria </a:t>
            </a:r>
          </a:p>
          <a:p>
            <a:r>
              <a:rPr lang="es-ES" sz="1200" b="1" dirty="0">
                <a:solidFill>
                  <a:srgbClr val="6A7D55"/>
                </a:solidFill>
                <a:latin typeface="Bankinter Text" pitchFamily="18" charset="0"/>
              </a:rPr>
              <a:t>General Álava</a:t>
            </a:r>
            <a:endParaRPr lang="es-ES" sz="1600" b="1" dirty="0">
              <a:solidFill>
                <a:srgbClr val="6A7D55"/>
              </a:solidFill>
              <a:latin typeface="Bankinter Text" pitchFamily="18" charset="0"/>
            </a:endParaRPr>
          </a:p>
        </p:txBody>
      </p:sp>
      <p:sp>
        <p:nvSpPr>
          <p:cNvPr id="175" name="145 CuadroTexto">
            <a:extLst>
              <a:ext uri="{FF2B5EF4-FFF2-40B4-BE49-F238E27FC236}">
                <a16:creationId xmlns:a16="http://schemas.microsoft.com/office/drawing/2014/main" id="{FEB35FDD-10CB-416B-8161-74A68FD732D6}"/>
              </a:ext>
            </a:extLst>
          </p:cNvPr>
          <p:cNvSpPr txBox="1"/>
          <p:nvPr/>
        </p:nvSpPr>
        <p:spPr>
          <a:xfrm>
            <a:off x="1295578" y="3122777"/>
            <a:ext cx="715260" cy="230832"/>
          </a:xfrm>
          <a:prstGeom prst="rect">
            <a:avLst/>
          </a:prstGeom>
          <a:noFill/>
        </p:spPr>
        <p:txBody>
          <a:bodyPr wrap="none" rtlCol="0">
            <a:spAutoFit/>
          </a:bodyPr>
          <a:lstStyle/>
          <a:p>
            <a:r>
              <a:rPr lang="es-ES" sz="900" dirty="0">
                <a:latin typeface="Bankinter Text" pitchFamily="18" charset="0"/>
              </a:rPr>
              <a:t>B&amp;B Hotels</a:t>
            </a:r>
          </a:p>
        </p:txBody>
      </p:sp>
      <p:sp>
        <p:nvSpPr>
          <p:cNvPr id="176" name="228 CuadroTexto">
            <a:extLst>
              <a:ext uri="{FF2B5EF4-FFF2-40B4-BE49-F238E27FC236}">
                <a16:creationId xmlns:a16="http://schemas.microsoft.com/office/drawing/2014/main" id="{2D4DCC65-2F0E-4842-9775-7D63A42C37FB}"/>
              </a:ext>
            </a:extLst>
          </p:cNvPr>
          <p:cNvSpPr txBox="1"/>
          <p:nvPr/>
        </p:nvSpPr>
        <p:spPr>
          <a:xfrm>
            <a:off x="1271729" y="2511223"/>
            <a:ext cx="498855" cy="230832"/>
          </a:xfrm>
          <a:prstGeom prst="rect">
            <a:avLst/>
          </a:prstGeom>
          <a:noFill/>
        </p:spPr>
        <p:txBody>
          <a:bodyPr wrap="none" rtlCol="0">
            <a:spAutoFit/>
          </a:bodyPr>
          <a:lstStyle/>
          <a:p>
            <a:r>
              <a:rPr lang="es-ES" sz="900" dirty="0">
                <a:latin typeface="Bankinter Text" pitchFamily="18" charset="0"/>
              </a:rPr>
              <a:t>Vitoria</a:t>
            </a:r>
          </a:p>
        </p:txBody>
      </p:sp>
      <p:sp>
        <p:nvSpPr>
          <p:cNvPr id="177" name="229 CuadroTexto">
            <a:extLst>
              <a:ext uri="{FF2B5EF4-FFF2-40B4-BE49-F238E27FC236}">
                <a16:creationId xmlns:a16="http://schemas.microsoft.com/office/drawing/2014/main" id="{F2BAB2BB-3377-48E0-A81F-69DF992C9C1D}"/>
              </a:ext>
            </a:extLst>
          </p:cNvPr>
          <p:cNvSpPr txBox="1"/>
          <p:nvPr/>
        </p:nvSpPr>
        <p:spPr>
          <a:xfrm>
            <a:off x="1295578" y="2727247"/>
            <a:ext cx="357790" cy="230832"/>
          </a:xfrm>
          <a:prstGeom prst="rect">
            <a:avLst/>
          </a:prstGeom>
          <a:noFill/>
        </p:spPr>
        <p:txBody>
          <a:bodyPr wrap="none" rtlCol="0">
            <a:spAutoFit/>
          </a:bodyPr>
          <a:lstStyle/>
          <a:p>
            <a:r>
              <a:rPr lang="es-ES" sz="900" dirty="0">
                <a:latin typeface="Bankinter Text" pitchFamily="18" charset="0"/>
              </a:rPr>
              <a:t>107</a:t>
            </a:r>
          </a:p>
        </p:txBody>
      </p:sp>
      <p:sp>
        <p:nvSpPr>
          <p:cNvPr id="178" name="230 CuadroTexto">
            <a:extLst>
              <a:ext uri="{FF2B5EF4-FFF2-40B4-BE49-F238E27FC236}">
                <a16:creationId xmlns:a16="http://schemas.microsoft.com/office/drawing/2014/main" id="{3968D20D-D038-45B1-AFDF-DEB578FD648C}"/>
              </a:ext>
            </a:extLst>
          </p:cNvPr>
          <p:cNvSpPr txBox="1"/>
          <p:nvPr/>
        </p:nvSpPr>
        <p:spPr>
          <a:xfrm>
            <a:off x="1295578" y="2925219"/>
            <a:ext cx="388248" cy="230832"/>
          </a:xfrm>
          <a:prstGeom prst="rect">
            <a:avLst/>
          </a:prstGeom>
          <a:noFill/>
        </p:spPr>
        <p:txBody>
          <a:bodyPr wrap="none" rtlCol="0">
            <a:spAutoFit/>
          </a:bodyPr>
          <a:lstStyle/>
          <a:p>
            <a:r>
              <a:rPr lang="es-ES" sz="900" dirty="0">
                <a:latin typeface="Bankinter Text" pitchFamily="18" charset="0"/>
              </a:rPr>
              <a:t>B&amp;B</a:t>
            </a:r>
          </a:p>
        </p:txBody>
      </p:sp>
      <p:pic>
        <p:nvPicPr>
          <p:cNvPr id="179" name="231 Imagen">
            <a:extLst>
              <a:ext uri="{FF2B5EF4-FFF2-40B4-BE49-F238E27FC236}">
                <a16:creationId xmlns:a16="http://schemas.microsoft.com/office/drawing/2014/main" id="{B0A08F94-DCD2-44A8-ABD7-6743B5BF25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3165" y="3168697"/>
            <a:ext cx="133646" cy="138992"/>
          </a:xfrm>
          <a:prstGeom prst="rect">
            <a:avLst/>
          </a:prstGeom>
        </p:spPr>
      </p:pic>
      <p:pic>
        <p:nvPicPr>
          <p:cNvPr id="180" name="232 Imagen">
            <a:extLst>
              <a:ext uri="{FF2B5EF4-FFF2-40B4-BE49-F238E27FC236}">
                <a16:creationId xmlns:a16="http://schemas.microsoft.com/office/drawing/2014/main" id="{7562E295-90CB-4E30-A736-C88B93EDF4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5990" y="2774503"/>
            <a:ext cx="133646" cy="136319"/>
          </a:xfrm>
          <a:prstGeom prst="rect">
            <a:avLst/>
          </a:prstGeom>
        </p:spPr>
      </p:pic>
      <p:pic>
        <p:nvPicPr>
          <p:cNvPr id="181" name="233 Imagen">
            <a:extLst>
              <a:ext uri="{FF2B5EF4-FFF2-40B4-BE49-F238E27FC236}">
                <a16:creationId xmlns:a16="http://schemas.microsoft.com/office/drawing/2014/main" id="{C80A5481-2733-49A8-9D12-DBC855EAB0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3165" y="2971139"/>
            <a:ext cx="133646" cy="138992"/>
          </a:xfrm>
          <a:prstGeom prst="rect">
            <a:avLst/>
          </a:prstGeom>
        </p:spPr>
      </p:pic>
      <p:pic>
        <p:nvPicPr>
          <p:cNvPr id="182" name="234 Imagen">
            <a:extLst>
              <a:ext uri="{FF2B5EF4-FFF2-40B4-BE49-F238E27FC236}">
                <a16:creationId xmlns:a16="http://schemas.microsoft.com/office/drawing/2014/main" id="{F8B7317C-7AB9-4DC2-96EA-3BAEC68B9B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99353" y="2559816"/>
            <a:ext cx="96225" cy="133646"/>
          </a:xfrm>
          <a:prstGeom prst="rect">
            <a:avLst/>
          </a:prstGeom>
        </p:spPr>
      </p:pic>
      <p:pic>
        <p:nvPicPr>
          <p:cNvPr id="183" name="235 Imagen">
            <a:extLst>
              <a:ext uri="{FF2B5EF4-FFF2-40B4-BE49-F238E27FC236}">
                <a16:creationId xmlns:a16="http://schemas.microsoft.com/office/drawing/2014/main" id="{569A3634-88F2-4F20-AEFD-A8FED818C084}"/>
              </a:ext>
            </a:extLst>
          </p:cNvPr>
          <p:cNvPicPr>
            <a:picLocks noChangeAspect="1"/>
          </p:cNvPicPr>
          <p:nvPr/>
        </p:nvPicPr>
        <p:blipFill rotWithShape="1">
          <a:blip r:embed="rId9">
            <a:extLst>
              <a:ext uri="{28A0092B-C50C-407E-A947-70E740481C1C}">
                <a14:useLocalDpi xmlns:a14="http://schemas.microsoft.com/office/drawing/2010/main" val="0"/>
              </a:ext>
            </a:extLst>
          </a:blip>
          <a:srcRect l="15075" t="542" r="36439" b="-542"/>
          <a:stretch/>
        </p:blipFill>
        <p:spPr>
          <a:xfrm>
            <a:off x="1126646" y="3456459"/>
            <a:ext cx="1787536" cy="1642074"/>
          </a:xfrm>
          <a:prstGeom prst="rect">
            <a:avLst/>
          </a:prstGeom>
        </p:spPr>
      </p:pic>
      <p:pic>
        <p:nvPicPr>
          <p:cNvPr id="186" name="296 Imagen">
            <a:extLst>
              <a:ext uri="{FF2B5EF4-FFF2-40B4-BE49-F238E27FC236}">
                <a16:creationId xmlns:a16="http://schemas.microsoft.com/office/drawing/2014/main" id="{21649042-0ACF-4422-9696-E6FD892ED6E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675030" y="1880861"/>
            <a:ext cx="152457" cy="198195"/>
          </a:xfrm>
          <a:prstGeom prst="rect">
            <a:avLst/>
          </a:prstGeom>
        </p:spPr>
      </p:pic>
      <p:pic>
        <p:nvPicPr>
          <p:cNvPr id="191" name="147 Imagen">
            <a:extLst>
              <a:ext uri="{FF2B5EF4-FFF2-40B4-BE49-F238E27FC236}">
                <a16:creationId xmlns:a16="http://schemas.microsoft.com/office/drawing/2014/main" id="{22D3A5FD-605C-43C6-8500-76DBB84D5B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8145" y="1928435"/>
            <a:ext cx="104740" cy="106835"/>
          </a:xfrm>
          <a:prstGeom prst="rect">
            <a:avLst/>
          </a:prstGeom>
        </p:spPr>
      </p:pic>
      <p:pic>
        <p:nvPicPr>
          <p:cNvPr id="193" name="148 Imagen">
            <a:extLst>
              <a:ext uri="{FF2B5EF4-FFF2-40B4-BE49-F238E27FC236}">
                <a16:creationId xmlns:a16="http://schemas.microsoft.com/office/drawing/2014/main" id="{4C411DE5-8A1B-4E63-9541-C687A99802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048" y="1929382"/>
            <a:ext cx="104740" cy="106835"/>
          </a:xfrm>
          <a:prstGeom prst="rect">
            <a:avLst/>
          </a:prstGeom>
        </p:spPr>
      </p:pic>
      <p:pic>
        <p:nvPicPr>
          <p:cNvPr id="194" name="149 Imagen">
            <a:extLst>
              <a:ext uri="{FF2B5EF4-FFF2-40B4-BE49-F238E27FC236}">
                <a16:creationId xmlns:a16="http://schemas.microsoft.com/office/drawing/2014/main" id="{6F0D2E49-3496-4CBF-BA13-FAC9DA2731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2520" y="1929382"/>
            <a:ext cx="104740" cy="106835"/>
          </a:xfrm>
          <a:prstGeom prst="rect">
            <a:avLst/>
          </a:prstGeom>
        </p:spPr>
      </p:pic>
      <p:pic>
        <p:nvPicPr>
          <p:cNvPr id="200" name="150 Imagen">
            <a:extLst>
              <a:ext uri="{FF2B5EF4-FFF2-40B4-BE49-F238E27FC236}">
                <a16:creationId xmlns:a16="http://schemas.microsoft.com/office/drawing/2014/main" id="{01AA1859-7DE5-4BCB-A2CC-35D39F535E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6337" y="1929382"/>
            <a:ext cx="104740" cy="106835"/>
          </a:xfrm>
          <a:prstGeom prst="rect">
            <a:avLst/>
          </a:prstGeom>
        </p:spPr>
      </p:pic>
      <p:sp>
        <p:nvSpPr>
          <p:cNvPr id="212" name="162 CuadroTexto">
            <a:extLst>
              <a:ext uri="{FF2B5EF4-FFF2-40B4-BE49-F238E27FC236}">
                <a16:creationId xmlns:a16="http://schemas.microsoft.com/office/drawing/2014/main" id="{654CFD7F-5D58-4F6A-B01F-94346C8D9D14}"/>
              </a:ext>
            </a:extLst>
          </p:cNvPr>
          <p:cNvSpPr txBox="1"/>
          <p:nvPr/>
        </p:nvSpPr>
        <p:spPr>
          <a:xfrm>
            <a:off x="2913550" y="1872283"/>
            <a:ext cx="319318" cy="230832"/>
          </a:xfrm>
          <a:prstGeom prst="rect">
            <a:avLst/>
          </a:prstGeom>
          <a:noFill/>
        </p:spPr>
        <p:txBody>
          <a:bodyPr wrap="none" rtlCol="0">
            <a:spAutoFit/>
          </a:bodyPr>
          <a:lstStyle/>
          <a:p>
            <a:r>
              <a:rPr lang="es-ES" sz="900" dirty="0">
                <a:latin typeface="Bankinter Text" pitchFamily="18" charset="0"/>
              </a:rPr>
              <a:t>16</a:t>
            </a:r>
          </a:p>
        </p:txBody>
      </p:sp>
      <p:sp>
        <p:nvSpPr>
          <p:cNvPr id="213" name="236 CuadroTexto">
            <a:extLst>
              <a:ext uri="{FF2B5EF4-FFF2-40B4-BE49-F238E27FC236}">
                <a16:creationId xmlns:a16="http://schemas.microsoft.com/office/drawing/2014/main" id="{074A8DA5-8E66-41DD-9531-E27E36AF0BC3}"/>
              </a:ext>
            </a:extLst>
          </p:cNvPr>
          <p:cNvSpPr txBox="1"/>
          <p:nvPr/>
        </p:nvSpPr>
        <p:spPr>
          <a:xfrm>
            <a:off x="2911197" y="2088307"/>
            <a:ext cx="819455" cy="276999"/>
          </a:xfrm>
          <a:prstGeom prst="rect">
            <a:avLst/>
          </a:prstGeom>
          <a:noFill/>
        </p:spPr>
        <p:txBody>
          <a:bodyPr wrap="none" rtlCol="0">
            <a:spAutoFit/>
          </a:bodyPr>
          <a:lstStyle/>
          <a:p>
            <a:r>
              <a:rPr lang="es-ES" sz="1200" b="1" dirty="0">
                <a:solidFill>
                  <a:srgbClr val="6A7D55"/>
                </a:solidFill>
                <a:latin typeface="Bankinter Text" pitchFamily="18" charset="0"/>
              </a:rPr>
              <a:t>B&amp;B Jerez</a:t>
            </a:r>
            <a:endParaRPr lang="es-ES" sz="1600" b="1" dirty="0">
              <a:solidFill>
                <a:srgbClr val="6A7D55"/>
              </a:solidFill>
              <a:latin typeface="Bankinter Text" pitchFamily="18" charset="0"/>
            </a:endParaRPr>
          </a:p>
        </p:txBody>
      </p:sp>
      <p:sp>
        <p:nvSpPr>
          <p:cNvPr id="214" name="243 CuadroTexto">
            <a:extLst>
              <a:ext uri="{FF2B5EF4-FFF2-40B4-BE49-F238E27FC236}">
                <a16:creationId xmlns:a16="http://schemas.microsoft.com/office/drawing/2014/main" id="{1289E2FA-3E43-4A46-B48B-EED73B05B036}"/>
              </a:ext>
            </a:extLst>
          </p:cNvPr>
          <p:cNvSpPr txBox="1"/>
          <p:nvPr/>
        </p:nvSpPr>
        <p:spPr>
          <a:xfrm>
            <a:off x="3092793" y="3122777"/>
            <a:ext cx="715260" cy="230832"/>
          </a:xfrm>
          <a:prstGeom prst="rect">
            <a:avLst/>
          </a:prstGeom>
          <a:noFill/>
        </p:spPr>
        <p:txBody>
          <a:bodyPr wrap="none" rtlCol="0">
            <a:spAutoFit/>
          </a:bodyPr>
          <a:lstStyle/>
          <a:p>
            <a:r>
              <a:rPr lang="es-ES" sz="900" dirty="0">
                <a:latin typeface="Bankinter Text" pitchFamily="18" charset="0"/>
              </a:rPr>
              <a:t>B&amp;B Hotels</a:t>
            </a:r>
          </a:p>
        </p:txBody>
      </p:sp>
      <p:sp>
        <p:nvSpPr>
          <p:cNvPr id="215" name="258 CuadroTexto">
            <a:extLst>
              <a:ext uri="{FF2B5EF4-FFF2-40B4-BE49-F238E27FC236}">
                <a16:creationId xmlns:a16="http://schemas.microsoft.com/office/drawing/2014/main" id="{975F0786-A6CD-42AE-ACBA-106E383D6B9E}"/>
              </a:ext>
            </a:extLst>
          </p:cNvPr>
          <p:cNvSpPr txBox="1"/>
          <p:nvPr/>
        </p:nvSpPr>
        <p:spPr>
          <a:xfrm>
            <a:off x="3068944" y="2511223"/>
            <a:ext cx="1104790" cy="230832"/>
          </a:xfrm>
          <a:prstGeom prst="rect">
            <a:avLst/>
          </a:prstGeom>
          <a:noFill/>
        </p:spPr>
        <p:txBody>
          <a:bodyPr wrap="none" rtlCol="0">
            <a:spAutoFit/>
          </a:bodyPr>
          <a:lstStyle/>
          <a:p>
            <a:r>
              <a:rPr lang="es-ES" sz="900" dirty="0">
                <a:latin typeface="Bankinter Text" pitchFamily="18" charset="0"/>
              </a:rPr>
              <a:t>Jerez de la Frontera</a:t>
            </a:r>
          </a:p>
        </p:txBody>
      </p:sp>
      <p:sp>
        <p:nvSpPr>
          <p:cNvPr id="216" name="259 CuadroTexto">
            <a:extLst>
              <a:ext uri="{FF2B5EF4-FFF2-40B4-BE49-F238E27FC236}">
                <a16:creationId xmlns:a16="http://schemas.microsoft.com/office/drawing/2014/main" id="{C5A68E41-3961-4E21-A52F-E697D4EFE51D}"/>
              </a:ext>
            </a:extLst>
          </p:cNvPr>
          <p:cNvSpPr txBox="1"/>
          <p:nvPr/>
        </p:nvSpPr>
        <p:spPr>
          <a:xfrm>
            <a:off x="3092793" y="2727247"/>
            <a:ext cx="300082" cy="230832"/>
          </a:xfrm>
          <a:prstGeom prst="rect">
            <a:avLst/>
          </a:prstGeom>
          <a:noFill/>
        </p:spPr>
        <p:txBody>
          <a:bodyPr wrap="none" rtlCol="0">
            <a:spAutoFit/>
          </a:bodyPr>
          <a:lstStyle/>
          <a:p>
            <a:r>
              <a:rPr lang="es-ES" sz="900" dirty="0">
                <a:latin typeface="Bankinter Text" pitchFamily="18" charset="0"/>
              </a:rPr>
              <a:t>90</a:t>
            </a:r>
          </a:p>
        </p:txBody>
      </p:sp>
      <p:sp>
        <p:nvSpPr>
          <p:cNvPr id="217" name="260 CuadroTexto">
            <a:extLst>
              <a:ext uri="{FF2B5EF4-FFF2-40B4-BE49-F238E27FC236}">
                <a16:creationId xmlns:a16="http://schemas.microsoft.com/office/drawing/2014/main" id="{BB07D3D0-0480-4041-853B-DBC5146FF91B}"/>
              </a:ext>
            </a:extLst>
          </p:cNvPr>
          <p:cNvSpPr txBox="1"/>
          <p:nvPr/>
        </p:nvSpPr>
        <p:spPr>
          <a:xfrm>
            <a:off x="3092793" y="2925219"/>
            <a:ext cx="388248" cy="230832"/>
          </a:xfrm>
          <a:prstGeom prst="rect">
            <a:avLst/>
          </a:prstGeom>
          <a:noFill/>
        </p:spPr>
        <p:txBody>
          <a:bodyPr wrap="none" rtlCol="0">
            <a:spAutoFit/>
          </a:bodyPr>
          <a:lstStyle/>
          <a:p>
            <a:r>
              <a:rPr lang="es-ES" sz="900" dirty="0">
                <a:latin typeface="Bankinter Text" pitchFamily="18" charset="0"/>
              </a:rPr>
              <a:t>B&amp;B</a:t>
            </a:r>
          </a:p>
        </p:txBody>
      </p:sp>
      <p:pic>
        <p:nvPicPr>
          <p:cNvPr id="218" name="261 Imagen">
            <a:extLst>
              <a:ext uri="{FF2B5EF4-FFF2-40B4-BE49-F238E27FC236}">
                <a16:creationId xmlns:a16="http://schemas.microsoft.com/office/drawing/2014/main" id="{8E6A048D-C58C-4D18-94DF-ECA681655D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0380" y="3168697"/>
            <a:ext cx="133646" cy="138992"/>
          </a:xfrm>
          <a:prstGeom prst="rect">
            <a:avLst/>
          </a:prstGeom>
        </p:spPr>
      </p:pic>
      <p:pic>
        <p:nvPicPr>
          <p:cNvPr id="219" name="262 Imagen">
            <a:extLst>
              <a:ext uri="{FF2B5EF4-FFF2-40B4-BE49-F238E27FC236}">
                <a16:creationId xmlns:a16="http://schemas.microsoft.com/office/drawing/2014/main" id="{150F8F82-A0DF-4653-9799-DD764F85AD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3205" y="2774503"/>
            <a:ext cx="133646" cy="136319"/>
          </a:xfrm>
          <a:prstGeom prst="rect">
            <a:avLst/>
          </a:prstGeom>
        </p:spPr>
      </p:pic>
      <p:pic>
        <p:nvPicPr>
          <p:cNvPr id="222" name="263 Imagen">
            <a:extLst>
              <a:ext uri="{FF2B5EF4-FFF2-40B4-BE49-F238E27FC236}">
                <a16:creationId xmlns:a16="http://schemas.microsoft.com/office/drawing/2014/main" id="{44DB897F-EFCE-4F8B-B4B7-B98B5F9813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0380" y="2971139"/>
            <a:ext cx="133646" cy="138992"/>
          </a:xfrm>
          <a:prstGeom prst="rect">
            <a:avLst/>
          </a:prstGeom>
        </p:spPr>
      </p:pic>
      <p:pic>
        <p:nvPicPr>
          <p:cNvPr id="227" name="264 Imagen">
            <a:extLst>
              <a:ext uri="{FF2B5EF4-FFF2-40B4-BE49-F238E27FC236}">
                <a16:creationId xmlns:a16="http://schemas.microsoft.com/office/drawing/2014/main" id="{7E347879-BE20-4487-9838-B9983559E9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96568" y="2559816"/>
            <a:ext cx="96225" cy="133646"/>
          </a:xfrm>
          <a:prstGeom prst="rect">
            <a:avLst/>
          </a:prstGeom>
        </p:spPr>
      </p:pic>
      <p:pic>
        <p:nvPicPr>
          <p:cNvPr id="228" name="265 Imagen">
            <a:extLst>
              <a:ext uri="{FF2B5EF4-FFF2-40B4-BE49-F238E27FC236}">
                <a16:creationId xmlns:a16="http://schemas.microsoft.com/office/drawing/2014/main" id="{20E8BEFB-D17E-4A14-92AC-DEAD44E026CA}"/>
              </a:ext>
            </a:extLst>
          </p:cNvPr>
          <p:cNvPicPr>
            <a:picLocks noChangeAspect="1"/>
          </p:cNvPicPr>
          <p:nvPr/>
        </p:nvPicPr>
        <p:blipFill rotWithShape="1">
          <a:blip r:embed="rId11">
            <a:extLst>
              <a:ext uri="{28A0092B-C50C-407E-A947-70E740481C1C}">
                <a14:useLocalDpi xmlns:a14="http://schemas.microsoft.com/office/drawing/2010/main" val="0"/>
              </a:ext>
            </a:extLst>
          </a:blip>
          <a:srcRect t="195" b="195"/>
          <a:stretch/>
        </p:blipFill>
        <p:spPr>
          <a:xfrm>
            <a:off x="2911197" y="3456459"/>
            <a:ext cx="1802552" cy="1642074"/>
          </a:xfrm>
          <a:prstGeom prst="rect">
            <a:avLst/>
          </a:prstGeom>
        </p:spPr>
      </p:pic>
      <p:pic>
        <p:nvPicPr>
          <p:cNvPr id="238" name="297 Imagen">
            <a:extLst>
              <a:ext uri="{FF2B5EF4-FFF2-40B4-BE49-F238E27FC236}">
                <a16:creationId xmlns:a16="http://schemas.microsoft.com/office/drawing/2014/main" id="{B60E3565-A9B1-4C6C-902E-D5289220CD0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450098" y="1872283"/>
            <a:ext cx="154839" cy="198195"/>
          </a:xfrm>
          <a:prstGeom prst="rect">
            <a:avLst/>
          </a:prstGeom>
        </p:spPr>
      </p:pic>
      <p:sp>
        <p:nvSpPr>
          <p:cNvPr id="239" name="244 CuadroTexto">
            <a:extLst>
              <a:ext uri="{FF2B5EF4-FFF2-40B4-BE49-F238E27FC236}">
                <a16:creationId xmlns:a16="http://schemas.microsoft.com/office/drawing/2014/main" id="{1E883F41-F513-4AF2-91FE-7B9DE5095F31}"/>
              </a:ext>
            </a:extLst>
          </p:cNvPr>
          <p:cNvSpPr txBox="1"/>
          <p:nvPr/>
        </p:nvSpPr>
        <p:spPr>
          <a:xfrm>
            <a:off x="4719537" y="2166037"/>
            <a:ext cx="1635063" cy="276999"/>
          </a:xfrm>
          <a:prstGeom prst="rect">
            <a:avLst/>
          </a:prstGeom>
          <a:noFill/>
        </p:spPr>
        <p:txBody>
          <a:bodyPr wrap="none" rtlCol="0">
            <a:spAutoFit/>
          </a:bodyPr>
          <a:lstStyle/>
          <a:p>
            <a:r>
              <a:rPr lang="es-ES" sz="1200" b="1" dirty="0" err="1">
                <a:solidFill>
                  <a:srgbClr val="6A7D55"/>
                </a:solidFill>
                <a:latin typeface="Bankinter Text" pitchFamily="18" charset="0"/>
              </a:rPr>
              <a:t>Fergus</a:t>
            </a:r>
            <a:r>
              <a:rPr lang="es-ES" sz="1200" b="1" dirty="0">
                <a:solidFill>
                  <a:srgbClr val="6A7D55"/>
                </a:solidFill>
                <a:latin typeface="Bankinter Text" pitchFamily="18" charset="0"/>
              </a:rPr>
              <a:t> Club Europa</a:t>
            </a:r>
            <a:endParaRPr lang="es-ES" sz="1600" b="1" dirty="0">
              <a:solidFill>
                <a:srgbClr val="6A7D55"/>
              </a:solidFill>
              <a:latin typeface="Bankinter Text" pitchFamily="18" charset="0"/>
            </a:endParaRPr>
          </a:p>
        </p:txBody>
      </p:sp>
      <p:pic>
        <p:nvPicPr>
          <p:cNvPr id="240" name="245 Imagen">
            <a:extLst>
              <a:ext uri="{FF2B5EF4-FFF2-40B4-BE49-F238E27FC236}">
                <a16:creationId xmlns:a16="http://schemas.microsoft.com/office/drawing/2014/main" id="{F1DCBDBA-4F99-4605-BDF7-C4C6E83053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1330" y="1941048"/>
            <a:ext cx="104740" cy="106835"/>
          </a:xfrm>
          <a:prstGeom prst="rect">
            <a:avLst/>
          </a:prstGeom>
        </p:spPr>
      </p:pic>
      <p:pic>
        <p:nvPicPr>
          <p:cNvPr id="241" name="246 Imagen">
            <a:extLst>
              <a:ext uri="{FF2B5EF4-FFF2-40B4-BE49-F238E27FC236}">
                <a16:creationId xmlns:a16="http://schemas.microsoft.com/office/drawing/2014/main" id="{92DAEF98-B04A-495E-BF16-CA583A8906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4233" y="1941995"/>
            <a:ext cx="104740" cy="106835"/>
          </a:xfrm>
          <a:prstGeom prst="rect">
            <a:avLst/>
          </a:prstGeom>
        </p:spPr>
      </p:pic>
      <p:pic>
        <p:nvPicPr>
          <p:cNvPr id="242" name="247 Imagen">
            <a:extLst>
              <a:ext uri="{FF2B5EF4-FFF2-40B4-BE49-F238E27FC236}">
                <a16:creationId xmlns:a16="http://schemas.microsoft.com/office/drawing/2014/main" id="{3B7392F5-33EB-4864-A644-59441293A5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705" y="1941995"/>
            <a:ext cx="104740" cy="106835"/>
          </a:xfrm>
          <a:prstGeom prst="rect">
            <a:avLst/>
          </a:prstGeom>
        </p:spPr>
      </p:pic>
      <p:pic>
        <p:nvPicPr>
          <p:cNvPr id="243" name="248 Imagen">
            <a:extLst>
              <a:ext uri="{FF2B5EF4-FFF2-40B4-BE49-F238E27FC236}">
                <a16:creationId xmlns:a16="http://schemas.microsoft.com/office/drawing/2014/main" id="{CA04A299-12B0-454F-A9AC-4BCBA5F0AC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9522" y="1941995"/>
            <a:ext cx="104740" cy="106835"/>
          </a:xfrm>
          <a:prstGeom prst="rect">
            <a:avLst/>
          </a:prstGeom>
        </p:spPr>
      </p:pic>
      <p:sp>
        <p:nvSpPr>
          <p:cNvPr id="278" name="249 CuadroTexto">
            <a:extLst>
              <a:ext uri="{FF2B5EF4-FFF2-40B4-BE49-F238E27FC236}">
                <a16:creationId xmlns:a16="http://schemas.microsoft.com/office/drawing/2014/main" id="{A9EC1D72-38E4-457E-B9D4-2DD08B8657C3}"/>
              </a:ext>
            </a:extLst>
          </p:cNvPr>
          <p:cNvSpPr txBox="1"/>
          <p:nvPr/>
        </p:nvSpPr>
        <p:spPr>
          <a:xfrm>
            <a:off x="4901133" y="3117466"/>
            <a:ext cx="930063" cy="230832"/>
          </a:xfrm>
          <a:prstGeom prst="rect">
            <a:avLst/>
          </a:prstGeom>
          <a:noFill/>
        </p:spPr>
        <p:txBody>
          <a:bodyPr wrap="none" rtlCol="0">
            <a:spAutoFit/>
          </a:bodyPr>
          <a:lstStyle/>
          <a:p>
            <a:r>
              <a:rPr lang="es-ES" sz="900" dirty="0" err="1">
                <a:latin typeface="Bankinter Text" pitchFamily="18" charset="0"/>
              </a:rPr>
              <a:t>Fergus</a:t>
            </a:r>
            <a:r>
              <a:rPr lang="es-ES" sz="900" dirty="0">
                <a:latin typeface="Bankinter Text" pitchFamily="18" charset="0"/>
              </a:rPr>
              <a:t> </a:t>
            </a:r>
            <a:r>
              <a:rPr lang="es-ES" sz="900" dirty="0" err="1">
                <a:latin typeface="Bankinter Text" pitchFamily="18" charset="0"/>
              </a:rPr>
              <a:t>Hotels</a:t>
            </a:r>
            <a:endParaRPr lang="es-ES" sz="900" dirty="0">
              <a:latin typeface="Bankinter Text" pitchFamily="18" charset="0"/>
            </a:endParaRPr>
          </a:p>
        </p:txBody>
      </p:sp>
      <p:sp>
        <p:nvSpPr>
          <p:cNvPr id="300" name="250 CuadroTexto">
            <a:extLst>
              <a:ext uri="{FF2B5EF4-FFF2-40B4-BE49-F238E27FC236}">
                <a16:creationId xmlns:a16="http://schemas.microsoft.com/office/drawing/2014/main" id="{E450B011-0785-4F7A-B55A-F8E88704BA80}"/>
              </a:ext>
            </a:extLst>
          </p:cNvPr>
          <p:cNvSpPr txBox="1"/>
          <p:nvPr/>
        </p:nvSpPr>
        <p:spPr>
          <a:xfrm>
            <a:off x="4877284" y="2505912"/>
            <a:ext cx="659155" cy="230832"/>
          </a:xfrm>
          <a:prstGeom prst="rect">
            <a:avLst/>
          </a:prstGeom>
          <a:noFill/>
        </p:spPr>
        <p:txBody>
          <a:bodyPr wrap="none" rtlCol="0">
            <a:spAutoFit/>
          </a:bodyPr>
          <a:lstStyle/>
          <a:p>
            <a:r>
              <a:rPr lang="es-ES" sz="900" dirty="0">
                <a:latin typeface="Bankinter Text" pitchFamily="18" charset="0"/>
              </a:rPr>
              <a:t>Mallorca</a:t>
            </a:r>
          </a:p>
        </p:txBody>
      </p:sp>
      <p:sp>
        <p:nvSpPr>
          <p:cNvPr id="302" name="251 CuadroTexto">
            <a:extLst>
              <a:ext uri="{FF2B5EF4-FFF2-40B4-BE49-F238E27FC236}">
                <a16:creationId xmlns:a16="http://schemas.microsoft.com/office/drawing/2014/main" id="{5D4BA212-60AC-4EBB-8814-533C76451844}"/>
              </a:ext>
            </a:extLst>
          </p:cNvPr>
          <p:cNvSpPr txBox="1"/>
          <p:nvPr/>
        </p:nvSpPr>
        <p:spPr>
          <a:xfrm>
            <a:off x="4901133" y="2721936"/>
            <a:ext cx="386644" cy="230832"/>
          </a:xfrm>
          <a:prstGeom prst="rect">
            <a:avLst/>
          </a:prstGeom>
          <a:noFill/>
        </p:spPr>
        <p:txBody>
          <a:bodyPr wrap="none" rtlCol="0">
            <a:spAutoFit/>
          </a:bodyPr>
          <a:lstStyle/>
          <a:p>
            <a:r>
              <a:rPr lang="es-ES" sz="900" dirty="0">
                <a:latin typeface="Bankinter Text" pitchFamily="18" charset="0"/>
              </a:rPr>
              <a:t>506</a:t>
            </a:r>
          </a:p>
        </p:txBody>
      </p:sp>
      <p:sp>
        <p:nvSpPr>
          <p:cNvPr id="303" name="252 CuadroTexto">
            <a:extLst>
              <a:ext uri="{FF2B5EF4-FFF2-40B4-BE49-F238E27FC236}">
                <a16:creationId xmlns:a16="http://schemas.microsoft.com/office/drawing/2014/main" id="{3403A173-226E-4019-8AAE-1FB094EEE2E1}"/>
              </a:ext>
            </a:extLst>
          </p:cNvPr>
          <p:cNvSpPr txBox="1"/>
          <p:nvPr/>
        </p:nvSpPr>
        <p:spPr>
          <a:xfrm>
            <a:off x="4901133" y="2919908"/>
            <a:ext cx="551754" cy="369332"/>
          </a:xfrm>
          <a:prstGeom prst="rect">
            <a:avLst/>
          </a:prstGeom>
          <a:noFill/>
        </p:spPr>
        <p:txBody>
          <a:bodyPr wrap="none" rtlCol="0">
            <a:spAutoFit/>
          </a:bodyPr>
          <a:lstStyle/>
          <a:p>
            <a:r>
              <a:rPr lang="es-ES" sz="900" dirty="0" err="1">
                <a:latin typeface="Bankinter Text" pitchFamily="18" charset="0"/>
              </a:rPr>
              <a:t>Fergus</a:t>
            </a:r>
            <a:endParaRPr lang="es-ES" sz="900" dirty="0">
              <a:latin typeface="Bankinter Text" pitchFamily="18" charset="0"/>
            </a:endParaRPr>
          </a:p>
          <a:p>
            <a:endParaRPr lang="es-ES" sz="900" dirty="0">
              <a:latin typeface="Bankinter Text" pitchFamily="18" charset="0"/>
            </a:endParaRPr>
          </a:p>
        </p:txBody>
      </p:sp>
      <p:pic>
        <p:nvPicPr>
          <p:cNvPr id="304" name="253 Imagen">
            <a:extLst>
              <a:ext uri="{FF2B5EF4-FFF2-40B4-BE49-F238E27FC236}">
                <a16:creationId xmlns:a16="http://schemas.microsoft.com/office/drawing/2014/main" id="{7A1E0BB4-F924-49EE-A1A4-5382634021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720" y="3163386"/>
            <a:ext cx="133646" cy="138992"/>
          </a:xfrm>
          <a:prstGeom prst="rect">
            <a:avLst/>
          </a:prstGeom>
        </p:spPr>
      </p:pic>
      <p:pic>
        <p:nvPicPr>
          <p:cNvPr id="309" name="254 Imagen">
            <a:extLst>
              <a:ext uri="{FF2B5EF4-FFF2-40B4-BE49-F238E27FC236}">
                <a16:creationId xmlns:a16="http://schemas.microsoft.com/office/drawing/2014/main" id="{9049FF39-197F-4518-ABEF-1200480317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1545" y="2769192"/>
            <a:ext cx="133646" cy="136319"/>
          </a:xfrm>
          <a:prstGeom prst="rect">
            <a:avLst/>
          </a:prstGeom>
        </p:spPr>
      </p:pic>
      <p:pic>
        <p:nvPicPr>
          <p:cNvPr id="310" name="255 Imagen">
            <a:extLst>
              <a:ext uri="{FF2B5EF4-FFF2-40B4-BE49-F238E27FC236}">
                <a16:creationId xmlns:a16="http://schemas.microsoft.com/office/drawing/2014/main" id="{E45972BD-DE7A-4FD4-B863-E887BFF80F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8720" y="2965828"/>
            <a:ext cx="133646" cy="138992"/>
          </a:xfrm>
          <a:prstGeom prst="rect">
            <a:avLst/>
          </a:prstGeom>
        </p:spPr>
      </p:pic>
      <p:pic>
        <p:nvPicPr>
          <p:cNvPr id="311" name="256 Imagen">
            <a:extLst>
              <a:ext uri="{FF2B5EF4-FFF2-40B4-BE49-F238E27FC236}">
                <a16:creationId xmlns:a16="http://schemas.microsoft.com/office/drawing/2014/main" id="{7CCD2F3A-8D92-4488-8BAB-C2933A3098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04908" y="2554505"/>
            <a:ext cx="96225" cy="133646"/>
          </a:xfrm>
          <a:prstGeom prst="rect">
            <a:avLst/>
          </a:prstGeom>
        </p:spPr>
      </p:pic>
      <p:sp>
        <p:nvSpPr>
          <p:cNvPr id="312" name="257 CuadroTexto">
            <a:extLst>
              <a:ext uri="{FF2B5EF4-FFF2-40B4-BE49-F238E27FC236}">
                <a16:creationId xmlns:a16="http://schemas.microsoft.com/office/drawing/2014/main" id="{8EA7854F-3841-4B04-9C4C-E20F724FAE6F}"/>
              </a:ext>
            </a:extLst>
          </p:cNvPr>
          <p:cNvSpPr txBox="1"/>
          <p:nvPr/>
        </p:nvSpPr>
        <p:spPr>
          <a:xfrm>
            <a:off x="4716735" y="1884896"/>
            <a:ext cx="319318" cy="230832"/>
          </a:xfrm>
          <a:prstGeom prst="rect">
            <a:avLst/>
          </a:prstGeom>
          <a:noFill/>
        </p:spPr>
        <p:txBody>
          <a:bodyPr wrap="none" rtlCol="0">
            <a:spAutoFit/>
          </a:bodyPr>
          <a:lstStyle/>
          <a:p>
            <a:r>
              <a:rPr lang="es-ES" sz="900" dirty="0">
                <a:latin typeface="Bankinter Text" pitchFamily="18" charset="0"/>
              </a:rPr>
              <a:t>17</a:t>
            </a:r>
          </a:p>
        </p:txBody>
      </p:sp>
      <p:pic>
        <p:nvPicPr>
          <p:cNvPr id="313" name="189 Imagen">
            <a:extLst>
              <a:ext uri="{FF2B5EF4-FFF2-40B4-BE49-F238E27FC236}">
                <a16:creationId xmlns:a16="http://schemas.microsoft.com/office/drawing/2014/main" id="{B85E3ADE-0E89-4BB9-9E51-7EBFBAF8CFB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63251" y="1890213"/>
            <a:ext cx="186536" cy="198195"/>
          </a:xfrm>
          <a:prstGeom prst="rect">
            <a:avLst/>
          </a:prstGeom>
        </p:spPr>
      </p:pic>
      <p:pic>
        <p:nvPicPr>
          <p:cNvPr id="314" name="200 Imagen">
            <a:extLst>
              <a:ext uri="{FF2B5EF4-FFF2-40B4-BE49-F238E27FC236}">
                <a16:creationId xmlns:a16="http://schemas.microsoft.com/office/drawing/2014/main" id="{F340190E-FD7E-4893-BD2E-C87A90B7FFD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7899" t="5891" r="2901"/>
          <a:stretch/>
        </p:blipFill>
        <p:spPr>
          <a:xfrm>
            <a:off x="4722657" y="3453938"/>
            <a:ext cx="1792467" cy="1644595"/>
          </a:xfrm>
          <a:prstGeom prst="rect">
            <a:avLst/>
          </a:prstGeom>
        </p:spPr>
      </p:pic>
      <p:pic>
        <p:nvPicPr>
          <p:cNvPr id="315" name="245 Imagen">
            <a:extLst>
              <a:ext uri="{FF2B5EF4-FFF2-40B4-BE49-F238E27FC236}">
                <a16:creationId xmlns:a16="http://schemas.microsoft.com/office/drawing/2014/main" id="{9B7EDDD3-7E40-4124-929D-51492EAFA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7106" y="5220561"/>
            <a:ext cx="104740" cy="106835"/>
          </a:xfrm>
          <a:prstGeom prst="rect">
            <a:avLst/>
          </a:prstGeom>
        </p:spPr>
      </p:pic>
      <p:pic>
        <p:nvPicPr>
          <p:cNvPr id="316" name="246 Imagen">
            <a:extLst>
              <a:ext uri="{FF2B5EF4-FFF2-40B4-BE49-F238E27FC236}">
                <a16:creationId xmlns:a16="http://schemas.microsoft.com/office/drawing/2014/main" id="{5C0AE8A3-2539-4C8B-8269-87BF61093C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0009" y="5221508"/>
            <a:ext cx="104740" cy="106835"/>
          </a:xfrm>
          <a:prstGeom prst="rect">
            <a:avLst/>
          </a:prstGeom>
        </p:spPr>
      </p:pic>
      <p:pic>
        <p:nvPicPr>
          <p:cNvPr id="317" name="247 Imagen">
            <a:extLst>
              <a:ext uri="{FF2B5EF4-FFF2-40B4-BE49-F238E27FC236}">
                <a16:creationId xmlns:a16="http://schemas.microsoft.com/office/drawing/2014/main" id="{A5567988-8906-4310-B7A5-76D5F2CB62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1481" y="5221508"/>
            <a:ext cx="104740" cy="106835"/>
          </a:xfrm>
          <a:prstGeom prst="rect">
            <a:avLst/>
          </a:prstGeom>
        </p:spPr>
      </p:pic>
      <p:pic>
        <p:nvPicPr>
          <p:cNvPr id="318" name="248 Imagen">
            <a:extLst>
              <a:ext uri="{FF2B5EF4-FFF2-40B4-BE49-F238E27FC236}">
                <a16:creationId xmlns:a16="http://schemas.microsoft.com/office/drawing/2014/main" id="{9CB4F1D3-7C31-4F34-ADFD-F3E376C4A6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5298" y="5221508"/>
            <a:ext cx="104740" cy="106835"/>
          </a:xfrm>
          <a:prstGeom prst="rect">
            <a:avLst/>
          </a:prstGeom>
        </p:spPr>
      </p:pic>
      <p:sp>
        <p:nvSpPr>
          <p:cNvPr id="319" name="257 CuadroTexto">
            <a:extLst>
              <a:ext uri="{FF2B5EF4-FFF2-40B4-BE49-F238E27FC236}">
                <a16:creationId xmlns:a16="http://schemas.microsoft.com/office/drawing/2014/main" id="{CB45E09D-2AFD-4002-8856-EC162DF0AB76}"/>
              </a:ext>
            </a:extLst>
          </p:cNvPr>
          <p:cNvSpPr txBox="1"/>
          <p:nvPr/>
        </p:nvSpPr>
        <p:spPr>
          <a:xfrm>
            <a:off x="1122511" y="5164409"/>
            <a:ext cx="319318" cy="230832"/>
          </a:xfrm>
          <a:prstGeom prst="rect">
            <a:avLst/>
          </a:prstGeom>
          <a:noFill/>
        </p:spPr>
        <p:txBody>
          <a:bodyPr wrap="none" rtlCol="0">
            <a:spAutoFit/>
          </a:bodyPr>
          <a:lstStyle/>
          <a:p>
            <a:r>
              <a:rPr lang="es-ES" sz="900" dirty="0">
                <a:latin typeface="Bankinter Text" pitchFamily="18" charset="0"/>
              </a:rPr>
              <a:t>18</a:t>
            </a:r>
          </a:p>
        </p:txBody>
      </p:sp>
      <p:pic>
        <p:nvPicPr>
          <p:cNvPr id="320" name="189 Imagen">
            <a:extLst>
              <a:ext uri="{FF2B5EF4-FFF2-40B4-BE49-F238E27FC236}">
                <a16:creationId xmlns:a16="http://schemas.microsoft.com/office/drawing/2014/main" id="{144BD3AC-EE45-4875-A8E3-1D7F7513746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69027" y="5169726"/>
            <a:ext cx="186536" cy="198195"/>
          </a:xfrm>
          <a:prstGeom prst="rect">
            <a:avLst/>
          </a:prstGeom>
        </p:spPr>
      </p:pic>
      <p:sp>
        <p:nvSpPr>
          <p:cNvPr id="321" name="286 CuadroTexto">
            <a:extLst>
              <a:ext uri="{FF2B5EF4-FFF2-40B4-BE49-F238E27FC236}">
                <a16:creationId xmlns:a16="http://schemas.microsoft.com/office/drawing/2014/main" id="{5B145D32-FFC0-4F32-8943-8A94303FCDA6}"/>
              </a:ext>
            </a:extLst>
          </p:cNvPr>
          <p:cNvSpPr txBox="1"/>
          <p:nvPr/>
        </p:nvSpPr>
        <p:spPr>
          <a:xfrm>
            <a:off x="1122511" y="5422824"/>
            <a:ext cx="1697772" cy="461665"/>
          </a:xfrm>
          <a:prstGeom prst="rect">
            <a:avLst/>
          </a:prstGeom>
          <a:noFill/>
        </p:spPr>
        <p:txBody>
          <a:bodyPr wrap="none" rtlCol="0">
            <a:spAutoFit/>
          </a:bodyPr>
          <a:lstStyle/>
          <a:p>
            <a:r>
              <a:rPr lang="es-ES" sz="1200" b="1" dirty="0">
                <a:solidFill>
                  <a:srgbClr val="6A7D55"/>
                </a:solidFill>
                <a:latin typeface="Bankinter Text" pitchFamily="18" charset="0"/>
              </a:rPr>
              <a:t>Fergus Club </a:t>
            </a:r>
            <a:r>
              <a:rPr lang="es-ES" sz="1200" b="1" dirty="0" err="1">
                <a:solidFill>
                  <a:srgbClr val="6A7D55"/>
                </a:solidFill>
                <a:latin typeface="Bankinter Text" pitchFamily="18" charset="0"/>
              </a:rPr>
              <a:t>Palmanova</a:t>
            </a:r>
            <a:r>
              <a:rPr lang="es-ES" sz="1200" b="1" dirty="0">
                <a:solidFill>
                  <a:srgbClr val="6A7D55"/>
                </a:solidFill>
                <a:latin typeface="Bankinter Text" pitchFamily="18" charset="0"/>
              </a:rPr>
              <a:t> </a:t>
            </a:r>
          </a:p>
          <a:p>
            <a:r>
              <a:rPr lang="es-ES" sz="1200" b="1" dirty="0">
                <a:solidFill>
                  <a:srgbClr val="6A7D55"/>
                </a:solidFill>
                <a:latin typeface="Bankinter Text" pitchFamily="18" charset="0"/>
              </a:rPr>
              <a:t>Park</a:t>
            </a:r>
            <a:endParaRPr lang="es-ES" sz="1600" b="1" dirty="0">
              <a:solidFill>
                <a:srgbClr val="6A7D55"/>
              </a:solidFill>
              <a:latin typeface="Bankinter Text" pitchFamily="18" charset="0"/>
            </a:endParaRPr>
          </a:p>
        </p:txBody>
      </p:sp>
      <p:sp>
        <p:nvSpPr>
          <p:cNvPr id="322" name="287 CuadroTexto">
            <a:extLst>
              <a:ext uri="{FF2B5EF4-FFF2-40B4-BE49-F238E27FC236}">
                <a16:creationId xmlns:a16="http://schemas.microsoft.com/office/drawing/2014/main" id="{D88D2AE3-B553-4F7A-84ED-5B781643F2FD}"/>
              </a:ext>
            </a:extLst>
          </p:cNvPr>
          <p:cNvSpPr txBox="1"/>
          <p:nvPr/>
        </p:nvSpPr>
        <p:spPr>
          <a:xfrm>
            <a:off x="1304107" y="6403870"/>
            <a:ext cx="822661" cy="230832"/>
          </a:xfrm>
          <a:prstGeom prst="rect">
            <a:avLst/>
          </a:prstGeom>
          <a:noFill/>
        </p:spPr>
        <p:txBody>
          <a:bodyPr wrap="none" rtlCol="0">
            <a:spAutoFit/>
          </a:bodyPr>
          <a:lstStyle/>
          <a:p>
            <a:r>
              <a:rPr lang="es-ES" sz="900" dirty="0">
                <a:latin typeface="Bankinter Text" pitchFamily="18" charset="0"/>
              </a:rPr>
              <a:t>Fergus Hotels</a:t>
            </a:r>
          </a:p>
        </p:txBody>
      </p:sp>
      <p:sp>
        <p:nvSpPr>
          <p:cNvPr id="323" name="288 CuadroTexto">
            <a:extLst>
              <a:ext uri="{FF2B5EF4-FFF2-40B4-BE49-F238E27FC236}">
                <a16:creationId xmlns:a16="http://schemas.microsoft.com/office/drawing/2014/main" id="{6AE420C8-ACA1-4026-B241-A601E8219E8D}"/>
              </a:ext>
            </a:extLst>
          </p:cNvPr>
          <p:cNvSpPr txBox="1"/>
          <p:nvPr/>
        </p:nvSpPr>
        <p:spPr>
          <a:xfrm>
            <a:off x="1280258" y="5812481"/>
            <a:ext cx="1122423" cy="230832"/>
          </a:xfrm>
          <a:prstGeom prst="rect">
            <a:avLst/>
          </a:prstGeom>
          <a:noFill/>
        </p:spPr>
        <p:txBody>
          <a:bodyPr wrap="none" rtlCol="0">
            <a:spAutoFit/>
          </a:bodyPr>
          <a:lstStyle/>
          <a:p>
            <a:r>
              <a:rPr lang="es-ES" sz="900" dirty="0" err="1">
                <a:latin typeface="Bankinter Text" pitchFamily="18" charset="0"/>
              </a:rPr>
              <a:t>Calviá</a:t>
            </a:r>
            <a:r>
              <a:rPr lang="es-ES" sz="900" dirty="0">
                <a:latin typeface="Bankinter Text" pitchFamily="18" charset="0"/>
              </a:rPr>
              <a:t> (Mallorca)</a:t>
            </a:r>
          </a:p>
        </p:txBody>
      </p:sp>
      <p:sp>
        <p:nvSpPr>
          <p:cNvPr id="324" name="289 CuadroTexto">
            <a:extLst>
              <a:ext uri="{FF2B5EF4-FFF2-40B4-BE49-F238E27FC236}">
                <a16:creationId xmlns:a16="http://schemas.microsoft.com/office/drawing/2014/main" id="{77B616BA-3428-40AE-A34F-17639CC1CA29}"/>
              </a:ext>
            </a:extLst>
          </p:cNvPr>
          <p:cNvSpPr txBox="1"/>
          <p:nvPr/>
        </p:nvSpPr>
        <p:spPr>
          <a:xfrm>
            <a:off x="1304107" y="6008340"/>
            <a:ext cx="386644" cy="230832"/>
          </a:xfrm>
          <a:prstGeom prst="rect">
            <a:avLst/>
          </a:prstGeom>
          <a:noFill/>
        </p:spPr>
        <p:txBody>
          <a:bodyPr wrap="none" rtlCol="0">
            <a:spAutoFit/>
          </a:bodyPr>
          <a:lstStyle/>
          <a:p>
            <a:r>
              <a:rPr lang="es-ES" sz="900" dirty="0">
                <a:latin typeface="Bankinter Text" pitchFamily="18" charset="0"/>
              </a:rPr>
              <a:t>305</a:t>
            </a:r>
          </a:p>
        </p:txBody>
      </p:sp>
      <p:sp>
        <p:nvSpPr>
          <p:cNvPr id="325" name="290 CuadroTexto">
            <a:extLst>
              <a:ext uri="{FF2B5EF4-FFF2-40B4-BE49-F238E27FC236}">
                <a16:creationId xmlns:a16="http://schemas.microsoft.com/office/drawing/2014/main" id="{DCAC6BFD-A424-465D-8D49-33E2B50BC6A2}"/>
              </a:ext>
            </a:extLst>
          </p:cNvPr>
          <p:cNvSpPr txBox="1"/>
          <p:nvPr/>
        </p:nvSpPr>
        <p:spPr>
          <a:xfrm>
            <a:off x="1304107" y="6206312"/>
            <a:ext cx="551754" cy="230832"/>
          </a:xfrm>
          <a:prstGeom prst="rect">
            <a:avLst/>
          </a:prstGeom>
          <a:noFill/>
        </p:spPr>
        <p:txBody>
          <a:bodyPr wrap="none" rtlCol="0">
            <a:spAutoFit/>
          </a:bodyPr>
          <a:lstStyle/>
          <a:p>
            <a:r>
              <a:rPr lang="es-ES" sz="900" dirty="0" err="1">
                <a:latin typeface="Bankinter Text" pitchFamily="18" charset="0"/>
              </a:rPr>
              <a:t>Fergus</a:t>
            </a:r>
            <a:endParaRPr lang="es-ES" sz="900" dirty="0">
              <a:latin typeface="Bankinter Text" pitchFamily="18" charset="0"/>
            </a:endParaRPr>
          </a:p>
        </p:txBody>
      </p:sp>
      <p:pic>
        <p:nvPicPr>
          <p:cNvPr id="326" name="291 Imagen">
            <a:extLst>
              <a:ext uri="{FF2B5EF4-FFF2-40B4-BE49-F238E27FC236}">
                <a16:creationId xmlns:a16="http://schemas.microsoft.com/office/drawing/2014/main" id="{B300A0B0-9885-486E-B4CE-78802DA2FD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1694" y="6449790"/>
            <a:ext cx="133646" cy="138992"/>
          </a:xfrm>
          <a:prstGeom prst="rect">
            <a:avLst/>
          </a:prstGeom>
        </p:spPr>
      </p:pic>
      <p:pic>
        <p:nvPicPr>
          <p:cNvPr id="327" name="292 Imagen">
            <a:extLst>
              <a:ext uri="{FF2B5EF4-FFF2-40B4-BE49-F238E27FC236}">
                <a16:creationId xmlns:a16="http://schemas.microsoft.com/office/drawing/2014/main" id="{19A0FFC9-A5A5-4AAE-AFD8-310E198099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4519" y="6055596"/>
            <a:ext cx="133646" cy="136319"/>
          </a:xfrm>
          <a:prstGeom prst="rect">
            <a:avLst/>
          </a:prstGeom>
        </p:spPr>
      </p:pic>
      <p:pic>
        <p:nvPicPr>
          <p:cNvPr id="328" name="293 Imagen">
            <a:extLst>
              <a:ext uri="{FF2B5EF4-FFF2-40B4-BE49-F238E27FC236}">
                <a16:creationId xmlns:a16="http://schemas.microsoft.com/office/drawing/2014/main" id="{A1C4000C-8268-49C9-AF22-F0AB6EF4DD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694" y="6252232"/>
            <a:ext cx="133646" cy="138992"/>
          </a:xfrm>
          <a:prstGeom prst="rect">
            <a:avLst/>
          </a:prstGeom>
        </p:spPr>
      </p:pic>
      <p:pic>
        <p:nvPicPr>
          <p:cNvPr id="329" name="294 Imagen">
            <a:extLst>
              <a:ext uri="{FF2B5EF4-FFF2-40B4-BE49-F238E27FC236}">
                <a16:creationId xmlns:a16="http://schemas.microsoft.com/office/drawing/2014/main" id="{6AD14693-258D-4728-809B-15BA00C587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7882" y="5861074"/>
            <a:ext cx="96225" cy="133646"/>
          </a:xfrm>
          <a:prstGeom prst="rect">
            <a:avLst/>
          </a:prstGeom>
        </p:spPr>
      </p:pic>
      <p:sp>
        <p:nvSpPr>
          <p:cNvPr id="331" name="166 CuadroTexto">
            <a:extLst>
              <a:ext uri="{FF2B5EF4-FFF2-40B4-BE49-F238E27FC236}">
                <a16:creationId xmlns:a16="http://schemas.microsoft.com/office/drawing/2014/main" id="{63CD5208-EBB7-4FA5-AB02-7369831935FD}"/>
              </a:ext>
            </a:extLst>
          </p:cNvPr>
          <p:cNvSpPr txBox="1"/>
          <p:nvPr/>
        </p:nvSpPr>
        <p:spPr>
          <a:xfrm>
            <a:off x="1116335" y="6840835"/>
            <a:ext cx="319318" cy="230832"/>
          </a:xfrm>
          <a:prstGeom prst="rect">
            <a:avLst/>
          </a:prstGeom>
          <a:noFill/>
        </p:spPr>
        <p:txBody>
          <a:bodyPr wrap="none" rtlCol="0">
            <a:spAutoFit/>
          </a:bodyPr>
          <a:lstStyle/>
          <a:p>
            <a:r>
              <a:rPr lang="es-ES" sz="900" dirty="0">
                <a:latin typeface="Bankinter Text" pitchFamily="18" charset="0"/>
              </a:rPr>
              <a:t>19</a:t>
            </a:r>
          </a:p>
        </p:txBody>
      </p:sp>
      <p:pic>
        <p:nvPicPr>
          <p:cNvPr id="332" name="168 Imagen">
            <a:extLst>
              <a:ext uri="{FF2B5EF4-FFF2-40B4-BE49-F238E27FC236}">
                <a16:creationId xmlns:a16="http://schemas.microsoft.com/office/drawing/2014/main" id="{A738E8C8-DF1A-464A-AB14-BC0E8001A9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283" y="6896987"/>
            <a:ext cx="104740" cy="106835"/>
          </a:xfrm>
          <a:prstGeom prst="rect">
            <a:avLst/>
          </a:prstGeom>
        </p:spPr>
      </p:pic>
      <p:pic>
        <p:nvPicPr>
          <p:cNvPr id="333" name="170 Imagen">
            <a:extLst>
              <a:ext uri="{FF2B5EF4-FFF2-40B4-BE49-F238E27FC236}">
                <a16:creationId xmlns:a16="http://schemas.microsoft.com/office/drawing/2014/main" id="{346BAEA5-6BF9-481B-8306-DD3C671480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6186" y="6897934"/>
            <a:ext cx="104740" cy="106835"/>
          </a:xfrm>
          <a:prstGeom prst="rect">
            <a:avLst/>
          </a:prstGeom>
        </p:spPr>
      </p:pic>
      <p:pic>
        <p:nvPicPr>
          <p:cNvPr id="334" name="171 Imagen">
            <a:extLst>
              <a:ext uri="{FF2B5EF4-FFF2-40B4-BE49-F238E27FC236}">
                <a16:creationId xmlns:a16="http://schemas.microsoft.com/office/drawing/2014/main" id="{D4340EAA-8AFE-418C-AE1B-5299662AC3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7658" y="6897934"/>
            <a:ext cx="104740" cy="106835"/>
          </a:xfrm>
          <a:prstGeom prst="rect">
            <a:avLst/>
          </a:prstGeom>
        </p:spPr>
      </p:pic>
      <p:pic>
        <p:nvPicPr>
          <p:cNvPr id="335" name="172 Imagen">
            <a:extLst>
              <a:ext uri="{FF2B5EF4-FFF2-40B4-BE49-F238E27FC236}">
                <a16:creationId xmlns:a16="http://schemas.microsoft.com/office/drawing/2014/main" id="{4E6C0118-B65A-4B21-B09F-D97F19E98D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1475" y="6897934"/>
            <a:ext cx="104740" cy="106835"/>
          </a:xfrm>
          <a:prstGeom prst="rect">
            <a:avLst/>
          </a:prstGeom>
        </p:spPr>
      </p:pic>
      <p:sp>
        <p:nvSpPr>
          <p:cNvPr id="336" name="266 CuadroTexto">
            <a:extLst>
              <a:ext uri="{FF2B5EF4-FFF2-40B4-BE49-F238E27FC236}">
                <a16:creationId xmlns:a16="http://schemas.microsoft.com/office/drawing/2014/main" id="{4829C2C7-B6D0-441B-A0CF-2886E202F042}"/>
              </a:ext>
            </a:extLst>
          </p:cNvPr>
          <p:cNvSpPr txBox="1"/>
          <p:nvPr/>
        </p:nvSpPr>
        <p:spPr>
          <a:xfrm>
            <a:off x="1172783" y="7027242"/>
            <a:ext cx="1072730" cy="461665"/>
          </a:xfrm>
          <a:prstGeom prst="rect">
            <a:avLst/>
          </a:prstGeom>
          <a:noFill/>
        </p:spPr>
        <p:txBody>
          <a:bodyPr wrap="none" rtlCol="0">
            <a:spAutoFit/>
          </a:bodyPr>
          <a:lstStyle/>
          <a:p>
            <a:r>
              <a:rPr lang="es-ES" sz="1200" b="1" dirty="0" err="1">
                <a:solidFill>
                  <a:srgbClr val="6A7D55"/>
                </a:solidFill>
                <a:latin typeface="Bankinter Text" pitchFamily="18" charset="0"/>
              </a:rPr>
              <a:t>Alua</a:t>
            </a:r>
            <a:r>
              <a:rPr lang="es-ES" sz="1200" b="1" dirty="0">
                <a:solidFill>
                  <a:srgbClr val="6A7D55"/>
                </a:solidFill>
                <a:latin typeface="Bankinter Text" pitchFamily="18" charset="0"/>
              </a:rPr>
              <a:t> Calas de </a:t>
            </a:r>
          </a:p>
          <a:p>
            <a:r>
              <a:rPr lang="es-ES" sz="1200" b="1" dirty="0">
                <a:solidFill>
                  <a:srgbClr val="6A7D55"/>
                </a:solidFill>
                <a:latin typeface="Bankinter Text" pitchFamily="18" charset="0"/>
              </a:rPr>
              <a:t>Mallorca</a:t>
            </a:r>
            <a:endParaRPr lang="es-ES" sz="1600" b="1" dirty="0">
              <a:solidFill>
                <a:srgbClr val="6A7D55"/>
              </a:solidFill>
              <a:latin typeface="Bankinter Text" pitchFamily="18" charset="0"/>
            </a:endParaRPr>
          </a:p>
        </p:txBody>
      </p:sp>
      <p:sp>
        <p:nvSpPr>
          <p:cNvPr id="337" name="267 CuadroTexto">
            <a:extLst>
              <a:ext uri="{FF2B5EF4-FFF2-40B4-BE49-F238E27FC236}">
                <a16:creationId xmlns:a16="http://schemas.microsoft.com/office/drawing/2014/main" id="{26EDDB95-DBE3-4890-8DBA-821575845B2A}"/>
              </a:ext>
            </a:extLst>
          </p:cNvPr>
          <p:cNvSpPr txBox="1"/>
          <p:nvPr/>
        </p:nvSpPr>
        <p:spPr>
          <a:xfrm>
            <a:off x="1354379" y="8050163"/>
            <a:ext cx="1359668" cy="230832"/>
          </a:xfrm>
          <a:prstGeom prst="rect">
            <a:avLst/>
          </a:prstGeom>
          <a:noFill/>
        </p:spPr>
        <p:txBody>
          <a:bodyPr wrap="none" rtlCol="0">
            <a:spAutoFit/>
          </a:bodyPr>
          <a:lstStyle/>
          <a:p>
            <a:r>
              <a:rPr lang="es-ES" sz="900" dirty="0">
                <a:latin typeface="Bankinter Text" pitchFamily="18" charset="0"/>
              </a:rPr>
              <a:t>Hyatt Hotels </a:t>
            </a:r>
            <a:r>
              <a:rPr lang="es-ES" sz="900" dirty="0" err="1">
                <a:latin typeface="Bankinter Text" pitchFamily="18" charset="0"/>
              </a:rPr>
              <a:t>Corporation</a:t>
            </a:r>
            <a:endParaRPr lang="es-ES" sz="900" dirty="0">
              <a:latin typeface="Bankinter Text" pitchFamily="18" charset="0"/>
            </a:endParaRPr>
          </a:p>
        </p:txBody>
      </p:sp>
      <p:sp>
        <p:nvSpPr>
          <p:cNvPr id="338" name="268 CuadroTexto">
            <a:extLst>
              <a:ext uri="{FF2B5EF4-FFF2-40B4-BE49-F238E27FC236}">
                <a16:creationId xmlns:a16="http://schemas.microsoft.com/office/drawing/2014/main" id="{022405BD-2AD0-4C91-987F-7E5802CDE832}"/>
              </a:ext>
            </a:extLst>
          </p:cNvPr>
          <p:cNvSpPr txBox="1"/>
          <p:nvPr/>
        </p:nvSpPr>
        <p:spPr>
          <a:xfrm>
            <a:off x="1330530" y="7438609"/>
            <a:ext cx="1069524" cy="230832"/>
          </a:xfrm>
          <a:prstGeom prst="rect">
            <a:avLst/>
          </a:prstGeom>
          <a:noFill/>
        </p:spPr>
        <p:txBody>
          <a:bodyPr wrap="none" rtlCol="0">
            <a:spAutoFit/>
          </a:bodyPr>
          <a:lstStyle/>
          <a:p>
            <a:r>
              <a:rPr lang="es-ES" sz="900" dirty="0">
                <a:latin typeface="Bankinter Text" pitchFamily="18" charset="0"/>
              </a:rPr>
              <a:t>Manacor, Mallorca</a:t>
            </a:r>
          </a:p>
        </p:txBody>
      </p:sp>
      <p:sp>
        <p:nvSpPr>
          <p:cNvPr id="339" name="269 CuadroTexto">
            <a:extLst>
              <a:ext uri="{FF2B5EF4-FFF2-40B4-BE49-F238E27FC236}">
                <a16:creationId xmlns:a16="http://schemas.microsoft.com/office/drawing/2014/main" id="{D28C75CB-5BAC-4DFF-A0B7-999A8287D10C}"/>
              </a:ext>
            </a:extLst>
          </p:cNvPr>
          <p:cNvSpPr txBox="1"/>
          <p:nvPr/>
        </p:nvSpPr>
        <p:spPr>
          <a:xfrm>
            <a:off x="1354379" y="7654633"/>
            <a:ext cx="357790" cy="230832"/>
          </a:xfrm>
          <a:prstGeom prst="rect">
            <a:avLst/>
          </a:prstGeom>
          <a:noFill/>
        </p:spPr>
        <p:txBody>
          <a:bodyPr wrap="none" rtlCol="0">
            <a:spAutoFit/>
          </a:bodyPr>
          <a:lstStyle/>
          <a:p>
            <a:r>
              <a:rPr lang="es-ES" sz="900" dirty="0">
                <a:latin typeface="Bankinter Text" pitchFamily="18" charset="0"/>
              </a:rPr>
              <a:t>847</a:t>
            </a:r>
          </a:p>
        </p:txBody>
      </p:sp>
      <p:sp>
        <p:nvSpPr>
          <p:cNvPr id="340" name="270 CuadroTexto">
            <a:extLst>
              <a:ext uri="{FF2B5EF4-FFF2-40B4-BE49-F238E27FC236}">
                <a16:creationId xmlns:a16="http://schemas.microsoft.com/office/drawing/2014/main" id="{0B9D277B-C2DE-4640-B254-8E5CE2CF99BA}"/>
              </a:ext>
            </a:extLst>
          </p:cNvPr>
          <p:cNvSpPr txBox="1"/>
          <p:nvPr/>
        </p:nvSpPr>
        <p:spPr>
          <a:xfrm>
            <a:off x="1354379" y="7852605"/>
            <a:ext cx="1518364" cy="230832"/>
          </a:xfrm>
          <a:prstGeom prst="rect">
            <a:avLst/>
          </a:prstGeom>
          <a:noFill/>
        </p:spPr>
        <p:txBody>
          <a:bodyPr wrap="none" rtlCol="0">
            <a:spAutoFit/>
          </a:bodyPr>
          <a:lstStyle/>
          <a:p>
            <a:r>
              <a:rPr lang="es-ES" sz="900" dirty="0" err="1">
                <a:latin typeface="Bankinter Text" pitchFamily="18" charset="0"/>
              </a:rPr>
              <a:t>Alua</a:t>
            </a:r>
            <a:r>
              <a:rPr lang="es-ES" sz="900" dirty="0">
                <a:latin typeface="Bankinter Text" pitchFamily="18" charset="0"/>
              </a:rPr>
              <a:t> - </a:t>
            </a:r>
            <a:r>
              <a:rPr lang="es-ES" sz="900" dirty="0" err="1">
                <a:latin typeface="Bankinter Text" pitchFamily="18" charset="0"/>
              </a:rPr>
              <a:t>AMResorts</a:t>
            </a:r>
            <a:r>
              <a:rPr lang="es-ES" sz="900" dirty="0">
                <a:latin typeface="Bankinter Text" pitchFamily="18" charset="0"/>
              </a:rPr>
              <a:t> </a:t>
            </a:r>
            <a:r>
              <a:rPr lang="es-ES" sz="900" dirty="0" err="1">
                <a:latin typeface="Bankinter Text" pitchFamily="18" charset="0"/>
              </a:rPr>
              <a:t>Collection</a:t>
            </a:r>
            <a:r>
              <a:rPr lang="es-ES" sz="900" dirty="0">
                <a:latin typeface="Bankinter Text" pitchFamily="18" charset="0"/>
              </a:rPr>
              <a:t> </a:t>
            </a:r>
          </a:p>
        </p:txBody>
      </p:sp>
      <p:pic>
        <p:nvPicPr>
          <p:cNvPr id="341" name="271 Imagen">
            <a:extLst>
              <a:ext uri="{FF2B5EF4-FFF2-40B4-BE49-F238E27FC236}">
                <a16:creationId xmlns:a16="http://schemas.microsoft.com/office/drawing/2014/main" id="{5F631302-5F9D-4686-B09B-8A036A0000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1966" y="8096083"/>
            <a:ext cx="133646" cy="138992"/>
          </a:xfrm>
          <a:prstGeom prst="rect">
            <a:avLst/>
          </a:prstGeom>
        </p:spPr>
      </p:pic>
      <p:pic>
        <p:nvPicPr>
          <p:cNvPr id="342" name="272 Imagen">
            <a:extLst>
              <a:ext uri="{FF2B5EF4-FFF2-40B4-BE49-F238E27FC236}">
                <a16:creationId xmlns:a16="http://schemas.microsoft.com/office/drawing/2014/main" id="{B1024908-221B-4AD6-BFFF-5318D3DD62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4791" y="7701889"/>
            <a:ext cx="133646" cy="136319"/>
          </a:xfrm>
          <a:prstGeom prst="rect">
            <a:avLst/>
          </a:prstGeom>
        </p:spPr>
      </p:pic>
      <p:pic>
        <p:nvPicPr>
          <p:cNvPr id="343" name="273 Imagen">
            <a:extLst>
              <a:ext uri="{FF2B5EF4-FFF2-40B4-BE49-F238E27FC236}">
                <a16:creationId xmlns:a16="http://schemas.microsoft.com/office/drawing/2014/main" id="{9D3D760A-5651-4204-8A66-0632082A26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51966" y="7898525"/>
            <a:ext cx="133646" cy="138992"/>
          </a:xfrm>
          <a:prstGeom prst="rect">
            <a:avLst/>
          </a:prstGeom>
        </p:spPr>
      </p:pic>
      <p:pic>
        <p:nvPicPr>
          <p:cNvPr id="344" name="274 Imagen">
            <a:extLst>
              <a:ext uri="{FF2B5EF4-FFF2-40B4-BE49-F238E27FC236}">
                <a16:creationId xmlns:a16="http://schemas.microsoft.com/office/drawing/2014/main" id="{8B57AF67-D6A8-4FD9-9ABC-F4812620AEF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58154" y="7487202"/>
            <a:ext cx="96225" cy="133646"/>
          </a:xfrm>
          <a:prstGeom prst="rect">
            <a:avLst/>
          </a:prstGeom>
        </p:spPr>
      </p:pic>
      <p:pic>
        <p:nvPicPr>
          <p:cNvPr id="345" name="300 Imagen">
            <a:extLst>
              <a:ext uri="{FF2B5EF4-FFF2-40B4-BE49-F238E27FC236}">
                <a16:creationId xmlns:a16="http://schemas.microsoft.com/office/drawing/2014/main" id="{FD156317-7026-4DD9-B2E4-C32B8A183C9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2686007" y="6825439"/>
            <a:ext cx="184855" cy="203339"/>
          </a:xfrm>
          <a:prstGeom prst="rect">
            <a:avLst/>
          </a:prstGeom>
        </p:spPr>
      </p:pic>
      <p:pic>
        <p:nvPicPr>
          <p:cNvPr id="346" name="1 Imagen">
            <a:extLst>
              <a:ext uri="{FF2B5EF4-FFF2-40B4-BE49-F238E27FC236}">
                <a16:creationId xmlns:a16="http://schemas.microsoft.com/office/drawing/2014/main" id="{0B1C0ADF-B6DF-42D7-AAAA-CE22874A6E8F}"/>
              </a:ext>
            </a:extLst>
          </p:cNvPr>
          <p:cNvPicPr>
            <a:picLocks noChangeAspect="1"/>
          </p:cNvPicPr>
          <p:nvPr/>
        </p:nvPicPr>
        <p:blipFill rotWithShape="1">
          <a:blip r:embed="rId16">
            <a:extLst>
              <a:ext uri="{28A0092B-C50C-407E-A947-70E740481C1C}">
                <a14:useLocalDpi xmlns:a14="http://schemas.microsoft.com/office/drawing/2010/main" val="0"/>
              </a:ext>
            </a:extLst>
          </a:blip>
          <a:srcRect t="159" b="159"/>
          <a:stretch/>
        </p:blipFill>
        <p:spPr>
          <a:xfrm>
            <a:off x="1132083" y="8421085"/>
            <a:ext cx="1786804" cy="1652831"/>
          </a:xfrm>
          <a:prstGeom prst="rect">
            <a:avLst/>
          </a:prstGeom>
        </p:spPr>
      </p:pic>
      <p:sp>
        <p:nvSpPr>
          <p:cNvPr id="347" name="221 CuadroTexto">
            <a:extLst>
              <a:ext uri="{FF2B5EF4-FFF2-40B4-BE49-F238E27FC236}">
                <a16:creationId xmlns:a16="http://schemas.microsoft.com/office/drawing/2014/main" id="{82751F8B-1B51-4F43-95A4-5152189B11F1}"/>
              </a:ext>
            </a:extLst>
          </p:cNvPr>
          <p:cNvSpPr txBox="1"/>
          <p:nvPr/>
        </p:nvSpPr>
        <p:spPr>
          <a:xfrm>
            <a:off x="2945527" y="7033395"/>
            <a:ext cx="1253365" cy="276999"/>
          </a:xfrm>
          <a:prstGeom prst="rect">
            <a:avLst/>
          </a:prstGeom>
          <a:noFill/>
        </p:spPr>
        <p:txBody>
          <a:bodyPr wrap="square" rtlCol="0">
            <a:spAutoFit/>
          </a:bodyPr>
          <a:lstStyle/>
          <a:p>
            <a:r>
              <a:rPr lang="es-ES" sz="1200" b="1" dirty="0">
                <a:solidFill>
                  <a:srgbClr val="6A7D55"/>
                </a:solidFill>
                <a:latin typeface="Bankinter Text" pitchFamily="18" charset="0"/>
              </a:rPr>
              <a:t>NH Las Tablas</a:t>
            </a:r>
            <a:endParaRPr lang="es-ES" sz="1600" b="1" dirty="0">
              <a:solidFill>
                <a:srgbClr val="6A7D55"/>
              </a:solidFill>
              <a:latin typeface="Bankinter Text" pitchFamily="18" charset="0"/>
            </a:endParaRPr>
          </a:p>
        </p:txBody>
      </p:sp>
      <p:sp>
        <p:nvSpPr>
          <p:cNvPr id="348" name="226 CuadroTexto">
            <a:extLst>
              <a:ext uri="{FF2B5EF4-FFF2-40B4-BE49-F238E27FC236}">
                <a16:creationId xmlns:a16="http://schemas.microsoft.com/office/drawing/2014/main" id="{4BD3B21A-2D51-4345-8948-49098EAF443F}"/>
              </a:ext>
            </a:extLst>
          </p:cNvPr>
          <p:cNvSpPr txBox="1"/>
          <p:nvPr/>
        </p:nvSpPr>
        <p:spPr>
          <a:xfrm>
            <a:off x="3127123" y="8050163"/>
            <a:ext cx="1075936" cy="230832"/>
          </a:xfrm>
          <a:prstGeom prst="rect">
            <a:avLst/>
          </a:prstGeom>
          <a:noFill/>
        </p:spPr>
        <p:txBody>
          <a:bodyPr wrap="none" rtlCol="0">
            <a:spAutoFit/>
          </a:bodyPr>
          <a:lstStyle/>
          <a:p>
            <a:r>
              <a:rPr lang="es-ES" sz="900" dirty="0" err="1">
                <a:latin typeface="Bankinter Text" pitchFamily="18" charset="0"/>
              </a:rPr>
              <a:t>Minor</a:t>
            </a:r>
            <a:r>
              <a:rPr lang="es-ES" sz="900" dirty="0">
                <a:latin typeface="Bankinter Text" pitchFamily="18" charset="0"/>
              </a:rPr>
              <a:t> Hotel Group</a:t>
            </a:r>
          </a:p>
        </p:txBody>
      </p:sp>
      <p:sp>
        <p:nvSpPr>
          <p:cNvPr id="349" name="227 CuadroTexto">
            <a:extLst>
              <a:ext uri="{FF2B5EF4-FFF2-40B4-BE49-F238E27FC236}">
                <a16:creationId xmlns:a16="http://schemas.microsoft.com/office/drawing/2014/main" id="{01F40F16-27F6-42F1-B851-573DB80BC81E}"/>
              </a:ext>
            </a:extLst>
          </p:cNvPr>
          <p:cNvSpPr txBox="1"/>
          <p:nvPr/>
        </p:nvSpPr>
        <p:spPr>
          <a:xfrm>
            <a:off x="3103274" y="7438609"/>
            <a:ext cx="527709" cy="230832"/>
          </a:xfrm>
          <a:prstGeom prst="rect">
            <a:avLst/>
          </a:prstGeom>
          <a:noFill/>
        </p:spPr>
        <p:txBody>
          <a:bodyPr wrap="none" rtlCol="0">
            <a:spAutoFit/>
          </a:bodyPr>
          <a:lstStyle/>
          <a:p>
            <a:r>
              <a:rPr lang="es-ES" sz="900" dirty="0">
                <a:latin typeface="Bankinter Text" pitchFamily="18" charset="0"/>
              </a:rPr>
              <a:t>Madrid</a:t>
            </a:r>
          </a:p>
        </p:txBody>
      </p:sp>
      <p:sp>
        <p:nvSpPr>
          <p:cNvPr id="350" name="237 CuadroTexto">
            <a:extLst>
              <a:ext uri="{FF2B5EF4-FFF2-40B4-BE49-F238E27FC236}">
                <a16:creationId xmlns:a16="http://schemas.microsoft.com/office/drawing/2014/main" id="{400B0A93-6799-47CC-9A7B-2F88892DB552}"/>
              </a:ext>
            </a:extLst>
          </p:cNvPr>
          <p:cNvSpPr txBox="1"/>
          <p:nvPr/>
        </p:nvSpPr>
        <p:spPr>
          <a:xfrm>
            <a:off x="3127123" y="7654633"/>
            <a:ext cx="357790" cy="230832"/>
          </a:xfrm>
          <a:prstGeom prst="rect">
            <a:avLst/>
          </a:prstGeom>
          <a:noFill/>
        </p:spPr>
        <p:txBody>
          <a:bodyPr wrap="none" rtlCol="0">
            <a:spAutoFit/>
          </a:bodyPr>
          <a:lstStyle/>
          <a:p>
            <a:r>
              <a:rPr lang="es-ES" sz="900" dirty="0">
                <a:latin typeface="Bankinter Text" pitchFamily="18" charset="0"/>
              </a:rPr>
              <a:t>149</a:t>
            </a:r>
          </a:p>
        </p:txBody>
      </p:sp>
      <p:sp>
        <p:nvSpPr>
          <p:cNvPr id="351" name="238 CuadroTexto">
            <a:extLst>
              <a:ext uri="{FF2B5EF4-FFF2-40B4-BE49-F238E27FC236}">
                <a16:creationId xmlns:a16="http://schemas.microsoft.com/office/drawing/2014/main" id="{DDADC1CF-5FC7-479A-856D-E6E7C19BBF7A}"/>
              </a:ext>
            </a:extLst>
          </p:cNvPr>
          <p:cNvSpPr txBox="1"/>
          <p:nvPr/>
        </p:nvSpPr>
        <p:spPr>
          <a:xfrm>
            <a:off x="3127123" y="7852605"/>
            <a:ext cx="330540" cy="230832"/>
          </a:xfrm>
          <a:prstGeom prst="rect">
            <a:avLst/>
          </a:prstGeom>
          <a:noFill/>
        </p:spPr>
        <p:txBody>
          <a:bodyPr wrap="none" rtlCol="0">
            <a:spAutoFit/>
          </a:bodyPr>
          <a:lstStyle/>
          <a:p>
            <a:r>
              <a:rPr lang="es-ES" sz="900" dirty="0">
                <a:latin typeface="Bankinter Text" pitchFamily="18" charset="0"/>
              </a:rPr>
              <a:t>NH</a:t>
            </a:r>
          </a:p>
        </p:txBody>
      </p:sp>
      <p:pic>
        <p:nvPicPr>
          <p:cNvPr id="352" name="239 Imagen">
            <a:extLst>
              <a:ext uri="{FF2B5EF4-FFF2-40B4-BE49-F238E27FC236}">
                <a16:creationId xmlns:a16="http://schemas.microsoft.com/office/drawing/2014/main" id="{27543044-088A-4195-B428-E8358BA82D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4710" y="8096083"/>
            <a:ext cx="133646" cy="138992"/>
          </a:xfrm>
          <a:prstGeom prst="rect">
            <a:avLst/>
          </a:prstGeom>
        </p:spPr>
      </p:pic>
      <p:pic>
        <p:nvPicPr>
          <p:cNvPr id="353" name="240 Imagen">
            <a:extLst>
              <a:ext uri="{FF2B5EF4-FFF2-40B4-BE49-F238E27FC236}">
                <a16:creationId xmlns:a16="http://schemas.microsoft.com/office/drawing/2014/main" id="{85E453AC-FDD6-4EBA-A273-CAE547542B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7535" y="7701889"/>
            <a:ext cx="133646" cy="136319"/>
          </a:xfrm>
          <a:prstGeom prst="rect">
            <a:avLst/>
          </a:prstGeom>
        </p:spPr>
      </p:pic>
      <p:pic>
        <p:nvPicPr>
          <p:cNvPr id="354" name="241 Imagen">
            <a:extLst>
              <a:ext uri="{FF2B5EF4-FFF2-40B4-BE49-F238E27FC236}">
                <a16:creationId xmlns:a16="http://schemas.microsoft.com/office/drawing/2014/main" id="{1B39B7D4-4ACD-43A5-8CB3-829A4B1F2F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8183" y="7898525"/>
            <a:ext cx="133646" cy="138992"/>
          </a:xfrm>
          <a:prstGeom prst="rect">
            <a:avLst/>
          </a:prstGeom>
        </p:spPr>
      </p:pic>
      <p:pic>
        <p:nvPicPr>
          <p:cNvPr id="355" name="242 Imagen">
            <a:extLst>
              <a:ext uri="{FF2B5EF4-FFF2-40B4-BE49-F238E27FC236}">
                <a16:creationId xmlns:a16="http://schemas.microsoft.com/office/drawing/2014/main" id="{9339DC88-9635-42EB-8C87-9C1120A675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30898" y="7487202"/>
            <a:ext cx="96225" cy="133646"/>
          </a:xfrm>
          <a:prstGeom prst="rect">
            <a:avLst/>
          </a:prstGeom>
        </p:spPr>
      </p:pic>
      <p:sp>
        <p:nvSpPr>
          <p:cNvPr id="356" name="232 CuadroTexto">
            <a:extLst>
              <a:ext uri="{FF2B5EF4-FFF2-40B4-BE49-F238E27FC236}">
                <a16:creationId xmlns:a16="http://schemas.microsoft.com/office/drawing/2014/main" id="{DEE6E0B7-BBF4-48F4-9F00-508B6C16541A}"/>
              </a:ext>
            </a:extLst>
          </p:cNvPr>
          <p:cNvSpPr txBox="1"/>
          <p:nvPr/>
        </p:nvSpPr>
        <p:spPr>
          <a:xfrm>
            <a:off x="2985658" y="6849168"/>
            <a:ext cx="319318" cy="230832"/>
          </a:xfrm>
          <a:prstGeom prst="rect">
            <a:avLst/>
          </a:prstGeom>
          <a:noFill/>
        </p:spPr>
        <p:txBody>
          <a:bodyPr wrap="none" rtlCol="0">
            <a:spAutoFit/>
          </a:bodyPr>
          <a:lstStyle/>
          <a:p>
            <a:r>
              <a:rPr lang="es-ES_tradnl" sz="900" dirty="0">
                <a:latin typeface="Bankinter Text" pitchFamily="18" charset="0"/>
              </a:rPr>
              <a:t>20</a:t>
            </a:r>
            <a:endParaRPr lang="es-ES" sz="900" dirty="0">
              <a:latin typeface="Bankinter Text" pitchFamily="18" charset="0"/>
            </a:endParaRPr>
          </a:p>
        </p:txBody>
      </p:sp>
      <p:pic>
        <p:nvPicPr>
          <p:cNvPr id="357" name="233 Imagen">
            <a:extLst>
              <a:ext uri="{FF2B5EF4-FFF2-40B4-BE49-F238E27FC236}">
                <a16:creationId xmlns:a16="http://schemas.microsoft.com/office/drawing/2014/main" id="{23B56736-FB41-485E-827C-C1D5E430EA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2606" y="6905320"/>
            <a:ext cx="104740" cy="106835"/>
          </a:xfrm>
          <a:prstGeom prst="rect">
            <a:avLst/>
          </a:prstGeom>
        </p:spPr>
      </p:pic>
      <p:pic>
        <p:nvPicPr>
          <p:cNvPr id="358" name="234 Imagen">
            <a:extLst>
              <a:ext uri="{FF2B5EF4-FFF2-40B4-BE49-F238E27FC236}">
                <a16:creationId xmlns:a16="http://schemas.microsoft.com/office/drawing/2014/main" id="{9CA9ADAC-6F04-4EC8-AFE0-9B063DE05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5509" y="6906267"/>
            <a:ext cx="104740" cy="106835"/>
          </a:xfrm>
          <a:prstGeom prst="rect">
            <a:avLst/>
          </a:prstGeom>
        </p:spPr>
      </p:pic>
      <p:pic>
        <p:nvPicPr>
          <p:cNvPr id="359" name="235 Imagen">
            <a:extLst>
              <a:ext uri="{FF2B5EF4-FFF2-40B4-BE49-F238E27FC236}">
                <a16:creationId xmlns:a16="http://schemas.microsoft.com/office/drawing/2014/main" id="{CC2A63BE-5223-444C-A4DF-87974437FD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6981" y="6906267"/>
            <a:ext cx="104740" cy="106835"/>
          </a:xfrm>
          <a:prstGeom prst="rect">
            <a:avLst/>
          </a:prstGeom>
        </p:spPr>
      </p:pic>
      <p:pic>
        <p:nvPicPr>
          <p:cNvPr id="360" name="236 Imagen">
            <a:extLst>
              <a:ext uri="{FF2B5EF4-FFF2-40B4-BE49-F238E27FC236}">
                <a16:creationId xmlns:a16="http://schemas.microsoft.com/office/drawing/2014/main" id="{200A4748-13A4-46BA-84AC-D5040D2A4C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0798" y="6905319"/>
            <a:ext cx="104740" cy="106835"/>
          </a:xfrm>
          <a:prstGeom prst="rect">
            <a:avLst/>
          </a:prstGeom>
        </p:spPr>
      </p:pic>
      <p:pic>
        <p:nvPicPr>
          <p:cNvPr id="361" name="293 Imagen">
            <a:extLst>
              <a:ext uri="{FF2B5EF4-FFF2-40B4-BE49-F238E27FC236}">
                <a16:creationId xmlns:a16="http://schemas.microsoft.com/office/drawing/2014/main" id="{19A2FC93-2A21-47F7-B0E6-B4B3AE9FB7F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430444" y="6840835"/>
            <a:ext cx="154839" cy="198195"/>
          </a:xfrm>
          <a:prstGeom prst="rect">
            <a:avLst/>
          </a:prstGeom>
        </p:spPr>
      </p:pic>
      <p:pic>
        <p:nvPicPr>
          <p:cNvPr id="362" name="3 Imagen">
            <a:extLst>
              <a:ext uri="{FF2B5EF4-FFF2-40B4-BE49-F238E27FC236}">
                <a16:creationId xmlns:a16="http://schemas.microsoft.com/office/drawing/2014/main" id="{069CE9FF-BB42-4C0F-A641-DE12A58E08EA}"/>
              </a:ext>
            </a:extLst>
          </p:cNvPr>
          <p:cNvPicPr>
            <a:picLocks noChangeAspect="1"/>
          </p:cNvPicPr>
          <p:nvPr/>
        </p:nvPicPr>
        <p:blipFill rotWithShape="1">
          <a:blip r:embed="rId17">
            <a:extLst>
              <a:ext uri="{28A0092B-C50C-407E-A947-70E740481C1C}">
                <a14:useLocalDpi xmlns:a14="http://schemas.microsoft.com/office/drawing/2010/main" val="0"/>
              </a:ext>
            </a:extLst>
          </a:blip>
          <a:srcRect t="978" b="978"/>
          <a:stretch/>
        </p:blipFill>
        <p:spPr>
          <a:xfrm>
            <a:off x="2914182" y="8421017"/>
            <a:ext cx="1808476" cy="1652900"/>
          </a:xfrm>
          <a:prstGeom prst="rect">
            <a:avLst/>
          </a:prstGeom>
        </p:spPr>
      </p:pic>
      <p:pic>
        <p:nvPicPr>
          <p:cNvPr id="363" name="125 Imagen">
            <a:extLst>
              <a:ext uri="{FF2B5EF4-FFF2-40B4-BE49-F238E27FC236}">
                <a16:creationId xmlns:a16="http://schemas.microsoft.com/office/drawing/2014/main" id="{A7B63301-8E89-4A69-89C4-B490E6CD9FDA}"/>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6288710" y="6823340"/>
            <a:ext cx="150147" cy="198195"/>
          </a:xfrm>
          <a:prstGeom prst="rect">
            <a:avLst/>
          </a:prstGeom>
        </p:spPr>
      </p:pic>
      <p:sp>
        <p:nvSpPr>
          <p:cNvPr id="364" name="126 CuadroTexto">
            <a:extLst>
              <a:ext uri="{FF2B5EF4-FFF2-40B4-BE49-F238E27FC236}">
                <a16:creationId xmlns:a16="http://schemas.microsoft.com/office/drawing/2014/main" id="{0DE8948D-B07E-4864-AB61-93CE93C160B8}"/>
              </a:ext>
            </a:extLst>
          </p:cNvPr>
          <p:cNvSpPr txBox="1"/>
          <p:nvPr/>
        </p:nvSpPr>
        <p:spPr>
          <a:xfrm>
            <a:off x="4725238" y="6812869"/>
            <a:ext cx="319318" cy="230832"/>
          </a:xfrm>
          <a:prstGeom prst="rect">
            <a:avLst/>
          </a:prstGeom>
          <a:noFill/>
        </p:spPr>
        <p:txBody>
          <a:bodyPr wrap="none" rtlCol="0">
            <a:spAutoFit/>
          </a:bodyPr>
          <a:lstStyle/>
          <a:p>
            <a:r>
              <a:rPr lang="es-ES_tradnl" sz="900" dirty="0">
                <a:latin typeface="Bankinter Text" pitchFamily="18" charset="0"/>
              </a:rPr>
              <a:t>21</a:t>
            </a:r>
            <a:endParaRPr lang="es-ES" sz="900" dirty="0">
              <a:latin typeface="Bankinter Text" pitchFamily="18" charset="0"/>
            </a:endParaRPr>
          </a:p>
        </p:txBody>
      </p:sp>
      <p:pic>
        <p:nvPicPr>
          <p:cNvPr id="365" name="128 Imagen">
            <a:extLst>
              <a:ext uri="{FF2B5EF4-FFF2-40B4-BE49-F238E27FC236}">
                <a16:creationId xmlns:a16="http://schemas.microsoft.com/office/drawing/2014/main" id="{AA16D441-974F-4A30-9950-519EEAEEF6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2186" y="6869021"/>
            <a:ext cx="104740" cy="106835"/>
          </a:xfrm>
          <a:prstGeom prst="rect">
            <a:avLst/>
          </a:prstGeom>
        </p:spPr>
      </p:pic>
      <p:pic>
        <p:nvPicPr>
          <p:cNvPr id="366" name="129 Imagen">
            <a:extLst>
              <a:ext uri="{FF2B5EF4-FFF2-40B4-BE49-F238E27FC236}">
                <a16:creationId xmlns:a16="http://schemas.microsoft.com/office/drawing/2014/main" id="{1EDB8511-B1B8-4CCA-9AC2-6D8DCD683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5089" y="6869968"/>
            <a:ext cx="104740" cy="106835"/>
          </a:xfrm>
          <a:prstGeom prst="rect">
            <a:avLst/>
          </a:prstGeom>
        </p:spPr>
      </p:pic>
      <p:pic>
        <p:nvPicPr>
          <p:cNvPr id="367" name="130 Imagen">
            <a:extLst>
              <a:ext uri="{FF2B5EF4-FFF2-40B4-BE49-F238E27FC236}">
                <a16:creationId xmlns:a16="http://schemas.microsoft.com/office/drawing/2014/main" id="{4B1AD8C9-63C7-42F9-87CF-73837055AE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6561" y="6869968"/>
            <a:ext cx="104740" cy="106835"/>
          </a:xfrm>
          <a:prstGeom prst="rect">
            <a:avLst/>
          </a:prstGeom>
        </p:spPr>
      </p:pic>
      <p:pic>
        <p:nvPicPr>
          <p:cNvPr id="368" name="131 Imagen">
            <a:extLst>
              <a:ext uri="{FF2B5EF4-FFF2-40B4-BE49-F238E27FC236}">
                <a16:creationId xmlns:a16="http://schemas.microsoft.com/office/drawing/2014/main" id="{D778CC30-FB94-46AE-9496-C6E8C0E226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0378" y="6869968"/>
            <a:ext cx="104740" cy="106835"/>
          </a:xfrm>
          <a:prstGeom prst="rect">
            <a:avLst/>
          </a:prstGeom>
        </p:spPr>
      </p:pic>
      <p:sp>
        <p:nvSpPr>
          <p:cNvPr id="369" name="176 CuadroTexto">
            <a:extLst>
              <a:ext uri="{FF2B5EF4-FFF2-40B4-BE49-F238E27FC236}">
                <a16:creationId xmlns:a16="http://schemas.microsoft.com/office/drawing/2014/main" id="{651B983B-175D-45BE-AEA4-73299B73A13F}"/>
              </a:ext>
            </a:extLst>
          </p:cNvPr>
          <p:cNvSpPr txBox="1"/>
          <p:nvPr/>
        </p:nvSpPr>
        <p:spPr>
          <a:xfrm>
            <a:off x="4727591" y="7033395"/>
            <a:ext cx="1384866" cy="461665"/>
          </a:xfrm>
          <a:prstGeom prst="rect">
            <a:avLst/>
          </a:prstGeom>
          <a:noFill/>
        </p:spPr>
        <p:txBody>
          <a:bodyPr wrap="none" rtlCol="0">
            <a:spAutoFit/>
          </a:bodyPr>
          <a:lstStyle/>
          <a:p>
            <a:r>
              <a:rPr lang="es-ES" sz="1200" b="1" dirty="0" err="1">
                <a:solidFill>
                  <a:srgbClr val="6A7D55"/>
                </a:solidFill>
                <a:latin typeface="Bankinter Text" pitchFamily="18" charset="0"/>
              </a:rPr>
              <a:t>Trademark</a:t>
            </a:r>
            <a:r>
              <a:rPr lang="es-ES" sz="1200" b="1" dirty="0">
                <a:solidFill>
                  <a:srgbClr val="6A7D55"/>
                </a:solidFill>
                <a:latin typeface="Bankinter Text" pitchFamily="18" charset="0"/>
              </a:rPr>
              <a:t> Avenue</a:t>
            </a:r>
          </a:p>
          <a:p>
            <a:r>
              <a:rPr lang="es-ES" sz="1200" b="1" dirty="0">
                <a:solidFill>
                  <a:srgbClr val="6A7D55"/>
                </a:solidFill>
                <a:latin typeface="Bankinter Text" pitchFamily="18" charset="0"/>
              </a:rPr>
              <a:t>Louise</a:t>
            </a:r>
            <a:endParaRPr lang="es-ES" sz="1600" b="1" dirty="0">
              <a:solidFill>
                <a:srgbClr val="6A7D55"/>
              </a:solidFill>
              <a:latin typeface="Bankinter Text" pitchFamily="18" charset="0"/>
            </a:endParaRPr>
          </a:p>
        </p:txBody>
      </p:sp>
      <p:sp>
        <p:nvSpPr>
          <p:cNvPr id="370" name="177 CuadroTexto">
            <a:extLst>
              <a:ext uri="{FF2B5EF4-FFF2-40B4-BE49-F238E27FC236}">
                <a16:creationId xmlns:a16="http://schemas.microsoft.com/office/drawing/2014/main" id="{B99B2F4B-87B5-4B66-BD5C-C147E3223AC1}"/>
              </a:ext>
            </a:extLst>
          </p:cNvPr>
          <p:cNvSpPr txBox="1"/>
          <p:nvPr/>
        </p:nvSpPr>
        <p:spPr>
          <a:xfrm>
            <a:off x="4909187" y="8050163"/>
            <a:ext cx="1476686" cy="230832"/>
          </a:xfrm>
          <a:prstGeom prst="rect">
            <a:avLst/>
          </a:prstGeom>
          <a:noFill/>
        </p:spPr>
        <p:txBody>
          <a:bodyPr wrap="none" rtlCol="0">
            <a:spAutoFit/>
          </a:bodyPr>
          <a:lstStyle/>
          <a:p>
            <a:r>
              <a:rPr lang="es-ES" sz="900" dirty="0">
                <a:latin typeface="Bankinter Text" pitchFamily="18" charset="0"/>
              </a:rPr>
              <a:t>Wyndham Hotels &amp; Resorts</a:t>
            </a:r>
          </a:p>
        </p:txBody>
      </p:sp>
      <p:sp>
        <p:nvSpPr>
          <p:cNvPr id="371" name="178 CuadroTexto">
            <a:extLst>
              <a:ext uri="{FF2B5EF4-FFF2-40B4-BE49-F238E27FC236}">
                <a16:creationId xmlns:a16="http://schemas.microsoft.com/office/drawing/2014/main" id="{1392A1E2-9D73-416B-811F-84AED36B93A1}"/>
              </a:ext>
            </a:extLst>
          </p:cNvPr>
          <p:cNvSpPr txBox="1"/>
          <p:nvPr/>
        </p:nvSpPr>
        <p:spPr>
          <a:xfrm>
            <a:off x="4885338" y="7438609"/>
            <a:ext cx="1005403" cy="230832"/>
          </a:xfrm>
          <a:prstGeom prst="rect">
            <a:avLst/>
          </a:prstGeom>
          <a:noFill/>
        </p:spPr>
        <p:txBody>
          <a:bodyPr wrap="none" rtlCol="0">
            <a:spAutoFit/>
          </a:bodyPr>
          <a:lstStyle/>
          <a:p>
            <a:r>
              <a:rPr lang="es-ES" sz="900" dirty="0">
                <a:latin typeface="Bankinter Text" pitchFamily="18" charset="0"/>
              </a:rPr>
              <a:t>Bruselas (Bélgica)</a:t>
            </a:r>
          </a:p>
        </p:txBody>
      </p:sp>
      <p:sp>
        <p:nvSpPr>
          <p:cNvPr id="372" name="179 CuadroTexto">
            <a:extLst>
              <a:ext uri="{FF2B5EF4-FFF2-40B4-BE49-F238E27FC236}">
                <a16:creationId xmlns:a16="http://schemas.microsoft.com/office/drawing/2014/main" id="{C0C4E430-B05B-4033-AB7D-5A9EB269FAA9}"/>
              </a:ext>
            </a:extLst>
          </p:cNvPr>
          <p:cNvSpPr txBox="1"/>
          <p:nvPr/>
        </p:nvSpPr>
        <p:spPr>
          <a:xfrm>
            <a:off x="4909187" y="7654633"/>
            <a:ext cx="300082" cy="230832"/>
          </a:xfrm>
          <a:prstGeom prst="rect">
            <a:avLst/>
          </a:prstGeom>
          <a:noFill/>
        </p:spPr>
        <p:txBody>
          <a:bodyPr wrap="none" rtlCol="0">
            <a:spAutoFit/>
          </a:bodyPr>
          <a:lstStyle/>
          <a:p>
            <a:r>
              <a:rPr lang="es-ES" sz="900" dirty="0">
                <a:latin typeface="Bankinter Text" pitchFamily="18" charset="0"/>
              </a:rPr>
              <a:t>78</a:t>
            </a:r>
          </a:p>
        </p:txBody>
      </p:sp>
      <p:sp>
        <p:nvSpPr>
          <p:cNvPr id="373" name="180 CuadroTexto">
            <a:extLst>
              <a:ext uri="{FF2B5EF4-FFF2-40B4-BE49-F238E27FC236}">
                <a16:creationId xmlns:a16="http://schemas.microsoft.com/office/drawing/2014/main" id="{F93078A5-A9EC-40D5-8428-A11FDD1CCAA0}"/>
              </a:ext>
            </a:extLst>
          </p:cNvPr>
          <p:cNvSpPr txBox="1"/>
          <p:nvPr/>
        </p:nvSpPr>
        <p:spPr>
          <a:xfrm>
            <a:off x="4909187" y="7852605"/>
            <a:ext cx="694421" cy="230832"/>
          </a:xfrm>
          <a:prstGeom prst="rect">
            <a:avLst/>
          </a:prstGeom>
          <a:noFill/>
        </p:spPr>
        <p:txBody>
          <a:bodyPr wrap="none" rtlCol="0">
            <a:spAutoFit/>
          </a:bodyPr>
          <a:lstStyle/>
          <a:p>
            <a:r>
              <a:rPr lang="es-ES" sz="900" dirty="0" err="1">
                <a:latin typeface="Bankinter Text" pitchFamily="18" charset="0"/>
              </a:rPr>
              <a:t>Trademark</a:t>
            </a:r>
            <a:endParaRPr lang="es-ES" sz="900" dirty="0">
              <a:latin typeface="Bankinter Text" pitchFamily="18" charset="0"/>
            </a:endParaRPr>
          </a:p>
        </p:txBody>
      </p:sp>
      <p:pic>
        <p:nvPicPr>
          <p:cNvPr id="374" name="181 Imagen">
            <a:extLst>
              <a:ext uri="{FF2B5EF4-FFF2-40B4-BE49-F238E27FC236}">
                <a16:creationId xmlns:a16="http://schemas.microsoft.com/office/drawing/2014/main" id="{D059DEE5-946D-4ACC-A9D8-F4B1F88585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6774" y="8096083"/>
            <a:ext cx="133646" cy="138992"/>
          </a:xfrm>
          <a:prstGeom prst="rect">
            <a:avLst/>
          </a:prstGeom>
        </p:spPr>
      </p:pic>
      <p:pic>
        <p:nvPicPr>
          <p:cNvPr id="375" name="182 Imagen">
            <a:extLst>
              <a:ext uri="{FF2B5EF4-FFF2-40B4-BE49-F238E27FC236}">
                <a16:creationId xmlns:a16="http://schemas.microsoft.com/office/drawing/2014/main" id="{66BF6A74-44BC-456D-9E71-1882B39551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9599" y="7701889"/>
            <a:ext cx="133646" cy="136319"/>
          </a:xfrm>
          <a:prstGeom prst="rect">
            <a:avLst/>
          </a:prstGeom>
        </p:spPr>
      </p:pic>
      <p:pic>
        <p:nvPicPr>
          <p:cNvPr id="376" name="183 Imagen">
            <a:extLst>
              <a:ext uri="{FF2B5EF4-FFF2-40B4-BE49-F238E27FC236}">
                <a16:creationId xmlns:a16="http://schemas.microsoft.com/office/drawing/2014/main" id="{F7DB4551-33E4-4D68-AFC4-0FF0AEA315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6774" y="7898525"/>
            <a:ext cx="133646" cy="138992"/>
          </a:xfrm>
          <a:prstGeom prst="rect">
            <a:avLst/>
          </a:prstGeom>
        </p:spPr>
      </p:pic>
      <p:pic>
        <p:nvPicPr>
          <p:cNvPr id="377" name="184 Imagen">
            <a:extLst>
              <a:ext uri="{FF2B5EF4-FFF2-40B4-BE49-F238E27FC236}">
                <a16:creationId xmlns:a16="http://schemas.microsoft.com/office/drawing/2014/main" id="{B2EAAD0F-4330-4296-8EBE-9736A7B246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12962" y="7487202"/>
            <a:ext cx="96225" cy="133646"/>
          </a:xfrm>
          <a:prstGeom prst="rect">
            <a:avLst/>
          </a:prstGeom>
        </p:spPr>
      </p:pic>
      <p:pic>
        <p:nvPicPr>
          <p:cNvPr id="378" name="186 Imagen">
            <a:extLst>
              <a:ext uri="{FF2B5EF4-FFF2-40B4-BE49-F238E27FC236}">
                <a16:creationId xmlns:a16="http://schemas.microsoft.com/office/drawing/2014/main" id="{2B430F84-C5BC-4A2B-84B0-DB811958F291}"/>
              </a:ext>
            </a:extLst>
          </p:cNvPr>
          <p:cNvPicPr>
            <a:picLocks noChangeAspect="1"/>
          </p:cNvPicPr>
          <p:nvPr/>
        </p:nvPicPr>
        <p:blipFill rotWithShape="1">
          <a:blip r:embed="rId19">
            <a:extLst>
              <a:ext uri="{28A0092B-C50C-407E-A947-70E740481C1C}">
                <a14:useLocalDpi xmlns:a14="http://schemas.microsoft.com/office/drawing/2010/main" val="0"/>
              </a:ext>
            </a:extLst>
          </a:blip>
          <a:srcRect l="1951" r="1951"/>
          <a:stretch/>
        </p:blipFill>
        <p:spPr>
          <a:xfrm>
            <a:off x="4727591" y="8424101"/>
            <a:ext cx="1794402" cy="1670294"/>
          </a:xfrm>
          <a:prstGeom prst="rect">
            <a:avLst/>
          </a:prstGeom>
        </p:spPr>
      </p:pic>
      <p:cxnSp>
        <p:nvCxnSpPr>
          <p:cNvPr id="155" name="154 Conector recto"/>
          <p:cNvCxnSpPr/>
          <p:nvPr/>
        </p:nvCxnSpPr>
        <p:spPr>
          <a:xfrm>
            <a:off x="4730189" y="6792228"/>
            <a:ext cx="0" cy="33609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a:off x="2918888" y="6768827"/>
            <a:ext cx="0" cy="33255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143 Conector recto"/>
          <p:cNvCxnSpPr/>
          <p:nvPr/>
        </p:nvCxnSpPr>
        <p:spPr>
          <a:xfrm>
            <a:off x="4716735" y="1737559"/>
            <a:ext cx="0" cy="33609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flipV="1">
            <a:off x="2914182" y="1798663"/>
            <a:ext cx="0" cy="331603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26 Conector recto">
            <a:extLst>
              <a:ext uri="{FF2B5EF4-FFF2-40B4-BE49-F238E27FC236}">
                <a16:creationId xmlns:a16="http://schemas.microsoft.com/office/drawing/2014/main" id="{4EEF1218-2324-4F57-AF25-F261CFEACFE1}"/>
              </a:ext>
            </a:extLst>
          </p:cNvPr>
          <p:cNvCxnSpPr/>
          <p:nvPr/>
        </p:nvCxnSpPr>
        <p:spPr>
          <a:xfrm flipH="1">
            <a:off x="828303" y="3436183"/>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4" name="204 Conector recto">
            <a:extLst>
              <a:ext uri="{FF2B5EF4-FFF2-40B4-BE49-F238E27FC236}">
                <a16:creationId xmlns:a16="http://schemas.microsoft.com/office/drawing/2014/main" id="{C99BB3AF-3C7B-4009-B4A3-C1DDA9FEAF08}"/>
              </a:ext>
            </a:extLst>
          </p:cNvPr>
          <p:cNvCxnSpPr/>
          <p:nvPr/>
        </p:nvCxnSpPr>
        <p:spPr>
          <a:xfrm flipH="1">
            <a:off x="842190" y="8421017"/>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86" name="Picture 2" descr="FERGUS Club Palmanova Park, Palmanova – Precios actualizados 2023">
            <a:extLst>
              <a:ext uri="{FF2B5EF4-FFF2-40B4-BE49-F238E27FC236}">
                <a16:creationId xmlns:a16="http://schemas.microsoft.com/office/drawing/2014/main" id="{D9776C44-A542-4D15-8B99-878C54E2F170}"/>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5774" b="12424"/>
          <a:stretch/>
        </p:blipFill>
        <p:spPr bwMode="auto">
          <a:xfrm>
            <a:off x="3033041" y="5106915"/>
            <a:ext cx="3471913" cy="166286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26 Conector recto"/>
          <p:cNvCxnSpPr/>
          <p:nvPr/>
        </p:nvCxnSpPr>
        <p:spPr>
          <a:xfrm flipH="1">
            <a:off x="828303" y="5098534"/>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163 Conector recto"/>
          <p:cNvCxnSpPr/>
          <p:nvPr/>
        </p:nvCxnSpPr>
        <p:spPr>
          <a:xfrm flipH="1">
            <a:off x="980703" y="6768827"/>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13 CuadroTexto">
            <a:extLst>
              <a:ext uri="{FF2B5EF4-FFF2-40B4-BE49-F238E27FC236}">
                <a16:creationId xmlns:a16="http://schemas.microsoft.com/office/drawing/2014/main" id="{663CCA29-6A16-2C65-81D2-AA5F76D06218}"/>
              </a:ext>
            </a:extLst>
          </p:cNvPr>
          <p:cNvSpPr txBox="1"/>
          <p:nvPr/>
        </p:nvSpPr>
        <p:spPr>
          <a:xfrm>
            <a:off x="1043424" y="1440235"/>
            <a:ext cx="396159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6A7D55"/>
                </a:solidFill>
                <a:effectLst/>
                <a:uLnTx/>
                <a:uFillTx/>
                <a:latin typeface="Bankinter Text" pitchFamily="18" charset="0"/>
                <a:ea typeface="+mn-ea"/>
                <a:cs typeface="+mn-cs"/>
              </a:rPr>
              <a:t>Detalle de la cartera de inversión III </a:t>
            </a:r>
            <a:r>
              <a:rPr kumimoji="0" lang="es-ES" sz="1600" b="1" i="0" u="none" strike="noStrike" kern="1200" cap="none" spc="0" normalizeH="0" baseline="0" noProof="0" dirty="0">
                <a:ln>
                  <a:noFill/>
                </a:ln>
                <a:solidFill>
                  <a:srgbClr val="B76400"/>
                </a:solidFill>
                <a:effectLst/>
                <a:uLnTx/>
                <a:uFillTx/>
                <a:latin typeface="Bankinter Text" pitchFamily="18" charset="0"/>
                <a:ea typeface="+mn-ea"/>
                <a:cs typeface="+mn-cs"/>
              </a:rPr>
              <a:t>_</a:t>
            </a:r>
          </a:p>
        </p:txBody>
      </p:sp>
      <p:pic>
        <p:nvPicPr>
          <p:cNvPr id="173" name="19 Imagen">
            <a:extLst>
              <a:ext uri="{FF2B5EF4-FFF2-40B4-BE49-F238E27FC236}">
                <a16:creationId xmlns:a16="http://schemas.microsoft.com/office/drawing/2014/main" id="{3632ED31-AB2C-431A-B3E7-C84259685F4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938843" y="10251739"/>
            <a:ext cx="144016" cy="189495"/>
          </a:xfrm>
          <a:prstGeom prst="rect">
            <a:avLst/>
          </a:prstGeom>
        </p:spPr>
      </p:pic>
      <p:pic>
        <p:nvPicPr>
          <p:cNvPr id="189" name="24 Imagen">
            <a:extLst>
              <a:ext uri="{FF2B5EF4-FFF2-40B4-BE49-F238E27FC236}">
                <a16:creationId xmlns:a16="http://schemas.microsoft.com/office/drawing/2014/main" id="{F19D0451-C946-4703-828D-B8F15DFFED1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24926" y="10251858"/>
            <a:ext cx="178013" cy="189376"/>
          </a:xfrm>
          <a:prstGeom prst="rect">
            <a:avLst/>
          </a:prstGeom>
        </p:spPr>
      </p:pic>
      <p:pic>
        <p:nvPicPr>
          <p:cNvPr id="190" name="30 Imagen">
            <a:extLst>
              <a:ext uri="{FF2B5EF4-FFF2-40B4-BE49-F238E27FC236}">
                <a16:creationId xmlns:a16="http://schemas.microsoft.com/office/drawing/2014/main" id="{FC148746-9C49-43DA-8C53-BF818A3610F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33577" y="10270143"/>
            <a:ext cx="199417" cy="179475"/>
          </a:xfrm>
          <a:prstGeom prst="rect">
            <a:avLst/>
          </a:prstGeom>
        </p:spPr>
      </p:pic>
      <p:pic>
        <p:nvPicPr>
          <p:cNvPr id="192" name="2048 Imagen">
            <a:extLst>
              <a:ext uri="{FF2B5EF4-FFF2-40B4-BE49-F238E27FC236}">
                <a16:creationId xmlns:a16="http://schemas.microsoft.com/office/drawing/2014/main" id="{47513E83-CAA4-480C-9926-712057ABE98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75829" y="10308592"/>
            <a:ext cx="233252" cy="186602"/>
          </a:xfrm>
          <a:prstGeom prst="rect">
            <a:avLst/>
          </a:prstGeom>
        </p:spPr>
      </p:pic>
      <p:pic>
        <p:nvPicPr>
          <p:cNvPr id="195" name="2050 Imagen">
            <a:extLst>
              <a:ext uri="{FF2B5EF4-FFF2-40B4-BE49-F238E27FC236}">
                <a16:creationId xmlns:a16="http://schemas.microsoft.com/office/drawing/2014/main" id="{D99BF111-4B5A-423D-A860-F2FF58F1486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934355" y="10239982"/>
            <a:ext cx="180020" cy="219537"/>
          </a:xfrm>
          <a:prstGeom prst="rect">
            <a:avLst/>
          </a:prstGeom>
        </p:spPr>
      </p:pic>
      <p:pic>
        <p:nvPicPr>
          <p:cNvPr id="196" name="2051 Imagen">
            <a:extLst>
              <a:ext uri="{FF2B5EF4-FFF2-40B4-BE49-F238E27FC236}">
                <a16:creationId xmlns:a16="http://schemas.microsoft.com/office/drawing/2014/main" id="{2D6F617E-84AA-4243-9B16-A4FE1D5FE3C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298884" y="10270143"/>
            <a:ext cx="185588" cy="189376"/>
          </a:xfrm>
          <a:prstGeom prst="rect">
            <a:avLst/>
          </a:prstGeom>
        </p:spPr>
      </p:pic>
      <p:sp>
        <p:nvSpPr>
          <p:cNvPr id="197" name="37 CuadroTexto">
            <a:extLst>
              <a:ext uri="{FF2B5EF4-FFF2-40B4-BE49-F238E27FC236}">
                <a16:creationId xmlns:a16="http://schemas.microsoft.com/office/drawing/2014/main" id="{C407D6C5-BC4B-475B-B478-3E7961BC5340}"/>
              </a:ext>
            </a:extLst>
          </p:cNvPr>
          <p:cNvSpPr txBox="1"/>
          <p:nvPr/>
        </p:nvSpPr>
        <p:spPr>
          <a:xfrm>
            <a:off x="2071416" y="10302705"/>
            <a:ext cx="572593"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URBANO</a:t>
            </a:r>
          </a:p>
        </p:txBody>
      </p:sp>
      <p:sp>
        <p:nvSpPr>
          <p:cNvPr id="198" name="38 CuadroTexto">
            <a:extLst>
              <a:ext uri="{FF2B5EF4-FFF2-40B4-BE49-F238E27FC236}">
                <a16:creationId xmlns:a16="http://schemas.microsoft.com/office/drawing/2014/main" id="{3CB31FE6-BCCB-404D-9E62-7B246AD039FA}"/>
              </a:ext>
            </a:extLst>
          </p:cNvPr>
          <p:cNvSpPr txBox="1"/>
          <p:nvPr/>
        </p:nvSpPr>
        <p:spPr>
          <a:xfrm>
            <a:off x="2730931" y="10308191"/>
            <a:ext cx="777777"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VACACIONAL</a:t>
            </a:r>
          </a:p>
        </p:txBody>
      </p:sp>
      <p:sp>
        <p:nvSpPr>
          <p:cNvPr id="199" name="41 CuadroTexto">
            <a:extLst>
              <a:ext uri="{FF2B5EF4-FFF2-40B4-BE49-F238E27FC236}">
                <a16:creationId xmlns:a16="http://schemas.microsoft.com/office/drawing/2014/main" id="{6EC95B31-7050-404B-A335-2FD1FAA26311}"/>
              </a:ext>
            </a:extLst>
          </p:cNvPr>
          <p:cNvSpPr txBox="1"/>
          <p:nvPr/>
        </p:nvSpPr>
        <p:spPr>
          <a:xfrm>
            <a:off x="1264643" y="10302705"/>
            <a:ext cx="707245"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CATEGORÍA</a:t>
            </a:r>
          </a:p>
        </p:txBody>
      </p:sp>
      <p:sp>
        <p:nvSpPr>
          <p:cNvPr id="220" name="42 CuadroTexto">
            <a:extLst>
              <a:ext uri="{FF2B5EF4-FFF2-40B4-BE49-F238E27FC236}">
                <a16:creationId xmlns:a16="http://schemas.microsoft.com/office/drawing/2014/main" id="{BC597995-57D8-4BB0-82D7-A93E2AE3C395}"/>
              </a:ext>
            </a:extLst>
          </p:cNvPr>
          <p:cNvSpPr txBox="1"/>
          <p:nvPr/>
        </p:nvSpPr>
        <p:spPr>
          <a:xfrm>
            <a:off x="4330279" y="10296190"/>
            <a:ext cx="1002197"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Nº HABITACIONES</a:t>
            </a:r>
          </a:p>
        </p:txBody>
      </p:sp>
      <p:sp>
        <p:nvSpPr>
          <p:cNvPr id="221" name="44 CuadroTexto">
            <a:extLst>
              <a:ext uri="{FF2B5EF4-FFF2-40B4-BE49-F238E27FC236}">
                <a16:creationId xmlns:a16="http://schemas.microsoft.com/office/drawing/2014/main" id="{DEA5EFF8-ABCA-4E05-A3CB-BF5911ED3747}"/>
              </a:ext>
            </a:extLst>
          </p:cNvPr>
          <p:cNvSpPr txBox="1"/>
          <p:nvPr/>
        </p:nvSpPr>
        <p:spPr>
          <a:xfrm>
            <a:off x="5419469" y="10297218"/>
            <a:ext cx="514885"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MARCA</a:t>
            </a:r>
          </a:p>
        </p:txBody>
      </p:sp>
      <p:sp>
        <p:nvSpPr>
          <p:cNvPr id="223" name="45 CuadroTexto">
            <a:extLst>
              <a:ext uri="{FF2B5EF4-FFF2-40B4-BE49-F238E27FC236}">
                <a16:creationId xmlns:a16="http://schemas.microsoft.com/office/drawing/2014/main" id="{4F778D76-2B71-4A75-A453-97556EB413EE}"/>
              </a:ext>
            </a:extLst>
          </p:cNvPr>
          <p:cNvSpPr txBox="1"/>
          <p:nvPr/>
        </p:nvSpPr>
        <p:spPr>
          <a:xfrm>
            <a:off x="6024365" y="10297219"/>
            <a:ext cx="56457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CADENA</a:t>
            </a:r>
          </a:p>
        </p:txBody>
      </p:sp>
      <p:pic>
        <p:nvPicPr>
          <p:cNvPr id="224" name="18 Imagen">
            <a:extLst>
              <a:ext uri="{FF2B5EF4-FFF2-40B4-BE49-F238E27FC236}">
                <a16:creationId xmlns:a16="http://schemas.microsoft.com/office/drawing/2014/main" id="{854E3DC0-4D49-4CF3-9D0A-7358517A5C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448318" y="10251858"/>
            <a:ext cx="128776" cy="189377"/>
          </a:xfrm>
          <a:prstGeom prst="rect">
            <a:avLst/>
          </a:prstGeom>
        </p:spPr>
      </p:pic>
      <p:sp>
        <p:nvSpPr>
          <p:cNvPr id="225" name="2052 CuadroTexto">
            <a:extLst>
              <a:ext uri="{FF2B5EF4-FFF2-40B4-BE49-F238E27FC236}">
                <a16:creationId xmlns:a16="http://schemas.microsoft.com/office/drawing/2014/main" id="{FA39B504-0CDF-44B3-AE0C-73F3D1C26B35}"/>
              </a:ext>
            </a:extLst>
          </p:cNvPr>
          <p:cNvSpPr txBox="1"/>
          <p:nvPr/>
        </p:nvSpPr>
        <p:spPr>
          <a:xfrm>
            <a:off x="3512706" y="10297219"/>
            <a:ext cx="683200"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UBICACIÓN</a:t>
            </a:r>
          </a:p>
        </p:txBody>
      </p:sp>
      <p:sp>
        <p:nvSpPr>
          <p:cNvPr id="4" name="3 Marcador de número de diapositiva">
            <a:extLst>
              <a:ext uri="{FF2B5EF4-FFF2-40B4-BE49-F238E27FC236}">
                <a16:creationId xmlns:a16="http://schemas.microsoft.com/office/drawing/2014/main" id="{C60A27BD-B4FB-F698-59FF-11FF8CA14043}"/>
              </a:ext>
            </a:extLst>
          </p:cNvPr>
          <p:cNvSpPr txBox="1">
            <a:spLocks/>
          </p:cNvSpPr>
          <p:nvPr/>
        </p:nvSpPr>
        <p:spPr>
          <a:xfrm>
            <a:off x="6459042" y="10297219"/>
            <a:ext cx="753374" cy="730250"/>
          </a:xfrm>
          <a:prstGeom prst="rect">
            <a:avLst/>
          </a:prstGeom>
        </p:spPr>
        <p:txBody>
          <a:bodyPr vert="horz" lIns="91365" tIns="45718" rIns="91365" bIns="45718" rtlCol="0" anchor="ctr"/>
          <a:lstStyle>
            <a:defPPr marL="0" marR="0" indent="0" algn="l" defTabSz="91399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163"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Bankinter Sans Light" pitchFamily="2" charset="0"/>
                <a:ea typeface="F Grotesk Regular"/>
                <a:cs typeface="F Grotesk Regular"/>
                <a:sym typeface="F Grotesk Regular"/>
              </a:defRPr>
            </a:lvl1pPr>
            <a:lvl2pPr marL="0" marR="0" indent="228518"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2pPr>
            <a:lvl3pPr marL="0" marR="0" indent="457020"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3pPr>
            <a:lvl4pPr marL="0" marR="0" indent="68550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4pPr>
            <a:lvl5pPr marL="0" marR="0" indent="91399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5pPr>
            <a:lvl6pPr marL="0" marR="0" indent="114250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6pPr>
            <a:lvl7pPr marL="0" marR="0" indent="1371027"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7pPr>
            <a:lvl8pPr marL="0" marR="0" indent="1599524"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8pPr>
            <a:lvl9pPr marL="0" marR="0" indent="182799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9pPr>
          </a:lstStyle>
          <a:p>
            <a:pPr>
              <a:defRPr/>
            </a:pPr>
            <a:fld id="{298AB088-12E1-4115-92BF-EF87FCD9D169}" type="slidenum">
              <a:rPr lang="es-ES" sz="900" smtClean="0">
                <a:solidFill>
                  <a:srgbClr val="000000">
                    <a:tint val="75000"/>
                  </a:srgbClr>
                </a:solidFill>
                <a:latin typeface="Bankinter Text" pitchFamily="2" charset="0"/>
              </a:rPr>
              <a:pPr>
                <a:defRPr/>
              </a:pPr>
              <a:t>14</a:t>
            </a:fld>
            <a:endParaRPr lang="es-ES" sz="900" dirty="0">
              <a:solidFill>
                <a:srgbClr val="000000">
                  <a:tint val="75000"/>
                </a:srgbClr>
              </a:solidFill>
              <a:latin typeface="Bankinter Text" pitchFamily="2" charset="0"/>
            </a:endParaRPr>
          </a:p>
        </p:txBody>
      </p:sp>
      <p:pic>
        <p:nvPicPr>
          <p:cNvPr id="15" name="170 Imagen">
            <a:extLst>
              <a:ext uri="{FF2B5EF4-FFF2-40B4-BE49-F238E27FC236}">
                <a16:creationId xmlns:a16="http://schemas.microsoft.com/office/drawing/2014/main" id="{F9CBA0B4-7676-7B68-1687-F4E32000B9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3502" y="6897934"/>
            <a:ext cx="104740" cy="106835"/>
          </a:xfrm>
          <a:prstGeom prst="rect">
            <a:avLst/>
          </a:prstGeom>
        </p:spPr>
      </p:pic>
      <p:pic>
        <p:nvPicPr>
          <p:cNvPr id="16" name="171 Imagen">
            <a:extLst>
              <a:ext uri="{FF2B5EF4-FFF2-40B4-BE49-F238E27FC236}">
                <a16:creationId xmlns:a16="http://schemas.microsoft.com/office/drawing/2014/main" id="{F1232082-0776-ACEC-8151-44DC7357E6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4974" y="6897934"/>
            <a:ext cx="104740" cy="106835"/>
          </a:xfrm>
          <a:prstGeom prst="rect">
            <a:avLst/>
          </a:prstGeom>
        </p:spPr>
      </p:pic>
      <p:pic>
        <p:nvPicPr>
          <p:cNvPr id="17" name="172 Imagen">
            <a:extLst>
              <a:ext uri="{FF2B5EF4-FFF2-40B4-BE49-F238E27FC236}">
                <a16:creationId xmlns:a16="http://schemas.microsoft.com/office/drawing/2014/main" id="{0E71B766-45AE-CCA5-F766-2BA8DEAC62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8791" y="6897934"/>
            <a:ext cx="104740" cy="106835"/>
          </a:xfrm>
          <a:prstGeom prst="rect">
            <a:avLst/>
          </a:prstGeom>
        </p:spPr>
      </p:pic>
      <p:cxnSp>
        <p:nvCxnSpPr>
          <p:cNvPr id="18" name="163 Conector recto">
            <a:extLst>
              <a:ext uri="{FF2B5EF4-FFF2-40B4-BE49-F238E27FC236}">
                <a16:creationId xmlns:a16="http://schemas.microsoft.com/office/drawing/2014/main" id="{5DCBC39F-CC79-C31A-3ACF-2FB2F7F50509}"/>
              </a:ext>
            </a:extLst>
          </p:cNvPr>
          <p:cNvCxnSpPr/>
          <p:nvPr/>
        </p:nvCxnSpPr>
        <p:spPr>
          <a:xfrm flipH="1">
            <a:off x="1398019" y="6768827"/>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2 Conector recto">
            <a:extLst>
              <a:ext uri="{FF2B5EF4-FFF2-40B4-BE49-F238E27FC236}">
                <a16:creationId xmlns:a16="http://schemas.microsoft.com/office/drawing/2014/main" id="{7BE0F65B-447E-B64E-2917-4CB056730CB2}"/>
              </a:ext>
            </a:extLst>
          </p:cNvPr>
          <p:cNvCxnSpPr>
            <a:cxnSpLocks/>
          </p:cNvCxnSpPr>
          <p:nvPr/>
        </p:nvCxnSpPr>
        <p:spPr>
          <a:xfrm flipH="1">
            <a:off x="1823474" y="6864350"/>
            <a:ext cx="58755" cy="174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9 CuadroTexto">
            <a:extLst>
              <a:ext uri="{FF2B5EF4-FFF2-40B4-BE49-F238E27FC236}">
                <a16:creationId xmlns:a16="http://schemas.microsoft.com/office/drawing/2014/main" id="{B4EAC7A8-F577-4E61-7551-71D8E289E476}"/>
              </a:ext>
            </a:extLst>
          </p:cNvPr>
          <p:cNvSpPr txBox="1"/>
          <p:nvPr/>
        </p:nvSpPr>
        <p:spPr>
          <a:xfrm>
            <a:off x="5364807" y="530553"/>
            <a:ext cx="1695272" cy="261610"/>
          </a:xfrm>
          <a:prstGeom prst="rect">
            <a:avLst/>
          </a:prstGeom>
          <a:noFill/>
        </p:spPr>
        <p:txBody>
          <a:bodyPr wrap="square" rtlCol="0">
            <a:spAutoFit/>
          </a:bodyPr>
          <a:lstStyle/>
          <a:p>
            <a:r>
              <a:rPr lang="es-ES" sz="1000" dirty="0">
                <a:latin typeface="Bankinter Text" pitchFamily="18" charset="0"/>
                <a:cs typeface="Arial" panose="020B0604020202020204" pitchFamily="34" charset="0"/>
              </a:rPr>
              <a:t>4º Trimestre </a:t>
            </a:r>
            <a:r>
              <a:rPr lang="es-ES" sz="1100" b="1" dirty="0">
                <a:solidFill>
                  <a:srgbClr val="B76400"/>
                </a:solidFill>
                <a:latin typeface="Bankinter Text" pitchFamily="18" charset="0"/>
                <a:cs typeface="Arial" panose="020B0604020202020204" pitchFamily="34" charset="0"/>
              </a:rPr>
              <a:t>/</a:t>
            </a:r>
            <a:r>
              <a:rPr lang="es-ES" sz="1000" dirty="0">
                <a:latin typeface="Bankinter Text" pitchFamily="18" charset="0"/>
                <a:cs typeface="Arial" panose="020B0604020202020204" pitchFamily="34" charset="0"/>
              </a:rPr>
              <a:t> </a:t>
            </a:r>
            <a:r>
              <a:rPr lang="es-ES" sz="1000" b="1" dirty="0">
                <a:latin typeface="Bankinter Text" pitchFamily="18" charset="0"/>
                <a:cs typeface="Arial" panose="020B0604020202020204" pitchFamily="34" charset="0"/>
              </a:rPr>
              <a:t>2023</a:t>
            </a:r>
          </a:p>
        </p:txBody>
      </p:sp>
    </p:spTree>
    <p:extLst>
      <p:ext uri="{BB962C8B-B14F-4D97-AF65-F5344CB8AC3E}">
        <p14:creationId xmlns:p14="http://schemas.microsoft.com/office/powerpoint/2010/main" val="3458203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7A488"/>
        </a:solidFill>
        <a:effectLst/>
      </p:bgPr>
    </p:bg>
    <p:spTree>
      <p:nvGrpSpPr>
        <p:cNvPr id="1" name=""/>
        <p:cNvGrpSpPr/>
        <p:nvPr/>
      </p:nvGrpSpPr>
      <p:grpSpPr>
        <a:xfrm>
          <a:off x="0" y="0"/>
          <a:ext cx="0" cy="0"/>
          <a:chOff x="0" y="0"/>
          <a:chExt cx="0" cy="0"/>
        </a:xfrm>
      </p:grpSpPr>
      <p:sp>
        <p:nvSpPr>
          <p:cNvPr id="166" name="165 Rectángulo"/>
          <p:cNvSpPr/>
          <p:nvPr/>
        </p:nvSpPr>
        <p:spPr>
          <a:xfrm>
            <a:off x="357733" y="411974"/>
            <a:ext cx="6840760" cy="1038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23 Rectángulo">
            <a:extLst>
              <a:ext uri="{FF2B5EF4-FFF2-40B4-BE49-F238E27FC236}">
                <a16:creationId xmlns:a16="http://schemas.microsoft.com/office/drawing/2014/main" id="{3249BCD6-16FF-86A7-94F8-55D778E8150C}"/>
              </a:ext>
            </a:extLst>
          </p:cNvPr>
          <p:cNvSpPr/>
          <p:nvPr/>
        </p:nvSpPr>
        <p:spPr>
          <a:xfrm>
            <a:off x="1132083" y="1798664"/>
            <a:ext cx="5384852" cy="6554338"/>
          </a:xfrm>
          <a:prstGeom prst="rect">
            <a:avLst/>
          </a:prstGeom>
          <a:solidFill>
            <a:srgbClr val="CDD4C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6 Grupo"/>
          <p:cNvGrpSpPr/>
          <p:nvPr/>
        </p:nvGrpSpPr>
        <p:grpSpPr>
          <a:xfrm>
            <a:off x="357733" y="412048"/>
            <a:ext cx="2270770" cy="452123"/>
            <a:chOff x="357733" y="412048"/>
            <a:chExt cx="2270770" cy="452123"/>
          </a:xfrm>
        </p:grpSpPr>
        <p:sp>
          <p:nvSpPr>
            <p:cNvPr id="8" name="7 Rectángulo"/>
            <p:cNvSpPr/>
            <p:nvPr/>
          </p:nvSpPr>
          <p:spPr>
            <a:xfrm>
              <a:off x="357733" y="412048"/>
              <a:ext cx="2270770" cy="452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319" y="504131"/>
              <a:ext cx="1027734" cy="297636"/>
            </a:xfrm>
            <a:prstGeom prst="rect">
              <a:avLst/>
            </a:prstGeom>
          </p:spPr>
        </p:pic>
      </p:grpSp>
      <p:sp>
        <p:nvSpPr>
          <p:cNvPr id="167" name="166 Rectángulo"/>
          <p:cNvSpPr/>
          <p:nvPr/>
        </p:nvSpPr>
        <p:spPr>
          <a:xfrm>
            <a:off x="2628503" y="412048"/>
            <a:ext cx="2247478" cy="4521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8" name="167 CuadroTexto"/>
          <p:cNvSpPr txBox="1"/>
          <p:nvPr/>
        </p:nvSpPr>
        <p:spPr>
          <a:xfrm>
            <a:off x="2988543" y="504131"/>
            <a:ext cx="162576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Atom</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Hoteles </a:t>
            </a: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Socimi</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S.A.</a:t>
            </a:r>
          </a:p>
        </p:txBody>
      </p:sp>
      <p:pic>
        <p:nvPicPr>
          <p:cNvPr id="145" name="277 Imagen">
            <a:extLst>
              <a:ext uri="{FF2B5EF4-FFF2-40B4-BE49-F238E27FC236}">
                <a16:creationId xmlns:a16="http://schemas.microsoft.com/office/drawing/2014/main" id="{9E981B7C-B04F-43D6-9358-083442FD91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3046" y="1882754"/>
            <a:ext cx="152457" cy="198195"/>
          </a:xfrm>
          <a:prstGeom prst="rect">
            <a:avLst/>
          </a:prstGeom>
        </p:spPr>
      </p:pic>
      <p:sp>
        <p:nvSpPr>
          <p:cNvPr id="146" name="298 CuadroTexto">
            <a:extLst>
              <a:ext uri="{FF2B5EF4-FFF2-40B4-BE49-F238E27FC236}">
                <a16:creationId xmlns:a16="http://schemas.microsoft.com/office/drawing/2014/main" id="{E3378FE0-51B7-4C45-ADB4-4821ABEF1B06}"/>
              </a:ext>
            </a:extLst>
          </p:cNvPr>
          <p:cNvSpPr txBox="1"/>
          <p:nvPr/>
        </p:nvSpPr>
        <p:spPr>
          <a:xfrm>
            <a:off x="1116335" y="1872283"/>
            <a:ext cx="319318" cy="230832"/>
          </a:xfrm>
          <a:prstGeom prst="rect">
            <a:avLst/>
          </a:prstGeom>
          <a:noFill/>
        </p:spPr>
        <p:txBody>
          <a:bodyPr wrap="none" rtlCol="0">
            <a:spAutoFit/>
          </a:bodyPr>
          <a:lstStyle/>
          <a:p>
            <a:r>
              <a:rPr lang="es-ES_tradnl" sz="900" dirty="0">
                <a:latin typeface="Bankinter Text" pitchFamily="18" charset="0"/>
              </a:rPr>
              <a:t>22</a:t>
            </a:r>
            <a:endParaRPr lang="es-ES" sz="900" dirty="0">
              <a:latin typeface="Bankinter Text" pitchFamily="18" charset="0"/>
            </a:endParaRPr>
          </a:p>
        </p:txBody>
      </p:sp>
      <p:pic>
        <p:nvPicPr>
          <p:cNvPr id="155" name="304 Imagen">
            <a:extLst>
              <a:ext uri="{FF2B5EF4-FFF2-40B4-BE49-F238E27FC236}">
                <a16:creationId xmlns:a16="http://schemas.microsoft.com/office/drawing/2014/main" id="{702A413C-B9C7-4EC7-9028-C870617ADF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283" y="1928435"/>
            <a:ext cx="104740" cy="106835"/>
          </a:xfrm>
          <a:prstGeom prst="rect">
            <a:avLst/>
          </a:prstGeom>
        </p:spPr>
      </p:pic>
      <p:pic>
        <p:nvPicPr>
          <p:cNvPr id="157" name="305 Imagen">
            <a:extLst>
              <a:ext uri="{FF2B5EF4-FFF2-40B4-BE49-F238E27FC236}">
                <a16:creationId xmlns:a16="http://schemas.microsoft.com/office/drawing/2014/main" id="{B0E5C811-7C6B-4CC6-99B0-B73C18D0D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6186" y="1929382"/>
            <a:ext cx="104740" cy="106835"/>
          </a:xfrm>
          <a:prstGeom prst="rect">
            <a:avLst/>
          </a:prstGeom>
        </p:spPr>
      </p:pic>
      <p:pic>
        <p:nvPicPr>
          <p:cNvPr id="165" name="306 Imagen">
            <a:extLst>
              <a:ext uri="{FF2B5EF4-FFF2-40B4-BE49-F238E27FC236}">
                <a16:creationId xmlns:a16="http://schemas.microsoft.com/office/drawing/2014/main" id="{751AAB06-40EF-416F-BF64-A1A5878B89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7658" y="1929382"/>
            <a:ext cx="104740" cy="106835"/>
          </a:xfrm>
          <a:prstGeom prst="rect">
            <a:avLst/>
          </a:prstGeom>
        </p:spPr>
      </p:pic>
      <p:pic>
        <p:nvPicPr>
          <p:cNvPr id="170" name="307 Imagen">
            <a:extLst>
              <a:ext uri="{FF2B5EF4-FFF2-40B4-BE49-F238E27FC236}">
                <a16:creationId xmlns:a16="http://schemas.microsoft.com/office/drawing/2014/main" id="{EF813472-E091-4489-ABA6-D32288A245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1475" y="1929382"/>
            <a:ext cx="104740" cy="106835"/>
          </a:xfrm>
          <a:prstGeom prst="rect">
            <a:avLst/>
          </a:prstGeom>
        </p:spPr>
      </p:pic>
      <p:sp>
        <p:nvSpPr>
          <p:cNvPr id="184" name="146 CuadroTexto">
            <a:extLst>
              <a:ext uri="{FF2B5EF4-FFF2-40B4-BE49-F238E27FC236}">
                <a16:creationId xmlns:a16="http://schemas.microsoft.com/office/drawing/2014/main" id="{30D61807-D6B9-4DB9-91C1-611B460CED99}"/>
              </a:ext>
            </a:extLst>
          </p:cNvPr>
          <p:cNvSpPr txBox="1"/>
          <p:nvPr/>
        </p:nvSpPr>
        <p:spPr>
          <a:xfrm>
            <a:off x="1116944" y="2088307"/>
            <a:ext cx="1244251" cy="276999"/>
          </a:xfrm>
          <a:prstGeom prst="rect">
            <a:avLst/>
          </a:prstGeom>
          <a:noFill/>
        </p:spPr>
        <p:txBody>
          <a:bodyPr wrap="none" rtlCol="0">
            <a:spAutoFit/>
          </a:bodyPr>
          <a:lstStyle/>
          <a:p>
            <a:r>
              <a:rPr lang="es-ES" sz="1200" b="1" dirty="0" err="1">
                <a:solidFill>
                  <a:srgbClr val="6A7D55"/>
                </a:solidFill>
                <a:latin typeface="Bankinter Text" pitchFamily="18" charset="0"/>
              </a:rPr>
              <a:t>Ilunion</a:t>
            </a:r>
            <a:r>
              <a:rPr lang="es-ES" sz="1200" b="1" dirty="0">
                <a:solidFill>
                  <a:srgbClr val="6A7D55"/>
                </a:solidFill>
                <a:latin typeface="Bankinter Text" pitchFamily="18" charset="0"/>
              </a:rPr>
              <a:t> Les Corts</a:t>
            </a:r>
            <a:endParaRPr lang="es-ES" sz="1600" b="1" dirty="0">
              <a:solidFill>
                <a:srgbClr val="6A7D55"/>
              </a:solidFill>
              <a:latin typeface="Bankinter Text" pitchFamily="18" charset="0"/>
            </a:endParaRPr>
          </a:p>
        </p:txBody>
      </p:sp>
      <p:sp>
        <p:nvSpPr>
          <p:cNvPr id="185" name="151 CuadroTexto">
            <a:extLst>
              <a:ext uri="{FF2B5EF4-FFF2-40B4-BE49-F238E27FC236}">
                <a16:creationId xmlns:a16="http://schemas.microsoft.com/office/drawing/2014/main" id="{1F55F40E-2C8F-4449-96D0-2A1FADB692BB}"/>
              </a:ext>
            </a:extLst>
          </p:cNvPr>
          <p:cNvSpPr txBox="1"/>
          <p:nvPr/>
        </p:nvSpPr>
        <p:spPr>
          <a:xfrm>
            <a:off x="1298540" y="3122777"/>
            <a:ext cx="838691" cy="230832"/>
          </a:xfrm>
          <a:prstGeom prst="rect">
            <a:avLst/>
          </a:prstGeom>
          <a:noFill/>
        </p:spPr>
        <p:txBody>
          <a:bodyPr wrap="none" rtlCol="0">
            <a:spAutoFit/>
          </a:bodyPr>
          <a:lstStyle/>
          <a:p>
            <a:r>
              <a:rPr lang="es-ES" sz="900" dirty="0" err="1">
                <a:latin typeface="Bankinter Text" pitchFamily="18" charset="0"/>
              </a:rPr>
              <a:t>Ilunion</a:t>
            </a:r>
            <a:r>
              <a:rPr lang="es-ES" sz="900" dirty="0">
                <a:latin typeface="Bankinter Text" pitchFamily="18" charset="0"/>
              </a:rPr>
              <a:t> Hotels</a:t>
            </a:r>
          </a:p>
        </p:txBody>
      </p:sp>
      <p:sp>
        <p:nvSpPr>
          <p:cNvPr id="187" name="152 CuadroTexto">
            <a:extLst>
              <a:ext uri="{FF2B5EF4-FFF2-40B4-BE49-F238E27FC236}">
                <a16:creationId xmlns:a16="http://schemas.microsoft.com/office/drawing/2014/main" id="{1AA0180A-CE8F-444C-BDCE-AE70B1431AE2}"/>
              </a:ext>
            </a:extLst>
          </p:cNvPr>
          <p:cNvSpPr txBox="1"/>
          <p:nvPr/>
        </p:nvSpPr>
        <p:spPr>
          <a:xfrm>
            <a:off x="1274691" y="2511223"/>
            <a:ext cx="651140" cy="230832"/>
          </a:xfrm>
          <a:prstGeom prst="rect">
            <a:avLst/>
          </a:prstGeom>
          <a:noFill/>
        </p:spPr>
        <p:txBody>
          <a:bodyPr wrap="none" rtlCol="0">
            <a:spAutoFit/>
          </a:bodyPr>
          <a:lstStyle/>
          <a:p>
            <a:r>
              <a:rPr lang="es-ES" sz="900" dirty="0">
                <a:latin typeface="Bankinter Text" pitchFamily="18" charset="0"/>
              </a:rPr>
              <a:t>Barcelona</a:t>
            </a:r>
          </a:p>
        </p:txBody>
      </p:sp>
      <p:sp>
        <p:nvSpPr>
          <p:cNvPr id="196" name="153 CuadroTexto">
            <a:extLst>
              <a:ext uri="{FF2B5EF4-FFF2-40B4-BE49-F238E27FC236}">
                <a16:creationId xmlns:a16="http://schemas.microsoft.com/office/drawing/2014/main" id="{E6CC2BFB-FF53-409F-8CB9-7C1A0C02BC19}"/>
              </a:ext>
            </a:extLst>
          </p:cNvPr>
          <p:cNvSpPr txBox="1"/>
          <p:nvPr/>
        </p:nvSpPr>
        <p:spPr>
          <a:xfrm>
            <a:off x="1298540" y="2727247"/>
            <a:ext cx="357790" cy="230832"/>
          </a:xfrm>
          <a:prstGeom prst="rect">
            <a:avLst/>
          </a:prstGeom>
          <a:noFill/>
        </p:spPr>
        <p:txBody>
          <a:bodyPr wrap="none" rtlCol="0">
            <a:spAutoFit/>
          </a:bodyPr>
          <a:lstStyle/>
          <a:p>
            <a:r>
              <a:rPr lang="es-ES" sz="900" dirty="0">
                <a:latin typeface="Bankinter Text" pitchFamily="18" charset="0"/>
              </a:rPr>
              <a:t>213</a:t>
            </a:r>
          </a:p>
        </p:txBody>
      </p:sp>
      <p:sp>
        <p:nvSpPr>
          <p:cNvPr id="197" name="157 CuadroTexto">
            <a:extLst>
              <a:ext uri="{FF2B5EF4-FFF2-40B4-BE49-F238E27FC236}">
                <a16:creationId xmlns:a16="http://schemas.microsoft.com/office/drawing/2014/main" id="{32D74B79-A523-4EAE-9028-ACB16F2B65C4}"/>
              </a:ext>
            </a:extLst>
          </p:cNvPr>
          <p:cNvSpPr txBox="1"/>
          <p:nvPr/>
        </p:nvSpPr>
        <p:spPr>
          <a:xfrm>
            <a:off x="1298540" y="2925219"/>
            <a:ext cx="511679" cy="230832"/>
          </a:xfrm>
          <a:prstGeom prst="rect">
            <a:avLst/>
          </a:prstGeom>
          <a:noFill/>
        </p:spPr>
        <p:txBody>
          <a:bodyPr wrap="none" rtlCol="0">
            <a:spAutoFit/>
          </a:bodyPr>
          <a:lstStyle/>
          <a:p>
            <a:r>
              <a:rPr lang="es-ES" sz="900" dirty="0" err="1">
                <a:latin typeface="Bankinter Text" pitchFamily="18" charset="0"/>
              </a:rPr>
              <a:t>Ilunion</a:t>
            </a:r>
            <a:endParaRPr lang="es-ES" sz="900" dirty="0">
              <a:latin typeface="Bankinter Text" pitchFamily="18" charset="0"/>
            </a:endParaRPr>
          </a:p>
        </p:txBody>
      </p:sp>
      <p:pic>
        <p:nvPicPr>
          <p:cNvPr id="198" name="158 Imagen">
            <a:extLst>
              <a:ext uri="{FF2B5EF4-FFF2-40B4-BE49-F238E27FC236}">
                <a16:creationId xmlns:a16="http://schemas.microsoft.com/office/drawing/2014/main" id="{68A47CA7-332E-44E3-9742-C4E6EBBF5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6127" y="3168697"/>
            <a:ext cx="133646" cy="138992"/>
          </a:xfrm>
          <a:prstGeom prst="rect">
            <a:avLst/>
          </a:prstGeom>
        </p:spPr>
      </p:pic>
      <p:pic>
        <p:nvPicPr>
          <p:cNvPr id="203" name="159 Imagen">
            <a:extLst>
              <a:ext uri="{FF2B5EF4-FFF2-40B4-BE49-F238E27FC236}">
                <a16:creationId xmlns:a16="http://schemas.microsoft.com/office/drawing/2014/main" id="{547FCB3C-0D14-421A-844E-76EC5EDB1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8952" y="2774503"/>
            <a:ext cx="133646" cy="136319"/>
          </a:xfrm>
          <a:prstGeom prst="rect">
            <a:avLst/>
          </a:prstGeom>
        </p:spPr>
      </p:pic>
      <p:pic>
        <p:nvPicPr>
          <p:cNvPr id="220" name="160 Imagen">
            <a:extLst>
              <a:ext uri="{FF2B5EF4-FFF2-40B4-BE49-F238E27FC236}">
                <a16:creationId xmlns:a16="http://schemas.microsoft.com/office/drawing/2014/main" id="{66E6AB64-2E9A-4360-A425-A86BF9FF5C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6127" y="2971139"/>
            <a:ext cx="133646" cy="138992"/>
          </a:xfrm>
          <a:prstGeom prst="rect">
            <a:avLst/>
          </a:prstGeom>
        </p:spPr>
      </p:pic>
      <p:pic>
        <p:nvPicPr>
          <p:cNvPr id="232" name="161 Imagen">
            <a:extLst>
              <a:ext uri="{FF2B5EF4-FFF2-40B4-BE49-F238E27FC236}">
                <a16:creationId xmlns:a16="http://schemas.microsoft.com/office/drawing/2014/main" id="{59C863ED-0CE8-47ED-B89F-631F85D031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2315" y="2559816"/>
            <a:ext cx="96225" cy="133646"/>
          </a:xfrm>
          <a:prstGeom prst="rect">
            <a:avLst/>
          </a:prstGeom>
        </p:spPr>
      </p:pic>
      <p:pic>
        <p:nvPicPr>
          <p:cNvPr id="259" name="1 Imagen">
            <a:extLst>
              <a:ext uri="{FF2B5EF4-FFF2-40B4-BE49-F238E27FC236}">
                <a16:creationId xmlns:a16="http://schemas.microsoft.com/office/drawing/2014/main" id="{93AFC8B7-FBBB-4D37-8E6D-D57E199A4038}"/>
              </a:ext>
            </a:extLst>
          </p:cNvPr>
          <p:cNvPicPr>
            <a:picLocks noChangeAspect="1"/>
          </p:cNvPicPr>
          <p:nvPr/>
        </p:nvPicPr>
        <p:blipFill rotWithShape="1">
          <a:blip r:embed="rId9">
            <a:extLst>
              <a:ext uri="{28A0092B-C50C-407E-A947-70E740481C1C}">
                <a14:useLocalDpi xmlns:a14="http://schemas.microsoft.com/office/drawing/2010/main" val="0"/>
              </a:ext>
            </a:extLst>
          </a:blip>
          <a:srcRect l="218" r="218"/>
          <a:stretch/>
        </p:blipFill>
        <p:spPr>
          <a:xfrm>
            <a:off x="1116335" y="3430735"/>
            <a:ext cx="1803161" cy="1679472"/>
          </a:xfrm>
          <a:prstGeom prst="rect">
            <a:avLst/>
          </a:prstGeom>
        </p:spPr>
      </p:pic>
      <p:sp>
        <p:nvSpPr>
          <p:cNvPr id="260" name="126 CuadroTexto">
            <a:extLst>
              <a:ext uri="{FF2B5EF4-FFF2-40B4-BE49-F238E27FC236}">
                <a16:creationId xmlns:a16="http://schemas.microsoft.com/office/drawing/2014/main" id="{7669C3FB-48FF-4724-AC53-70294DEC3A95}"/>
              </a:ext>
            </a:extLst>
          </p:cNvPr>
          <p:cNvSpPr txBox="1"/>
          <p:nvPr/>
        </p:nvSpPr>
        <p:spPr>
          <a:xfrm>
            <a:off x="2914182" y="1872283"/>
            <a:ext cx="319318" cy="230832"/>
          </a:xfrm>
          <a:prstGeom prst="rect">
            <a:avLst/>
          </a:prstGeom>
          <a:noFill/>
        </p:spPr>
        <p:txBody>
          <a:bodyPr wrap="none" rtlCol="0">
            <a:spAutoFit/>
          </a:bodyPr>
          <a:lstStyle/>
          <a:p>
            <a:r>
              <a:rPr lang="es-ES" sz="900" dirty="0">
                <a:latin typeface="Bankinter Text" pitchFamily="18" charset="0"/>
              </a:rPr>
              <a:t>23</a:t>
            </a:r>
          </a:p>
        </p:txBody>
      </p:sp>
      <p:pic>
        <p:nvPicPr>
          <p:cNvPr id="261" name="128 Imagen">
            <a:extLst>
              <a:ext uri="{FF2B5EF4-FFF2-40B4-BE49-F238E27FC236}">
                <a16:creationId xmlns:a16="http://schemas.microsoft.com/office/drawing/2014/main" id="{D2D0F128-787F-452B-A710-E793CD6B99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1130" y="1928435"/>
            <a:ext cx="104740" cy="106835"/>
          </a:xfrm>
          <a:prstGeom prst="rect">
            <a:avLst/>
          </a:prstGeom>
        </p:spPr>
      </p:pic>
      <p:pic>
        <p:nvPicPr>
          <p:cNvPr id="262" name="129 Imagen">
            <a:extLst>
              <a:ext uri="{FF2B5EF4-FFF2-40B4-BE49-F238E27FC236}">
                <a16:creationId xmlns:a16="http://schemas.microsoft.com/office/drawing/2014/main" id="{2F8F6473-C628-4583-B54B-7E7A192D0F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033" y="1929382"/>
            <a:ext cx="104740" cy="106835"/>
          </a:xfrm>
          <a:prstGeom prst="rect">
            <a:avLst/>
          </a:prstGeom>
        </p:spPr>
      </p:pic>
      <p:pic>
        <p:nvPicPr>
          <p:cNvPr id="263" name="130 Imagen">
            <a:extLst>
              <a:ext uri="{FF2B5EF4-FFF2-40B4-BE49-F238E27FC236}">
                <a16:creationId xmlns:a16="http://schemas.microsoft.com/office/drawing/2014/main" id="{CE4F1A8A-ED1B-44A7-A8FF-45F06149A5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5505" y="1929382"/>
            <a:ext cx="104740" cy="106835"/>
          </a:xfrm>
          <a:prstGeom prst="rect">
            <a:avLst/>
          </a:prstGeom>
        </p:spPr>
      </p:pic>
      <p:pic>
        <p:nvPicPr>
          <p:cNvPr id="264" name="131 Imagen">
            <a:extLst>
              <a:ext uri="{FF2B5EF4-FFF2-40B4-BE49-F238E27FC236}">
                <a16:creationId xmlns:a16="http://schemas.microsoft.com/office/drawing/2014/main" id="{67051735-401B-42EC-A3FE-4AFCFF30DC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9322" y="1929382"/>
            <a:ext cx="104740" cy="106835"/>
          </a:xfrm>
          <a:prstGeom prst="rect">
            <a:avLst/>
          </a:prstGeom>
        </p:spPr>
      </p:pic>
      <p:pic>
        <p:nvPicPr>
          <p:cNvPr id="265" name="147 Imagen">
            <a:extLst>
              <a:ext uri="{FF2B5EF4-FFF2-40B4-BE49-F238E27FC236}">
                <a16:creationId xmlns:a16="http://schemas.microsoft.com/office/drawing/2014/main" id="{078D6531-B607-4545-B1E7-5A571D8EF6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1330" y="1928435"/>
            <a:ext cx="104740" cy="106835"/>
          </a:xfrm>
          <a:prstGeom prst="rect">
            <a:avLst/>
          </a:prstGeom>
        </p:spPr>
      </p:pic>
      <p:pic>
        <p:nvPicPr>
          <p:cNvPr id="266" name="148 Imagen">
            <a:extLst>
              <a:ext uri="{FF2B5EF4-FFF2-40B4-BE49-F238E27FC236}">
                <a16:creationId xmlns:a16="http://schemas.microsoft.com/office/drawing/2014/main" id="{D2C1D1AA-EBEE-4EC3-B30D-7C1A5C0882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4233" y="1929382"/>
            <a:ext cx="104740" cy="106835"/>
          </a:xfrm>
          <a:prstGeom prst="rect">
            <a:avLst/>
          </a:prstGeom>
        </p:spPr>
      </p:pic>
      <p:pic>
        <p:nvPicPr>
          <p:cNvPr id="267" name="149 Imagen">
            <a:extLst>
              <a:ext uri="{FF2B5EF4-FFF2-40B4-BE49-F238E27FC236}">
                <a16:creationId xmlns:a16="http://schemas.microsoft.com/office/drawing/2014/main" id="{9D8C0546-2F2C-4868-8856-D30F40EA8A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705" y="1929382"/>
            <a:ext cx="104740" cy="106835"/>
          </a:xfrm>
          <a:prstGeom prst="rect">
            <a:avLst/>
          </a:prstGeom>
        </p:spPr>
      </p:pic>
      <p:pic>
        <p:nvPicPr>
          <p:cNvPr id="268" name="150 Imagen">
            <a:extLst>
              <a:ext uri="{FF2B5EF4-FFF2-40B4-BE49-F238E27FC236}">
                <a16:creationId xmlns:a16="http://schemas.microsoft.com/office/drawing/2014/main" id="{89E32B23-5F9E-41C1-8986-AB4DF44D3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9522" y="1929382"/>
            <a:ext cx="104740" cy="106835"/>
          </a:xfrm>
          <a:prstGeom prst="rect">
            <a:avLst/>
          </a:prstGeom>
        </p:spPr>
      </p:pic>
      <p:sp>
        <p:nvSpPr>
          <p:cNvPr id="269" name="162 CuadroTexto">
            <a:extLst>
              <a:ext uri="{FF2B5EF4-FFF2-40B4-BE49-F238E27FC236}">
                <a16:creationId xmlns:a16="http://schemas.microsoft.com/office/drawing/2014/main" id="{4E7CFFF5-0A83-4B3E-AA5C-FF51F037E682}"/>
              </a:ext>
            </a:extLst>
          </p:cNvPr>
          <p:cNvSpPr txBox="1"/>
          <p:nvPr/>
        </p:nvSpPr>
        <p:spPr>
          <a:xfrm>
            <a:off x="4716735" y="1872283"/>
            <a:ext cx="319318" cy="230832"/>
          </a:xfrm>
          <a:prstGeom prst="rect">
            <a:avLst/>
          </a:prstGeom>
          <a:noFill/>
        </p:spPr>
        <p:txBody>
          <a:bodyPr wrap="none" rtlCol="0">
            <a:spAutoFit/>
          </a:bodyPr>
          <a:lstStyle/>
          <a:p>
            <a:r>
              <a:rPr lang="es-ES" sz="900" dirty="0">
                <a:latin typeface="Bankinter Text" pitchFamily="18" charset="0"/>
              </a:rPr>
              <a:t>24</a:t>
            </a:r>
          </a:p>
        </p:txBody>
      </p:sp>
      <p:sp>
        <p:nvSpPr>
          <p:cNvPr id="270" name="187 CuadroTexto">
            <a:extLst>
              <a:ext uri="{FF2B5EF4-FFF2-40B4-BE49-F238E27FC236}">
                <a16:creationId xmlns:a16="http://schemas.microsoft.com/office/drawing/2014/main" id="{D78C28E7-3A56-4B54-91A1-61AE99D94E4E}"/>
              </a:ext>
            </a:extLst>
          </p:cNvPr>
          <p:cNvSpPr txBox="1"/>
          <p:nvPr/>
        </p:nvSpPr>
        <p:spPr>
          <a:xfrm>
            <a:off x="2906224" y="2016299"/>
            <a:ext cx="1354858" cy="461665"/>
          </a:xfrm>
          <a:prstGeom prst="rect">
            <a:avLst/>
          </a:prstGeom>
          <a:noFill/>
        </p:spPr>
        <p:txBody>
          <a:bodyPr wrap="none" rtlCol="0">
            <a:spAutoFit/>
          </a:bodyPr>
          <a:lstStyle/>
          <a:p>
            <a:r>
              <a:rPr lang="es-ES" sz="1200" b="1" dirty="0">
                <a:solidFill>
                  <a:srgbClr val="6A7D55"/>
                </a:solidFill>
                <a:latin typeface="Bankinter Text" pitchFamily="18" charset="0"/>
              </a:rPr>
              <a:t>Las Villas de Bahía</a:t>
            </a:r>
          </a:p>
          <a:p>
            <a:r>
              <a:rPr lang="es-ES" sz="1200" b="1" dirty="0">
                <a:solidFill>
                  <a:srgbClr val="6A7D55"/>
                </a:solidFill>
                <a:latin typeface="Bankinter Text" pitchFamily="18" charset="0"/>
              </a:rPr>
              <a:t>Del Duque</a:t>
            </a:r>
            <a:endParaRPr lang="es-ES" sz="1600" b="1" dirty="0">
              <a:solidFill>
                <a:srgbClr val="6A7D55"/>
              </a:solidFill>
              <a:latin typeface="Bankinter Text" pitchFamily="18" charset="0"/>
            </a:endParaRPr>
          </a:p>
        </p:txBody>
      </p:sp>
      <p:sp>
        <p:nvSpPr>
          <p:cNvPr id="271" name="190 CuadroTexto">
            <a:extLst>
              <a:ext uri="{FF2B5EF4-FFF2-40B4-BE49-F238E27FC236}">
                <a16:creationId xmlns:a16="http://schemas.microsoft.com/office/drawing/2014/main" id="{75BCC579-157E-4DC6-9229-DCD82E6D0F8B}"/>
              </a:ext>
            </a:extLst>
          </p:cNvPr>
          <p:cNvSpPr txBox="1"/>
          <p:nvPr/>
        </p:nvSpPr>
        <p:spPr>
          <a:xfrm>
            <a:off x="3087820" y="3076525"/>
            <a:ext cx="894797" cy="230832"/>
          </a:xfrm>
          <a:prstGeom prst="rect">
            <a:avLst/>
          </a:prstGeom>
          <a:noFill/>
        </p:spPr>
        <p:txBody>
          <a:bodyPr wrap="none" rtlCol="0">
            <a:spAutoFit/>
          </a:bodyPr>
          <a:lstStyle/>
          <a:p>
            <a:r>
              <a:rPr lang="es-ES" sz="900" dirty="0">
                <a:latin typeface="Bankinter Text" pitchFamily="18" charset="0"/>
              </a:rPr>
              <a:t>The </a:t>
            </a:r>
            <a:r>
              <a:rPr lang="es-ES" sz="900" dirty="0" err="1">
                <a:latin typeface="Bankinter Text" pitchFamily="18" charset="0"/>
              </a:rPr>
              <a:t>Tais</a:t>
            </a:r>
            <a:r>
              <a:rPr lang="es-ES" sz="900" dirty="0">
                <a:latin typeface="Bankinter Text" pitchFamily="18" charset="0"/>
              </a:rPr>
              <a:t> Hotels</a:t>
            </a:r>
          </a:p>
        </p:txBody>
      </p:sp>
      <p:sp>
        <p:nvSpPr>
          <p:cNvPr id="272" name="191 CuadroTexto">
            <a:extLst>
              <a:ext uri="{FF2B5EF4-FFF2-40B4-BE49-F238E27FC236}">
                <a16:creationId xmlns:a16="http://schemas.microsoft.com/office/drawing/2014/main" id="{9B3FE118-DA96-465B-9E03-B63DED384D85}"/>
              </a:ext>
            </a:extLst>
          </p:cNvPr>
          <p:cNvSpPr txBox="1"/>
          <p:nvPr/>
        </p:nvSpPr>
        <p:spPr>
          <a:xfrm>
            <a:off x="3063971" y="2464971"/>
            <a:ext cx="577402" cy="230832"/>
          </a:xfrm>
          <a:prstGeom prst="rect">
            <a:avLst/>
          </a:prstGeom>
          <a:noFill/>
        </p:spPr>
        <p:txBody>
          <a:bodyPr wrap="none" rtlCol="0">
            <a:spAutoFit/>
          </a:bodyPr>
          <a:lstStyle/>
          <a:p>
            <a:r>
              <a:rPr lang="es-ES" sz="900" dirty="0">
                <a:latin typeface="Bankinter Text" pitchFamily="18" charset="0"/>
              </a:rPr>
              <a:t>Tenerife</a:t>
            </a:r>
          </a:p>
        </p:txBody>
      </p:sp>
      <p:sp>
        <p:nvSpPr>
          <p:cNvPr id="295" name="192 CuadroTexto">
            <a:extLst>
              <a:ext uri="{FF2B5EF4-FFF2-40B4-BE49-F238E27FC236}">
                <a16:creationId xmlns:a16="http://schemas.microsoft.com/office/drawing/2014/main" id="{8AE295F2-A609-46DA-A34E-C0ED936D2234}"/>
              </a:ext>
            </a:extLst>
          </p:cNvPr>
          <p:cNvSpPr txBox="1"/>
          <p:nvPr/>
        </p:nvSpPr>
        <p:spPr>
          <a:xfrm>
            <a:off x="3087820" y="2680995"/>
            <a:ext cx="300082" cy="230832"/>
          </a:xfrm>
          <a:prstGeom prst="rect">
            <a:avLst/>
          </a:prstGeom>
          <a:noFill/>
        </p:spPr>
        <p:txBody>
          <a:bodyPr wrap="none" rtlCol="0">
            <a:spAutoFit/>
          </a:bodyPr>
          <a:lstStyle/>
          <a:p>
            <a:r>
              <a:rPr lang="es-ES" sz="900" dirty="0">
                <a:latin typeface="Bankinter Text" pitchFamily="18" charset="0"/>
              </a:rPr>
              <a:t>22</a:t>
            </a:r>
          </a:p>
        </p:txBody>
      </p:sp>
      <p:sp>
        <p:nvSpPr>
          <p:cNvPr id="296" name="193 CuadroTexto">
            <a:extLst>
              <a:ext uri="{FF2B5EF4-FFF2-40B4-BE49-F238E27FC236}">
                <a16:creationId xmlns:a16="http://schemas.microsoft.com/office/drawing/2014/main" id="{CBD77C52-D0F5-4D72-82B7-1DE5B7DA48FD}"/>
              </a:ext>
            </a:extLst>
          </p:cNvPr>
          <p:cNvSpPr txBox="1"/>
          <p:nvPr/>
        </p:nvSpPr>
        <p:spPr>
          <a:xfrm>
            <a:off x="3087820" y="2878967"/>
            <a:ext cx="875561" cy="230832"/>
          </a:xfrm>
          <a:prstGeom prst="rect">
            <a:avLst/>
          </a:prstGeom>
          <a:noFill/>
        </p:spPr>
        <p:txBody>
          <a:bodyPr wrap="none" rtlCol="0">
            <a:spAutoFit/>
          </a:bodyPr>
          <a:lstStyle/>
          <a:p>
            <a:r>
              <a:rPr lang="es-ES" sz="900" dirty="0" err="1">
                <a:latin typeface="Bankinter Text" pitchFamily="18" charset="0"/>
              </a:rPr>
              <a:t>Leading</a:t>
            </a:r>
            <a:r>
              <a:rPr lang="es-ES" sz="900" dirty="0">
                <a:latin typeface="Bankinter Text" pitchFamily="18" charset="0"/>
              </a:rPr>
              <a:t> Hotels</a:t>
            </a:r>
          </a:p>
        </p:txBody>
      </p:sp>
      <p:pic>
        <p:nvPicPr>
          <p:cNvPr id="297" name="198 Imagen">
            <a:extLst>
              <a:ext uri="{FF2B5EF4-FFF2-40B4-BE49-F238E27FC236}">
                <a16:creationId xmlns:a16="http://schemas.microsoft.com/office/drawing/2014/main" id="{DC2F4A9F-06F8-44D1-B2C4-C3415D7ADC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5407" y="3122445"/>
            <a:ext cx="133646" cy="138992"/>
          </a:xfrm>
          <a:prstGeom prst="rect">
            <a:avLst/>
          </a:prstGeom>
        </p:spPr>
      </p:pic>
      <p:pic>
        <p:nvPicPr>
          <p:cNvPr id="298" name="199 Imagen">
            <a:extLst>
              <a:ext uri="{FF2B5EF4-FFF2-40B4-BE49-F238E27FC236}">
                <a16:creationId xmlns:a16="http://schemas.microsoft.com/office/drawing/2014/main" id="{79DF9CCC-7B91-4016-A103-A0305FE334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8232" y="2728251"/>
            <a:ext cx="133646" cy="136319"/>
          </a:xfrm>
          <a:prstGeom prst="rect">
            <a:avLst/>
          </a:prstGeom>
        </p:spPr>
      </p:pic>
      <p:pic>
        <p:nvPicPr>
          <p:cNvPr id="300" name="272 Imagen">
            <a:extLst>
              <a:ext uri="{FF2B5EF4-FFF2-40B4-BE49-F238E27FC236}">
                <a16:creationId xmlns:a16="http://schemas.microsoft.com/office/drawing/2014/main" id="{68885A7A-4B06-4088-9A48-F2E8A81F10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85407" y="2924887"/>
            <a:ext cx="133646" cy="138992"/>
          </a:xfrm>
          <a:prstGeom prst="rect">
            <a:avLst/>
          </a:prstGeom>
        </p:spPr>
      </p:pic>
      <p:pic>
        <p:nvPicPr>
          <p:cNvPr id="301" name="273 Imagen">
            <a:extLst>
              <a:ext uri="{FF2B5EF4-FFF2-40B4-BE49-F238E27FC236}">
                <a16:creationId xmlns:a16="http://schemas.microsoft.com/office/drawing/2014/main" id="{51A194FB-9491-4839-ACD2-30D16BDF65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91595" y="2513564"/>
            <a:ext cx="96225" cy="133646"/>
          </a:xfrm>
          <a:prstGeom prst="rect">
            <a:avLst/>
          </a:prstGeom>
        </p:spPr>
      </p:pic>
      <p:pic>
        <p:nvPicPr>
          <p:cNvPr id="302" name="274 Imagen">
            <a:extLst>
              <a:ext uri="{FF2B5EF4-FFF2-40B4-BE49-F238E27FC236}">
                <a16:creationId xmlns:a16="http://schemas.microsoft.com/office/drawing/2014/main" id="{D7E3F1D8-06F5-4897-A4AA-0506C4E16C3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924230" y="3436181"/>
            <a:ext cx="1790247" cy="1676461"/>
          </a:xfrm>
          <a:prstGeom prst="rect">
            <a:avLst/>
          </a:prstGeom>
        </p:spPr>
      </p:pic>
      <p:pic>
        <p:nvPicPr>
          <p:cNvPr id="303" name="275 Imagen">
            <a:extLst>
              <a:ext uri="{FF2B5EF4-FFF2-40B4-BE49-F238E27FC236}">
                <a16:creationId xmlns:a16="http://schemas.microsoft.com/office/drawing/2014/main" id="{5BFA69D9-F405-4759-8084-12EDBEF51319}"/>
              </a:ext>
            </a:extLst>
          </p:cNvPr>
          <p:cNvPicPr>
            <a:picLocks noChangeAspect="1"/>
          </p:cNvPicPr>
          <p:nvPr/>
        </p:nvPicPr>
        <p:blipFill rotWithShape="1">
          <a:blip r:embed="rId11">
            <a:extLst>
              <a:ext uri="{28A0092B-C50C-407E-A947-70E740481C1C}">
                <a14:useLocalDpi xmlns:a14="http://schemas.microsoft.com/office/drawing/2010/main" val="0"/>
              </a:ext>
            </a:extLst>
          </a:blip>
          <a:srcRect l="887" r="887"/>
          <a:stretch/>
        </p:blipFill>
        <p:spPr>
          <a:xfrm>
            <a:off x="4716734" y="3441633"/>
            <a:ext cx="1800200" cy="1671010"/>
          </a:xfrm>
          <a:prstGeom prst="rect">
            <a:avLst/>
          </a:prstGeom>
        </p:spPr>
      </p:pic>
      <p:sp>
        <p:nvSpPr>
          <p:cNvPr id="304" name="276 CuadroTexto">
            <a:extLst>
              <a:ext uri="{FF2B5EF4-FFF2-40B4-BE49-F238E27FC236}">
                <a16:creationId xmlns:a16="http://schemas.microsoft.com/office/drawing/2014/main" id="{105B3D6E-5EFD-4C89-85B3-CF7107370235}"/>
              </a:ext>
            </a:extLst>
          </p:cNvPr>
          <p:cNvSpPr txBox="1"/>
          <p:nvPr/>
        </p:nvSpPr>
        <p:spPr>
          <a:xfrm>
            <a:off x="4714382" y="2088307"/>
            <a:ext cx="1531188" cy="276999"/>
          </a:xfrm>
          <a:prstGeom prst="rect">
            <a:avLst/>
          </a:prstGeom>
          <a:noFill/>
        </p:spPr>
        <p:txBody>
          <a:bodyPr wrap="none" rtlCol="0">
            <a:spAutoFit/>
          </a:bodyPr>
          <a:lstStyle/>
          <a:p>
            <a:r>
              <a:rPr lang="es-ES" sz="1200" b="1" dirty="0">
                <a:solidFill>
                  <a:srgbClr val="6A7D55"/>
                </a:solidFill>
                <a:latin typeface="Bankinter Text" pitchFamily="18" charset="0"/>
              </a:rPr>
              <a:t>Alegría Costa Ballena</a:t>
            </a:r>
            <a:endParaRPr lang="es-ES" sz="1600" b="1" dirty="0">
              <a:solidFill>
                <a:srgbClr val="6A7D55"/>
              </a:solidFill>
              <a:latin typeface="Bankinter Text" pitchFamily="18" charset="0"/>
            </a:endParaRPr>
          </a:p>
        </p:txBody>
      </p:sp>
      <p:sp>
        <p:nvSpPr>
          <p:cNvPr id="309" name="278 CuadroTexto">
            <a:extLst>
              <a:ext uri="{FF2B5EF4-FFF2-40B4-BE49-F238E27FC236}">
                <a16:creationId xmlns:a16="http://schemas.microsoft.com/office/drawing/2014/main" id="{94B07C2A-2BF4-4442-8E0B-ED7D80B14438}"/>
              </a:ext>
            </a:extLst>
          </p:cNvPr>
          <p:cNvSpPr txBox="1"/>
          <p:nvPr/>
        </p:nvSpPr>
        <p:spPr>
          <a:xfrm>
            <a:off x="4895978" y="3039736"/>
            <a:ext cx="840295" cy="230832"/>
          </a:xfrm>
          <a:prstGeom prst="rect">
            <a:avLst/>
          </a:prstGeom>
          <a:noFill/>
        </p:spPr>
        <p:txBody>
          <a:bodyPr wrap="none" rtlCol="0">
            <a:spAutoFit/>
          </a:bodyPr>
          <a:lstStyle/>
          <a:p>
            <a:r>
              <a:rPr lang="es-ES" sz="900" dirty="0">
                <a:latin typeface="Bankinter Text" pitchFamily="18" charset="0"/>
              </a:rPr>
              <a:t>Alegría Hotels</a:t>
            </a:r>
          </a:p>
        </p:txBody>
      </p:sp>
      <p:sp>
        <p:nvSpPr>
          <p:cNvPr id="310" name="279 CuadroTexto">
            <a:extLst>
              <a:ext uri="{FF2B5EF4-FFF2-40B4-BE49-F238E27FC236}">
                <a16:creationId xmlns:a16="http://schemas.microsoft.com/office/drawing/2014/main" id="{5EA0B839-F1E3-4FA2-BC08-CEDB1096E025}"/>
              </a:ext>
            </a:extLst>
          </p:cNvPr>
          <p:cNvSpPr txBox="1"/>
          <p:nvPr/>
        </p:nvSpPr>
        <p:spPr>
          <a:xfrm>
            <a:off x="4872129" y="2428182"/>
            <a:ext cx="433132" cy="230832"/>
          </a:xfrm>
          <a:prstGeom prst="rect">
            <a:avLst/>
          </a:prstGeom>
          <a:noFill/>
        </p:spPr>
        <p:txBody>
          <a:bodyPr wrap="none" rtlCol="0">
            <a:spAutoFit/>
          </a:bodyPr>
          <a:lstStyle/>
          <a:p>
            <a:r>
              <a:rPr lang="es-ES" sz="900" dirty="0">
                <a:latin typeface="Bankinter Text" pitchFamily="18" charset="0"/>
              </a:rPr>
              <a:t>Cádiz</a:t>
            </a:r>
          </a:p>
        </p:txBody>
      </p:sp>
      <p:sp>
        <p:nvSpPr>
          <p:cNvPr id="311" name="280 CuadroTexto">
            <a:extLst>
              <a:ext uri="{FF2B5EF4-FFF2-40B4-BE49-F238E27FC236}">
                <a16:creationId xmlns:a16="http://schemas.microsoft.com/office/drawing/2014/main" id="{2DC12C38-C7C5-4841-94D2-C387A0B4E777}"/>
              </a:ext>
            </a:extLst>
          </p:cNvPr>
          <p:cNvSpPr txBox="1"/>
          <p:nvPr/>
        </p:nvSpPr>
        <p:spPr>
          <a:xfrm>
            <a:off x="4895978" y="2644206"/>
            <a:ext cx="386644" cy="230832"/>
          </a:xfrm>
          <a:prstGeom prst="rect">
            <a:avLst/>
          </a:prstGeom>
          <a:noFill/>
        </p:spPr>
        <p:txBody>
          <a:bodyPr wrap="none" rtlCol="0">
            <a:spAutoFit/>
          </a:bodyPr>
          <a:lstStyle/>
          <a:p>
            <a:r>
              <a:rPr lang="es-ES" sz="900" dirty="0">
                <a:latin typeface="Bankinter Text" pitchFamily="18" charset="0"/>
              </a:rPr>
              <a:t>200</a:t>
            </a:r>
          </a:p>
        </p:txBody>
      </p:sp>
      <p:sp>
        <p:nvSpPr>
          <p:cNvPr id="312" name="281 CuadroTexto">
            <a:extLst>
              <a:ext uri="{FF2B5EF4-FFF2-40B4-BE49-F238E27FC236}">
                <a16:creationId xmlns:a16="http://schemas.microsoft.com/office/drawing/2014/main" id="{CD53DB96-C0D2-4BE4-806D-8EC2418C6530}"/>
              </a:ext>
            </a:extLst>
          </p:cNvPr>
          <p:cNvSpPr txBox="1"/>
          <p:nvPr/>
        </p:nvSpPr>
        <p:spPr>
          <a:xfrm>
            <a:off x="4895978" y="2842178"/>
            <a:ext cx="513282" cy="230832"/>
          </a:xfrm>
          <a:prstGeom prst="rect">
            <a:avLst/>
          </a:prstGeom>
          <a:noFill/>
        </p:spPr>
        <p:txBody>
          <a:bodyPr wrap="none" rtlCol="0">
            <a:spAutoFit/>
          </a:bodyPr>
          <a:lstStyle/>
          <a:p>
            <a:r>
              <a:rPr lang="es-ES" sz="900" dirty="0">
                <a:latin typeface="Bankinter Text" pitchFamily="18" charset="0"/>
              </a:rPr>
              <a:t>Alegría</a:t>
            </a:r>
          </a:p>
        </p:txBody>
      </p:sp>
      <p:pic>
        <p:nvPicPr>
          <p:cNvPr id="313" name="282 Imagen">
            <a:extLst>
              <a:ext uri="{FF2B5EF4-FFF2-40B4-BE49-F238E27FC236}">
                <a16:creationId xmlns:a16="http://schemas.microsoft.com/office/drawing/2014/main" id="{6B095374-E2A3-4843-A1B2-D87E577990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3565" y="3085656"/>
            <a:ext cx="133646" cy="138992"/>
          </a:xfrm>
          <a:prstGeom prst="rect">
            <a:avLst/>
          </a:prstGeom>
        </p:spPr>
      </p:pic>
      <p:pic>
        <p:nvPicPr>
          <p:cNvPr id="314" name="283 Imagen">
            <a:extLst>
              <a:ext uri="{FF2B5EF4-FFF2-40B4-BE49-F238E27FC236}">
                <a16:creationId xmlns:a16="http://schemas.microsoft.com/office/drawing/2014/main" id="{41C782E5-20E7-4BB9-9CA8-0032A8B890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6390" y="2691462"/>
            <a:ext cx="133646" cy="136319"/>
          </a:xfrm>
          <a:prstGeom prst="rect">
            <a:avLst/>
          </a:prstGeom>
        </p:spPr>
      </p:pic>
      <p:pic>
        <p:nvPicPr>
          <p:cNvPr id="315" name="284 Imagen">
            <a:extLst>
              <a:ext uri="{FF2B5EF4-FFF2-40B4-BE49-F238E27FC236}">
                <a16:creationId xmlns:a16="http://schemas.microsoft.com/office/drawing/2014/main" id="{597CCCFA-336A-4129-A16D-2F88E0F59B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3565" y="2888098"/>
            <a:ext cx="133646" cy="138992"/>
          </a:xfrm>
          <a:prstGeom prst="rect">
            <a:avLst/>
          </a:prstGeom>
        </p:spPr>
      </p:pic>
      <p:pic>
        <p:nvPicPr>
          <p:cNvPr id="316" name="285 Imagen">
            <a:extLst>
              <a:ext uri="{FF2B5EF4-FFF2-40B4-BE49-F238E27FC236}">
                <a16:creationId xmlns:a16="http://schemas.microsoft.com/office/drawing/2014/main" id="{74B5E1DA-E509-4BE9-9831-83D95013E86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99753" y="2476775"/>
            <a:ext cx="96225" cy="133646"/>
          </a:xfrm>
          <a:prstGeom prst="rect">
            <a:avLst/>
          </a:prstGeom>
        </p:spPr>
      </p:pic>
      <p:pic>
        <p:nvPicPr>
          <p:cNvPr id="317" name="286 Imagen">
            <a:extLst>
              <a:ext uri="{FF2B5EF4-FFF2-40B4-BE49-F238E27FC236}">
                <a16:creationId xmlns:a16="http://schemas.microsoft.com/office/drawing/2014/main" id="{823454DD-E867-4955-8907-7666D3D8123A}"/>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483854" y="1868140"/>
            <a:ext cx="184855" cy="203339"/>
          </a:xfrm>
          <a:prstGeom prst="rect">
            <a:avLst/>
          </a:prstGeom>
        </p:spPr>
      </p:pic>
      <p:pic>
        <p:nvPicPr>
          <p:cNvPr id="318" name="287 Imagen">
            <a:extLst>
              <a:ext uri="{FF2B5EF4-FFF2-40B4-BE49-F238E27FC236}">
                <a16:creationId xmlns:a16="http://schemas.microsoft.com/office/drawing/2014/main" id="{FB5AFAFD-9DA8-4037-81DE-B5EB9033EA08}"/>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261936" y="1865059"/>
            <a:ext cx="184855" cy="209502"/>
          </a:xfrm>
          <a:prstGeom prst="rect">
            <a:avLst/>
          </a:prstGeom>
        </p:spPr>
      </p:pic>
      <p:sp>
        <p:nvSpPr>
          <p:cNvPr id="319" name="185 CuadroTexto">
            <a:extLst>
              <a:ext uri="{FF2B5EF4-FFF2-40B4-BE49-F238E27FC236}">
                <a16:creationId xmlns:a16="http://schemas.microsoft.com/office/drawing/2014/main" id="{F9990084-4520-4C59-B26F-BA5D1271C823}"/>
              </a:ext>
            </a:extLst>
          </p:cNvPr>
          <p:cNvSpPr txBox="1"/>
          <p:nvPr/>
        </p:nvSpPr>
        <p:spPr>
          <a:xfrm>
            <a:off x="1116209" y="5402696"/>
            <a:ext cx="1055417" cy="276999"/>
          </a:xfrm>
          <a:prstGeom prst="rect">
            <a:avLst/>
          </a:prstGeom>
          <a:noFill/>
        </p:spPr>
        <p:txBody>
          <a:bodyPr wrap="none" rtlCol="0">
            <a:spAutoFit/>
          </a:bodyPr>
          <a:lstStyle/>
          <a:p>
            <a:r>
              <a:rPr lang="es-ES" sz="1200" b="1" dirty="0" err="1">
                <a:solidFill>
                  <a:srgbClr val="6A7D55"/>
                </a:solidFill>
                <a:latin typeface="Bankinter Text" pitchFamily="18" charset="0"/>
              </a:rPr>
              <a:t>Senator</a:t>
            </a:r>
            <a:r>
              <a:rPr lang="es-ES" sz="1200" b="1" dirty="0">
                <a:solidFill>
                  <a:srgbClr val="6A7D55"/>
                </a:solidFill>
                <a:latin typeface="Bankinter Text" pitchFamily="18" charset="0"/>
              </a:rPr>
              <a:t> Cádiz</a:t>
            </a:r>
            <a:endParaRPr lang="es-ES" sz="1600" b="1" dirty="0">
              <a:solidFill>
                <a:srgbClr val="6A7D55"/>
              </a:solidFill>
              <a:latin typeface="Bankinter Text" pitchFamily="18" charset="0"/>
            </a:endParaRPr>
          </a:p>
        </p:txBody>
      </p:sp>
      <p:sp>
        <p:nvSpPr>
          <p:cNvPr id="320" name="211 CuadroTexto">
            <a:extLst>
              <a:ext uri="{FF2B5EF4-FFF2-40B4-BE49-F238E27FC236}">
                <a16:creationId xmlns:a16="http://schemas.microsoft.com/office/drawing/2014/main" id="{1CE68AE1-6F11-4364-8D17-0C45A8DBA38A}"/>
              </a:ext>
            </a:extLst>
          </p:cNvPr>
          <p:cNvSpPr txBox="1"/>
          <p:nvPr/>
        </p:nvSpPr>
        <p:spPr>
          <a:xfrm>
            <a:off x="1297805" y="6390914"/>
            <a:ext cx="1356462" cy="230832"/>
          </a:xfrm>
          <a:prstGeom prst="rect">
            <a:avLst/>
          </a:prstGeom>
          <a:noFill/>
        </p:spPr>
        <p:txBody>
          <a:bodyPr wrap="none" rtlCol="0">
            <a:spAutoFit/>
          </a:bodyPr>
          <a:lstStyle/>
          <a:p>
            <a:r>
              <a:rPr lang="es-ES" sz="900" dirty="0" err="1">
                <a:latin typeface="Bankinter Text" pitchFamily="18" charset="0"/>
              </a:rPr>
              <a:t>Senator</a:t>
            </a:r>
            <a:r>
              <a:rPr lang="es-ES" sz="900" dirty="0">
                <a:latin typeface="Bankinter Text" pitchFamily="18" charset="0"/>
              </a:rPr>
              <a:t> Hotels &amp; Resorts</a:t>
            </a:r>
          </a:p>
        </p:txBody>
      </p:sp>
      <p:sp>
        <p:nvSpPr>
          <p:cNvPr id="321" name="212 CuadroTexto">
            <a:extLst>
              <a:ext uri="{FF2B5EF4-FFF2-40B4-BE49-F238E27FC236}">
                <a16:creationId xmlns:a16="http://schemas.microsoft.com/office/drawing/2014/main" id="{A10D5E49-8B58-4657-A323-050F6CE35837}"/>
              </a:ext>
            </a:extLst>
          </p:cNvPr>
          <p:cNvSpPr txBox="1"/>
          <p:nvPr/>
        </p:nvSpPr>
        <p:spPr>
          <a:xfrm>
            <a:off x="1273956" y="5779360"/>
            <a:ext cx="433132" cy="230832"/>
          </a:xfrm>
          <a:prstGeom prst="rect">
            <a:avLst/>
          </a:prstGeom>
          <a:noFill/>
        </p:spPr>
        <p:txBody>
          <a:bodyPr wrap="none" rtlCol="0">
            <a:spAutoFit/>
          </a:bodyPr>
          <a:lstStyle/>
          <a:p>
            <a:r>
              <a:rPr lang="es-ES" sz="900" dirty="0">
                <a:latin typeface="Bankinter Text" pitchFamily="18" charset="0"/>
              </a:rPr>
              <a:t>Cádiz</a:t>
            </a:r>
          </a:p>
        </p:txBody>
      </p:sp>
      <p:sp>
        <p:nvSpPr>
          <p:cNvPr id="322" name="213 CuadroTexto">
            <a:extLst>
              <a:ext uri="{FF2B5EF4-FFF2-40B4-BE49-F238E27FC236}">
                <a16:creationId xmlns:a16="http://schemas.microsoft.com/office/drawing/2014/main" id="{6FFA97C9-F4DF-4D64-8940-7B5850BE3901}"/>
              </a:ext>
            </a:extLst>
          </p:cNvPr>
          <p:cNvSpPr txBox="1"/>
          <p:nvPr/>
        </p:nvSpPr>
        <p:spPr>
          <a:xfrm>
            <a:off x="1297805" y="5995384"/>
            <a:ext cx="300082" cy="230832"/>
          </a:xfrm>
          <a:prstGeom prst="rect">
            <a:avLst/>
          </a:prstGeom>
          <a:noFill/>
        </p:spPr>
        <p:txBody>
          <a:bodyPr wrap="none" rtlCol="0">
            <a:spAutoFit/>
          </a:bodyPr>
          <a:lstStyle/>
          <a:p>
            <a:r>
              <a:rPr lang="es-ES" sz="900" dirty="0">
                <a:latin typeface="Bankinter Text" pitchFamily="18" charset="0"/>
              </a:rPr>
              <a:t>91</a:t>
            </a:r>
          </a:p>
        </p:txBody>
      </p:sp>
      <p:sp>
        <p:nvSpPr>
          <p:cNvPr id="323" name="214 CuadroTexto">
            <a:extLst>
              <a:ext uri="{FF2B5EF4-FFF2-40B4-BE49-F238E27FC236}">
                <a16:creationId xmlns:a16="http://schemas.microsoft.com/office/drawing/2014/main" id="{8EC0BA35-3A0D-444F-9827-BFCC4F74CC2A}"/>
              </a:ext>
            </a:extLst>
          </p:cNvPr>
          <p:cNvSpPr txBox="1"/>
          <p:nvPr/>
        </p:nvSpPr>
        <p:spPr>
          <a:xfrm>
            <a:off x="1297805" y="6193356"/>
            <a:ext cx="550151" cy="230832"/>
          </a:xfrm>
          <a:prstGeom prst="rect">
            <a:avLst/>
          </a:prstGeom>
          <a:noFill/>
        </p:spPr>
        <p:txBody>
          <a:bodyPr wrap="none" rtlCol="0">
            <a:spAutoFit/>
          </a:bodyPr>
          <a:lstStyle/>
          <a:p>
            <a:r>
              <a:rPr lang="es-ES" sz="900" dirty="0" err="1">
                <a:latin typeface="Bankinter Text" pitchFamily="18" charset="0"/>
              </a:rPr>
              <a:t>Senator</a:t>
            </a:r>
            <a:endParaRPr lang="es-ES" sz="900" dirty="0">
              <a:latin typeface="Bankinter Text" pitchFamily="18" charset="0"/>
            </a:endParaRPr>
          </a:p>
        </p:txBody>
      </p:sp>
      <p:pic>
        <p:nvPicPr>
          <p:cNvPr id="324" name="215 Imagen">
            <a:extLst>
              <a:ext uri="{FF2B5EF4-FFF2-40B4-BE49-F238E27FC236}">
                <a16:creationId xmlns:a16="http://schemas.microsoft.com/office/drawing/2014/main" id="{D76912C1-3C1A-43FE-97F4-7CAE6F2293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5392" y="6436834"/>
            <a:ext cx="133646" cy="138992"/>
          </a:xfrm>
          <a:prstGeom prst="rect">
            <a:avLst/>
          </a:prstGeom>
        </p:spPr>
      </p:pic>
      <p:pic>
        <p:nvPicPr>
          <p:cNvPr id="325" name="216 Imagen">
            <a:extLst>
              <a:ext uri="{FF2B5EF4-FFF2-40B4-BE49-F238E27FC236}">
                <a16:creationId xmlns:a16="http://schemas.microsoft.com/office/drawing/2014/main" id="{216A19F5-46E2-42E6-A872-CBE3A4FFA7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8217" y="6042640"/>
            <a:ext cx="133646" cy="136319"/>
          </a:xfrm>
          <a:prstGeom prst="rect">
            <a:avLst/>
          </a:prstGeom>
        </p:spPr>
      </p:pic>
      <p:pic>
        <p:nvPicPr>
          <p:cNvPr id="326" name="217 Imagen">
            <a:extLst>
              <a:ext uri="{FF2B5EF4-FFF2-40B4-BE49-F238E27FC236}">
                <a16:creationId xmlns:a16="http://schemas.microsoft.com/office/drawing/2014/main" id="{7C62004F-DF2F-4EE3-9D10-EDE9E4521D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5392" y="6239276"/>
            <a:ext cx="133646" cy="138992"/>
          </a:xfrm>
          <a:prstGeom prst="rect">
            <a:avLst/>
          </a:prstGeom>
        </p:spPr>
      </p:pic>
      <p:pic>
        <p:nvPicPr>
          <p:cNvPr id="327" name="218 Imagen">
            <a:extLst>
              <a:ext uri="{FF2B5EF4-FFF2-40B4-BE49-F238E27FC236}">
                <a16:creationId xmlns:a16="http://schemas.microsoft.com/office/drawing/2014/main" id="{FA4E1B3F-D295-43E0-9C44-01C364F59B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1580" y="5827953"/>
            <a:ext cx="96225" cy="133646"/>
          </a:xfrm>
          <a:prstGeom prst="rect">
            <a:avLst/>
          </a:prstGeom>
        </p:spPr>
      </p:pic>
      <p:sp>
        <p:nvSpPr>
          <p:cNvPr id="328" name="220 CuadroTexto">
            <a:extLst>
              <a:ext uri="{FF2B5EF4-FFF2-40B4-BE49-F238E27FC236}">
                <a16:creationId xmlns:a16="http://schemas.microsoft.com/office/drawing/2014/main" id="{216376B3-CBD5-465D-8015-76523450C2E1}"/>
              </a:ext>
            </a:extLst>
          </p:cNvPr>
          <p:cNvSpPr txBox="1"/>
          <p:nvPr/>
        </p:nvSpPr>
        <p:spPr>
          <a:xfrm>
            <a:off x="1126917" y="5171481"/>
            <a:ext cx="319318" cy="230832"/>
          </a:xfrm>
          <a:prstGeom prst="rect">
            <a:avLst/>
          </a:prstGeom>
          <a:noFill/>
        </p:spPr>
        <p:txBody>
          <a:bodyPr wrap="none" rtlCol="0">
            <a:spAutoFit/>
          </a:bodyPr>
          <a:lstStyle/>
          <a:p>
            <a:r>
              <a:rPr lang="es-ES" sz="900" dirty="0">
                <a:latin typeface="Bankinter Text" pitchFamily="18" charset="0"/>
              </a:rPr>
              <a:t>25</a:t>
            </a:r>
          </a:p>
        </p:txBody>
      </p:sp>
      <p:pic>
        <p:nvPicPr>
          <p:cNvPr id="329" name="222 Imagen">
            <a:extLst>
              <a:ext uri="{FF2B5EF4-FFF2-40B4-BE49-F238E27FC236}">
                <a16:creationId xmlns:a16="http://schemas.microsoft.com/office/drawing/2014/main" id="{C27B2735-1A98-4358-987F-E6F0D49189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3865" y="5227633"/>
            <a:ext cx="104740" cy="106835"/>
          </a:xfrm>
          <a:prstGeom prst="rect">
            <a:avLst/>
          </a:prstGeom>
        </p:spPr>
      </p:pic>
      <p:pic>
        <p:nvPicPr>
          <p:cNvPr id="330" name="223 Imagen">
            <a:extLst>
              <a:ext uri="{FF2B5EF4-FFF2-40B4-BE49-F238E27FC236}">
                <a16:creationId xmlns:a16="http://schemas.microsoft.com/office/drawing/2014/main" id="{5223C653-9C7C-4ED7-8965-EC196D4C10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768" y="5228580"/>
            <a:ext cx="104740" cy="106835"/>
          </a:xfrm>
          <a:prstGeom prst="rect">
            <a:avLst/>
          </a:prstGeom>
        </p:spPr>
      </p:pic>
      <p:pic>
        <p:nvPicPr>
          <p:cNvPr id="331" name="224 Imagen">
            <a:extLst>
              <a:ext uri="{FF2B5EF4-FFF2-40B4-BE49-F238E27FC236}">
                <a16:creationId xmlns:a16="http://schemas.microsoft.com/office/drawing/2014/main" id="{8AB52BEC-ADB4-44FD-8DA9-9272806960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8240" y="5228580"/>
            <a:ext cx="104740" cy="106835"/>
          </a:xfrm>
          <a:prstGeom prst="rect">
            <a:avLst/>
          </a:prstGeom>
        </p:spPr>
      </p:pic>
      <p:pic>
        <p:nvPicPr>
          <p:cNvPr id="332" name="225 Imagen">
            <a:extLst>
              <a:ext uri="{FF2B5EF4-FFF2-40B4-BE49-F238E27FC236}">
                <a16:creationId xmlns:a16="http://schemas.microsoft.com/office/drawing/2014/main" id="{4050178C-F0AC-44D8-8D46-404143FB2C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2057" y="5228580"/>
            <a:ext cx="104740" cy="106835"/>
          </a:xfrm>
          <a:prstGeom prst="rect">
            <a:avLst/>
          </a:prstGeom>
        </p:spPr>
      </p:pic>
      <p:pic>
        <p:nvPicPr>
          <p:cNvPr id="333" name="201 Imagen">
            <a:extLst>
              <a:ext uri="{FF2B5EF4-FFF2-40B4-BE49-F238E27FC236}">
                <a16:creationId xmlns:a16="http://schemas.microsoft.com/office/drawing/2014/main" id="{951AD00B-52A6-429F-BB4F-E7B6E1AC60C6}"/>
              </a:ext>
            </a:extLst>
          </p:cNvPr>
          <p:cNvPicPr>
            <a:picLocks noChangeAspect="1"/>
          </p:cNvPicPr>
          <p:nvPr/>
        </p:nvPicPr>
        <p:blipFill rotWithShape="1">
          <a:blip r:embed="rId14">
            <a:extLst>
              <a:ext uri="{28A0092B-C50C-407E-A947-70E740481C1C}">
                <a14:useLocalDpi xmlns:a14="http://schemas.microsoft.com/office/drawing/2010/main" val="0"/>
              </a:ext>
            </a:extLst>
          </a:blip>
          <a:srcRect l="3" r="3"/>
          <a:stretch/>
        </p:blipFill>
        <p:spPr>
          <a:xfrm>
            <a:off x="1131957" y="6736093"/>
            <a:ext cx="1784578" cy="1616910"/>
          </a:xfrm>
          <a:prstGeom prst="rect">
            <a:avLst/>
          </a:prstGeom>
        </p:spPr>
      </p:pic>
      <p:pic>
        <p:nvPicPr>
          <p:cNvPr id="334" name="292 Imagen">
            <a:extLst>
              <a:ext uri="{FF2B5EF4-FFF2-40B4-BE49-F238E27FC236}">
                <a16:creationId xmlns:a16="http://schemas.microsoft.com/office/drawing/2014/main" id="{98944A1A-8844-4BB3-B468-BBFB27A21F1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4452" y="5168400"/>
            <a:ext cx="184855" cy="236994"/>
          </a:xfrm>
          <a:prstGeom prst="rect">
            <a:avLst/>
          </a:prstGeom>
        </p:spPr>
      </p:pic>
      <p:pic>
        <p:nvPicPr>
          <p:cNvPr id="335" name="188 Imagen">
            <a:extLst>
              <a:ext uri="{FF2B5EF4-FFF2-40B4-BE49-F238E27FC236}">
                <a16:creationId xmlns:a16="http://schemas.microsoft.com/office/drawing/2014/main" id="{8D629BEA-6B92-4C51-8DA8-9E6C7C58F1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80770" y="5171481"/>
            <a:ext cx="184855" cy="236994"/>
          </a:xfrm>
          <a:prstGeom prst="rect">
            <a:avLst/>
          </a:prstGeom>
        </p:spPr>
      </p:pic>
      <p:sp>
        <p:nvSpPr>
          <p:cNvPr id="336" name="194 CuadroTexto">
            <a:extLst>
              <a:ext uri="{FF2B5EF4-FFF2-40B4-BE49-F238E27FC236}">
                <a16:creationId xmlns:a16="http://schemas.microsoft.com/office/drawing/2014/main" id="{D53AC607-68B4-4FAF-8A2B-C325C321C18A}"/>
              </a:ext>
            </a:extLst>
          </p:cNvPr>
          <p:cNvSpPr txBox="1"/>
          <p:nvPr/>
        </p:nvSpPr>
        <p:spPr>
          <a:xfrm>
            <a:off x="2911098" y="5171481"/>
            <a:ext cx="319318" cy="230832"/>
          </a:xfrm>
          <a:prstGeom prst="rect">
            <a:avLst/>
          </a:prstGeom>
          <a:noFill/>
        </p:spPr>
        <p:txBody>
          <a:bodyPr wrap="none" rtlCol="0">
            <a:spAutoFit/>
          </a:bodyPr>
          <a:lstStyle/>
          <a:p>
            <a:r>
              <a:rPr lang="es-ES" sz="900" dirty="0">
                <a:latin typeface="Bankinter Text" pitchFamily="18" charset="0"/>
              </a:rPr>
              <a:t>26</a:t>
            </a:r>
          </a:p>
        </p:txBody>
      </p:sp>
      <p:sp>
        <p:nvSpPr>
          <p:cNvPr id="337" name="205 CuadroTexto">
            <a:extLst>
              <a:ext uri="{FF2B5EF4-FFF2-40B4-BE49-F238E27FC236}">
                <a16:creationId xmlns:a16="http://schemas.microsoft.com/office/drawing/2014/main" id="{E8AC2FA9-68BD-4FE7-8090-27B359ED0DFB}"/>
              </a:ext>
            </a:extLst>
          </p:cNvPr>
          <p:cNvSpPr txBox="1"/>
          <p:nvPr/>
        </p:nvSpPr>
        <p:spPr>
          <a:xfrm>
            <a:off x="2911098" y="5400675"/>
            <a:ext cx="1550617" cy="276999"/>
          </a:xfrm>
          <a:prstGeom prst="rect">
            <a:avLst/>
          </a:prstGeom>
          <a:noFill/>
        </p:spPr>
        <p:txBody>
          <a:bodyPr wrap="none" rtlCol="0">
            <a:spAutoFit/>
          </a:bodyPr>
          <a:lstStyle/>
          <a:p>
            <a:r>
              <a:rPr lang="es-ES" sz="1200" b="1" dirty="0">
                <a:solidFill>
                  <a:srgbClr val="6A7D55"/>
                </a:solidFill>
                <a:latin typeface="Bankinter Text" pitchFamily="18" charset="0"/>
              </a:rPr>
              <a:t>Hotel Santo Domingo</a:t>
            </a:r>
            <a:endParaRPr lang="es-ES" sz="1600" b="1" dirty="0">
              <a:solidFill>
                <a:srgbClr val="6A7D55"/>
              </a:solidFill>
              <a:latin typeface="Bankinter Text" pitchFamily="18" charset="0"/>
            </a:endParaRPr>
          </a:p>
        </p:txBody>
      </p:sp>
      <p:sp>
        <p:nvSpPr>
          <p:cNvPr id="338" name="206 CuadroTexto">
            <a:extLst>
              <a:ext uri="{FF2B5EF4-FFF2-40B4-BE49-F238E27FC236}">
                <a16:creationId xmlns:a16="http://schemas.microsoft.com/office/drawing/2014/main" id="{3379DDC3-D6DB-4AB0-AA87-1E0AAA9497AE}"/>
              </a:ext>
            </a:extLst>
          </p:cNvPr>
          <p:cNvSpPr txBox="1"/>
          <p:nvPr/>
        </p:nvSpPr>
        <p:spPr>
          <a:xfrm>
            <a:off x="3092694" y="6435145"/>
            <a:ext cx="875561" cy="230832"/>
          </a:xfrm>
          <a:prstGeom prst="rect">
            <a:avLst/>
          </a:prstGeom>
          <a:noFill/>
        </p:spPr>
        <p:txBody>
          <a:bodyPr wrap="none" rtlCol="0">
            <a:spAutoFit/>
          </a:bodyPr>
          <a:lstStyle/>
          <a:p>
            <a:r>
              <a:rPr lang="es-ES" sz="900" dirty="0">
                <a:latin typeface="Bankinter Text" pitchFamily="18" charset="0"/>
              </a:rPr>
              <a:t>Independiente</a:t>
            </a:r>
          </a:p>
        </p:txBody>
      </p:sp>
      <p:sp>
        <p:nvSpPr>
          <p:cNvPr id="339" name="207 CuadroTexto">
            <a:extLst>
              <a:ext uri="{FF2B5EF4-FFF2-40B4-BE49-F238E27FC236}">
                <a16:creationId xmlns:a16="http://schemas.microsoft.com/office/drawing/2014/main" id="{AC348C82-E8F2-4EB5-9E44-7491310B9964}"/>
              </a:ext>
            </a:extLst>
          </p:cNvPr>
          <p:cNvSpPr txBox="1"/>
          <p:nvPr/>
        </p:nvSpPr>
        <p:spPr>
          <a:xfrm>
            <a:off x="3068845" y="5823591"/>
            <a:ext cx="527709" cy="230832"/>
          </a:xfrm>
          <a:prstGeom prst="rect">
            <a:avLst/>
          </a:prstGeom>
          <a:noFill/>
        </p:spPr>
        <p:txBody>
          <a:bodyPr wrap="none" rtlCol="0">
            <a:spAutoFit/>
          </a:bodyPr>
          <a:lstStyle/>
          <a:p>
            <a:r>
              <a:rPr lang="es-ES" sz="900" dirty="0">
                <a:latin typeface="Bankinter Text" pitchFamily="18" charset="0"/>
              </a:rPr>
              <a:t>Madrid</a:t>
            </a:r>
          </a:p>
        </p:txBody>
      </p:sp>
      <p:sp>
        <p:nvSpPr>
          <p:cNvPr id="340" name="208 CuadroTexto">
            <a:extLst>
              <a:ext uri="{FF2B5EF4-FFF2-40B4-BE49-F238E27FC236}">
                <a16:creationId xmlns:a16="http://schemas.microsoft.com/office/drawing/2014/main" id="{E539A3F2-12C5-46A4-8FEE-634DC0BD792C}"/>
              </a:ext>
            </a:extLst>
          </p:cNvPr>
          <p:cNvSpPr txBox="1"/>
          <p:nvPr/>
        </p:nvSpPr>
        <p:spPr>
          <a:xfrm>
            <a:off x="3092694" y="6039615"/>
            <a:ext cx="357790" cy="230832"/>
          </a:xfrm>
          <a:prstGeom prst="rect">
            <a:avLst/>
          </a:prstGeom>
          <a:noFill/>
        </p:spPr>
        <p:txBody>
          <a:bodyPr wrap="none" rtlCol="0">
            <a:spAutoFit/>
          </a:bodyPr>
          <a:lstStyle/>
          <a:p>
            <a:r>
              <a:rPr lang="es-ES" sz="900" dirty="0">
                <a:latin typeface="Bankinter Text" pitchFamily="18" charset="0"/>
              </a:rPr>
              <a:t>200</a:t>
            </a:r>
          </a:p>
        </p:txBody>
      </p:sp>
      <p:sp>
        <p:nvSpPr>
          <p:cNvPr id="341" name="209 CuadroTexto">
            <a:extLst>
              <a:ext uri="{FF2B5EF4-FFF2-40B4-BE49-F238E27FC236}">
                <a16:creationId xmlns:a16="http://schemas.microsoft.com/office/drawing/2014/main" id="{7C94B07F-5BAF-4735-9048-0B976DCD1CFB}"/>
              </a:ext>
            </a:extLst>
          </p:cNvPr>
          <p:cNvSpPr txBox="1"/>
          <p:nvPr/>
        </p:nvSpPr>
        <p:spPr>
          <a:xfrm>
            <a:off x="3092694" y="6237587"/>
            <a:ext cx="1188146" cy="230832"/>
          </a:xfrm>
          <a:prstGeom prst="rect">
            <a:avLst/>
          </a:prstGeom>
          <a:noFill/>
        </p:spPr>
        <p:txBody>
          <a:bodyPr wrap="none" rtlCol="0">
            <a:spAutoFit/>
          </a:bodyPr>
          <a:lstStyle/>
          <a:p>
            <a:r>
              <a:rPr lang="es-ES" sz="900" dirty="0">
                <a:latin typeface="Bankinter Text" pitchFamily="18" charset="0"/>
              </a:rPr>
              <a:t>Hotel Santo Domingo</a:t>
            </a:r>
          </a:p>
        </p:txBody>
      </p:sp>
      <p:pic>
        <p:nvPicPr>
          <p:cNvPr id="342" name="210 Imagen">
            <a:extLst>
              <a:ext uri="{FF2B5EF4-FFF2-40B4-BE49-F238E27FC236}">
                <a16:creationId xmlns:a16="http://schemas.microsoft.com/office/drawing/2014/main" id="{6D5E0A09-F806-4BD5-A159-A62772FC89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0281" y="6481065"/>
            <a:ext cx="133646" cy="138992"/>
          </a:xfrm>
          <a:prstGeom prst="rect">
            <a:avLst/>
          </a:prstGeom>
        </p:spPr>
      </p:pic>
      <p:pic>
        <p:nvPicPr>
          <p:cNvPr id="343" name="228 Imagen">
            <a:extLst>
              <a:ext uri="{FF2B5EF4-FFF2-40B4-BE49-F238E27FC236}">
                <a16:creationId xmlns:a16="http://schemas.microsoft.com/office/drawing/2014/main" id="{F245C24B-511A-4E78-BB7D-CB9233256B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3106" y="6086871"/>
            <a:ext cx="133646" cy="136319"/>
          </a:xfrm>
          <a:prstGeom prst="rect">
            <a:avLst/>
          </a:prstGeom>
        </p:spPr>
      </p:pic>
      <p:pic>
        <p:nvPicPr>
          <p:cNvPr id="344" name="229 Imagen">
            <a:extLst>
              <a:ext uri="{FF2B5EF4-FFF2-40B4-BE49-F238E27FC236}">
                <a16:creationId xmlns:a16="http://schemas.microsoft.com/office/drawing/2014/main" id="{2A464D7E-5BA8-4DB6-B130-970726EB1A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0281" y="6283507"/>
            <a:ext cx="133646" cy="138992"/>
          </a:xfrm>
          <a:prstGeom prst="rect">
            <a:avLst/>
          </a:prstGeom>
        </p:spPr>
      </p:pic>
      <p:pic>
        <p:nvPicPr>
          <p:cNvPr id="345" name="230 Imagen">
            <a:extLst>
              <a:ext uri="{FF2B5EF4-FFF2-40B4-BE49-F238E27FC236}">
                <a16:creationId xmlns:a16="http://schemas.microsoft.com/office/drawing/2014/main" id="{A97B9320-66A2-41EF-B081-F8BB640243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96469" y="5872184"/>
            <a:ext cx="96225" cy="133646"/>
          </a:xfrm>
          <a:prstGeom prst="rect">
            <a:avLst/>
          </a:prstGeom>
        </p:spPr>
      </p:pic>
      <p:pic>
        <p:nvPicPr>
          <p:cNvPr id="346" name="2 Imagen">
            <a:extLst>
              <a:ext uri="{FF2B5EF4-FFF2-40B4-BE49-F238E27FC236}">
                <a16:creationId xmlns:a16="http://schemas.microsoft.com/office/drawing/2014/main" id="{C1F430D9-EA86-44AF-BDD4-6757D28A6814}"/>
              </a:ext>
            </a:extLst>
          </p:cNvPr>
          <p:cNvPicPr>
            <a:picLocks noChangeAspect="1"/>
          </p:cNvPicPr>
          <p:nvPr/>
        </p:nvPicPr>
        <p:blipFill rotWithShape="1">
          <a:blip r:embed="rId16">
            <a:extLst>
              <a:ext uri="{28A0092B-C50C-407E-A947-70E740481C1C}">
                <a14:useLocalDpi xmlns:a14="http://schemas.microsoft.com/office/drawing/2010/main" val="0"/>
              </a:ext>
            </a:extLst>
          </a:blip>
          <a:srcRect t="580" b="580"/>
          <a:stretch/>
        </p:blipFill>
        <p:spPr>
          <a:xfrm>
            <a:off x="2911097" y="6736094"/>
            <a:ext cx="1805637" cy="1616907"/>
          </a:xfrm>
          <a:prstGeom prst="rect">
            <a:avLst/>
          </a:prstGeom>
        </p:spPr>
      </p:pic>
      <p:pic>
        <p:nvPicPr>
          <p:cNvPr id="347" name="288 Imagen">
            <a:extLst>
              <a:ext uri="{FF2B5EF4-FFF2-40B4-BE49-F238E27FC236}">
                <a16:creationId xmlns:a16="http://schemas.microsoft.com/office/drawing/2014/main" id="{811113BF-46A8-4FF3-A10C-7FE307958F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8046" y="5220885"/>
            <a:ext cx="104740" cy="106835"/>
          </a:xfrm>
          <a:prstGeom prst="rect">
            <a:avLst/>
          </a:prstGeom>
        </p:spPr>
      </p:pic>
      <p:pic>
        <p:nvPicPr>
          <p:cNvPr id="348" name="289 Imagen">
            <a:extLst>
              <a:ext uri="{FF2B5EF4-FFF2-40B4-BE49-F238E27FC236}">
                <a16:creationId xmlns:a16="http://schemas.microsoft.com/office/drawing/2014/main" id="{40DA5DE6-9129-4BEE-9A1D-6B88E5E4A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0949" y="5221832"/>
            <a:ext cx="104740" cy="106835"/>
          </a:xfrm>
          <a:prstGeom prst="rect">
            <a:avLst/>
          </a:prstGeom>
        </p:spPr>
      </p:pic>
      <p:pic>
        <p:nvPicPr>
          <p:cNvPr id="349" name="290 Imagen">
            <a:extLst>
              <a:ext uri="{FF2B5EF4-FFF2-40B4-BE49-F238E27FC236}">
                <a16:creationId xmlns:a16="http://schemas.microsoft.com/office/drawing/2014/main" id="{A5B657CA-A5DC-41FE-A08D-65116B96D5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2421" y="5221832"/>
            <a:ext cx="104740" cy="106835"/>
          </a:xfrm>
          <a:prstGeom prst="rect">
            <a:avLst/>
          </a:prstGeom>
        </p:spPr>
      </p:pic>
      <p:pic>
        <p:nvPicPr>
          <p:cNvPr id="350" name="291 Imagen">
            <a:extLst>
              <a:ext uri="{FF2B5EF4-FFF2-40B4-BE49-F238E27FC236}">
                <a16:creationId xmlns:a16="http://schemas.microsoft.com/office/drawing/2014/main" id="{B7E7D465-F5F6-4740-9EAD-715CF15966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6238" y="5221832"/>
            <a:ext cx="104740" cy="106835"/>
          </a:xfrm>
          <a:prstGeom prst="rect">
            <a:avLst/>
          </a:prstGeom>
        </p:spPr>
      </p:pic>
      <p:cxnSp>
        <p:nvCxnSpPr>
          <p:cNvPr id="144" name="143 Conector recto"/>
          <p:cNvCxnSpPr/>
          <p:nvPr/>
        </p:nvCxnSpPr>
        <p:spPr>
          <a:xfrm>
            <a:off x="4716735" y="1737559"/>
            <a:ext cx="0" cy="66154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flipV="1">
            <a:off x="2914182" y="1798666"/>
            <a:ext cx="0" cy="655433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204 Conector recto"/>
          <p:cNvCxnSpPr/>
          <p:nvPr/>
        </p:nvCxnSpPr>
        <p:spPr>
          <a:xfrm flipH="1">
            <a:off x="842190" y="8353003"/>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203 Conector recto"/>
          <p:cNvCxnSpPr/>
          <p:nvPr/>
        </p:nvCxnSpPr>
        <p:spPr>
          <a:xfrm flipH="1">
            <a:off x="987559" y="5102916"/>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26 Conector recto">
            <a:extLst>
              <a:ext uri="{FF2B5EF4-FFF2-40B4-BE49-F238E27FC236}">
                <a16:creationId xmlns:a16="http://schemas.microsoft.com/office/drawing/2014/main" id="{E90526A8-F2E3-42E2-B7D9-E1812A3AD835}"/>
              </a:ext>
            </a:extLst>
          </p:cNvPr>
          <p:cNvCxnSpPr/>
          <p:nvPr/>
        </p:nvCxnSpPr>
        <p:spPr>
          <a:xfrm flipH="1">
            <a:off x="828303" y="3436183"/>
            <a:ext cx="57777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13 CuadroTexto">
            <a:extLst>
              <a:ext uri="{FF2B5EF4-FFF2-40B4-BE49-F238E27FC236}">
                <a16:creationId xmlns:a16="http://schemas.microsoft.com/office/drawing/2014/main" id="{3180C46D-0AD1-FFFA-EACD-FBBD034A4852}"/>
              </a:ext>
            </a:extLst>
          </p:cNvPr>
          <p:cNvSpPr txBox="1"/>
          <p:nvPr/>
        </p:nvSpPr>
        <p:spPr>
          <a:xfrm>
            <a:off x="1043424" y="1440235"/>
            <a:ext cx="396320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6A7D55"/>
                </a:solidFill>
                <a:effectLst/>
                <a:uLnTx/>
                <a:uFillTx/>
                <a:latin typeface="Bankinter Text" pitchFamily="18" charset="0"/>
                <a:ea typeface="+mn-ea"/>
                <a:cs typeface="+mn-cs"/>
              </a:rPr>
              <a:t>Detalle de la cartera de inversión IV </a:t>
            </a:r>
            <a:r>
              <a:rPr kumimoji="0" lang="es-ES" sz="1600" b="1" i="0" u="none" strike="noStrike" kern="1200" cap="none" spc="0" normalizeH="0" baseline="0" noProof="0" dirty="0">
                <a:ln>
                  <a:noFill/>
                </a:ln>
                <a:solidFill>
                  <a:srgbClr val="B76400"/>
                </a:solidFill>
                <a:effectLst/>
                <a:uLnTx/>
                <a:uFillTx/>
                <a:latin typeface="Bankinter Text" pitchFamily="18" charset="0"/>
                <a:ea typeface="+mn-ea"/>
                <a:cs typeface="+mn-cs"/>
              </a:rPr>
              <a:t>_</a:t>
            </a:r>
          </a:p>
        </p:txBody>
      </p:sp>
      <p:pic>
        <p:nvPicPr>
          <p:cNvPr id="143" name="19 Imagen">
            <a:extLst>
              <a:ext uri="{FF2B5EF4-FFF2-40B4-BE49-F238E27FC236}">
                <a16:creationId xmlns:a16="http://schemas.microsoft.com/office/drawing/2014/main" id="{9D0FF794-3A5E-43C8-96D5-CEB7AD31ADD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938843" y="10251739"/>
            <a:ext cx="144016" cy="189495"/>
          </a:xfrm>
          <a:prstGeom prst="rect">
            <a:avLst/>
          </a:prstGeom>
        </p:spPr>
      </p:pic>
      <p:pic>
        <p:nvPicPr>
          <p:cNvPr id="147" name="24 Imagen">
            <a:extLst>
              <a:ext uri="{FF2B5EF4-FFF2-40B4-BE49-F238E27FC236}">
                <a16:creationId xmlns:a16="http://schemas.microsoft.com/office/drawing/2014/main" id="{F22BFB7A-46DB-43D6-9A6D-0E0D54C2097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24926" y="10251858"/>
            <a:ext cx="178013" cy="189376"/>
          </a:xfrm>
          <a:prstGeom prst="rect">
            <a:avLst/>
          </a:prstGeom>
        </p:spPr>
      </p:pic>
      <p:pic>
        <p:nvPicPr>
          <p:cNvPr id="148" name="30 Imagen">
            <a:extLst>
              <a:ext uri="{FF2B5EF4-FFF2-40B4-BE49-F238E27FC236}">
                <a16:creationId xmlns:a16="http://schemas.microsoft.com/office/drawing/2014/main" id="{24BBB451-1253-4994-811F-173FC602942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33577" y="10270143"/>
            <a:ext cx="199417" cy="179475"/>
          </a:xfrm>
          <a:prstGeom prst="rect">
            <a:avLst/>
          </a:prstGeom>
        </p:spPr>
      </p:pic>
      <p:pic>
        <p:nvPicPr>
          <p:cNvPr id="150" name="2048 Imagen">
            <a:extLst>
              <a:ext uri="{FF2B5EF4-FFF2-40B4-BE49-F238E27FC236}">
                <a16:creationId xmlns:a16="http://schemas.microsoft.com/office/drawing/2014/main" id="{6D07B7AD-F239-4427-82A4-D04BECD92AC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75829" y="10308592"/>
            <a:ext cx="233252" cy="186602"/>
          </a:xfrm>
          <a:prstGeom prst="rect">
            <a:avLst/>
          </a:prstGeom>
        </p:spPr>
      </p:pic>
      <p:pic>
        <p:nvPicPr>
          <p:cNvPr id="151" name="2050 Imagen">
            <a:extLst>
              <a:ext uri="{FF2B5EF4-FFF2-40B4-BE49-F238E27FC236}">
                <a16:creationId xmlns:a16="http://schemas.microsoft.com/office/drawing/2014/main" id="{78742EE6-21DB-4457-B7DE-F62AEF99B49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4355" y="10239982"/>
            <a:ext cx="180020" cy="219537"/>
          </a:xfrm>
          <a:prstGeom prst="rect">
            <a:avLst/>
          </a:prstGeom>
        </p:spPr>
      </p:pic>
      <p:pic>
        <p:nvPicPr>
          <p:cNvPr id="152" name="2051 Imagen">
            <a:extLst>
              <a:ext uri="{FF2B5EF4-FFF2-40B4-BE49-F238E27FC236}">
                <a16:creationId xmlns:a16="http://schemas.microsoft.com/office/drawing/2014/main" id="{752581B9-F347-4903-A883-57C1AE88E6D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298884" y="10270143"/>
            <a:ext cx="185588" cy="189376"/>
          </a:xfrm>
          <a:prstGeom prst="rect">
            <a:avLst/>
          </a:prstGeom>
        </p:spPr>
      </p:pic>
      <p:sp>
        <p:nvSpPr>
          <p:cNvPr id="153" name="37 CuadroTexto">
            <a:extLst>
              <a:ext uri="{FF2B5EF4-FFF2-40B4-BE49-F238E27FC236}">
                <a16:creationId xmlns:a16="http://schemas.microsoft.com/office/drawing/2014/main" id="{5998AF26-0BBF-4E9C-9AF8-CDC19B236EB0}"/>
              </a:ext>
            </a:extLst>
          </p:cNvPr>
          <p:cNvSpPr txBox="1"/>
          <p:nvPr/>
        </p:nvSpPr>
        <p:spPr>
          <a:xfrm>
            <a:off x="2071416" y="10302705"/>
            <a:ext cx="572593"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URBANO</a:t>
            </a:r>
          </a:p>
        </p:txBody>
      </p:sp>
      <p:sp>
        <p:nvSpPr>
          <p:cNvPr id="154" name="38 CuadroTexto">
            <a:extLst>
              <a:ext uri="{FF2B5EF4-FFF2-40B4-BE49-F238E27FC236}">
                <a16:creationId xmlns:a16="http://schemas.microsoft.com/office/drawing/2014/main" id="{CAD1DB4F-7E7F-4564-8B0B-F51C072A75D4}"/>
              </a:ext>
            </a:extLst>
          </p:cNvPr>
          <p:cNvSpPr txBox="1"/>
          <p:nvPr/>
        </p:nvSpPr>
        <p:spPr>
          <a:xfrm>
            <a:off x="2730931" y="10308191"/>
            <a:ext cx="777777"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VACACIONAL</a:t>
            </a:r>
          </a:p>
        </p:txBody>
      </p:sp>
      <p:sp>
        <p:nvSpPr>
          <p:cNvPr id="156" name="41 CuadroTexto">
            <a:extLst>
              <a:ext uri="{FF2B5EF4-FFF2-40B4-BE49-F238E27FC236}">
                <a16:creationId xmlns:a16="http://schemas.microsoft.com/office/drawing/2014/main" id="{AE8C6E7E-5C38-4994-B5B1-5B13FB3FA3C2}"/>
              </a:ext>
            </a:extLst>
          </p:cNvPr>
          <p:cNvSpPr txBox="1"/>
          <p:nvPr/>
        </p:nvSpPr>
        <p:spPr>
          <a:xfrm>
            <a:off x="1264643" y="10302705"/>
            <a:ext cx="707245"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CATEGORÍA</a:t>
            </a:r>
          </a:p>
        </p:txBody>
      </p:sp>
      <p:sp>
        <p:nvSpPr>
          <p:cNvPr id="158" name="42 CuadroTexto">
            <a:extLst>
              <a:ext uri="{FF2B5EF4-FFF2-40B4-BE49-F238E27FC236}">
                <a16:creationId xmlns:a16="http://schemas.microsoft.com/office/drawing/2014/main" id="{9B4BEAB8-761D-4EE5-91A0-54B1C0E73261}"/>
              </a:ext>
            </a:extLst>
          </p:cNvPr>
          <p:cNvSpPr txBox="1"/>
          <p:nvPr/>
        </p:nvSpPr>
        <p:spPr>
          <a:xfrm>
            <a:off x="4330279" y="10296190"/>
            <a:ext cx="1002197"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Nº HABITACIONES</a:t>
            </a:r>
          </a:p>
        </p:txBody>
      </p:sp>
      <p:sp>
        <p:nvSpPr>
          <p:cNvPr id="160" name="44 CuadroTexto">
            <a:extLst>
              <a:ext uri="{FF2B5EF4-FFF2-40B4-BE49-F238E27FC236}">
                <a16:creationId xmlns:a16="http://schemas.microsoft.com/office/drawing/2014/main" id="{9783E070-DF12-40BE-9965-ACB42EAF7D3B}"/>
              </a:ext>
            </a:extLst>
          </p:cNvPr>
          <p:cNvSpPr txBox="1"/>
          <p:nvPr/>
        </p:nvSpPr>
        <p:spPr>
          <a:xfrm>
            <a:off x="5419469" y="10297218"/>
            <a:ext cx="514885"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MARCA</a:t>
            </a:r>
          </a:p>
        </p:txBody>
      </p:sp>
      <p:sp>
        <p:nvSpPr>
          <p:cNvPr id="161" name="45 CuadroTexto">
            <a:extLst>
              <a:ext uri="{FF2B5EF4-FFF2-40B4-BE49-F238E27FC236}">
                <a16:creationId xmlns:a16="http://schemas.microsoft.com/office/drawing/2014/main" id="{C6ECE6FC-70ED-4B17-B011-9A6FA141BC7A}"/>
              </a:ext>
            </a:extLst>
          </p:cNvPr>
          <p:cNvSpPr txBox="1"/>
          <p:nvPr/>
        </p:nvSpPr>
        <p:spPr>
          <a:xfrm>
            <a:off x="6024365" y="10297219"/>
            <a:ext cx="56457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CADENA</a:t>
            </a:r>
          </a:p>
        </p:txBody>
      </p:sp>
      <p:pic>
        <p:nvPicPr>
          <p:cNvPr id="162" name="18 Imagen">
            <a:extLst>
              <a:ext uri="{FF2B5EF4-FFF2-40B4-BE49-F238E27FC236}">
                <a16:creationId xmlns:a16="http://schemas.microsoft.com/office/drawing/2014/main" id="{343DE4F8-8F00-42E9-990D-EA102775BF8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448318" y="10251858"/>
            <a:ext cx="128776" cy="189377"/>
          </a:xfrm>
          <a:prstGeom prst="rect">
            <a:avLst/>
          </a:prstGeom>
        </p:spPr>
      </p:pic>
      <p:sp>
        <p:nvSpPr>
          <p:cNvPr id="163" name="2052 CuadroTexto">
            <a:extLst>
              <a:ext uri="{FF2B5EF4-FFF2-40B4-BE49-F238E27FC236}">
                <a16:creationId xmlns:a16="http://schemas.microsoft.com/office/drawing/2014/main" id="{184F724C-EF48-44EF-97A7-A55107E3BE23}"/>
              </a:ext>
            </a:extLst>
          </p:cNvPr>
          <p:cNvSpPr txBox="1"/>
          <p:nvPr/>
        </p:nvSpPr>
        <p:spPr>
          <a:xfrm>
            <a:off x="3512706" y="10297219"/>
            <a:ext cx="683200"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00" b="1" i="0" u="none" strike="noStrike" kern="1200" cap="none" spc="0" normalizeH="0" baseline="0" noProof="0" dirty="0">
                <a:ln>
                  <a:noFill/>
                </a:ln>
                <a:solidFill>
                  <a:prstClr val="white">
                    <a:lumMod val="75000"/>
                  </a:prstClr>
                </a:solidFill>
                <a:effectLst/>
                <a:uLnTx/>
                <a:uFillTx/>
                <a:latin typeface="Bankinter Text" pitchFamily="18" charset="0"/>
                <a:ea typeface="+mn-ea"/>
                <a:cs typeface="+mn-cs"/>
              </a:rPr>
              <a:t>UBICACIÓN</a:t>
            </a:r>
          </a:p>
        </p:txBody>
      </p:sp>
      <p:sp>
        <p:nvSpPr>
          <p:cNvPr id="4" name="3 Marcador de número de diapositiva">
            <a:extLst>
              <a:ext uri="{FF2B5EF4-FFF2-40B4-BE49-F238E27FC236}">
                <a16:creationId xmlns:a16="http://schemas.microsoft.com/office/drawing/2014/main" id="{D40BCDEB-0AFE-8A29-09E2-EB57560A57C2}"/>
              </a:ext>
            </a:extLst>
          </p:cNvPr>
          <p:cNvSpPr txBox="1">
            <a:spLocks/>
          </p:cNvSpPr>
          <p:nvPr/>
        </p:nvSpPr>
        <p:spPr>
          <a:xfrm>
            <a:off x="6459042" y="10297219"/>
            <a:ext cx="753374" cy="730250"/>
          </a:xfrm>
          <a:prstGeom prst="rect">
            <a:avLst/>
          </a:prstGeom>
        </p:spPr>
        <p:txBody>
          <a:bodyPr vert="horz" lIns="91365" tIns="45718" rIns="91365" bIns="45718" rtlCol="0" anchor="ctr"/>
          <a:lstStyle>
            <a:defPPr marL="0" marR="0" indent="0" algn="l" defTabSz="91399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163"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Bankinter Sans Light" pitchFamily="2" charset="0"/>
                <a:ea typeface="F Grotesk Regular"/>
                <a:cs typeface="F Grotesk Regular"/>
                <a:sym typeface="F Grotesk Regular"/>
              </a:defRPr>
            </a:lvl1pPr>
            <a:lvl2pPr marL="0" marR="0" indent="228518"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2pPr>
            <a:lvl3pPr marL="0" marR="0" indent="457020"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3pPr>
            <a:lvl4pPr marL="0" marR="0" indent="68550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4pPr>
            <a:lvl5pPr marL="0" marR="0" indent="91399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5pPr>
            <a:lvl6pPr marL="0" marR="0" indent="114250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6pPr>
            <a:lvl7pPr marL="0" marR="0" indent="1371027"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7pPr>
            <a:lvl8pPr marL="0" marR="0" indent="1599524"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8pPr>
            <a:lvl9pPr marL="0" marR="0" indent="182799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9pPr>
          </a:lstStyle>
          <a:p>
            <a:pPr>
              <a:defRPr/>
            </a:pPr>
            <a:fld id="{298AB088-12E1-4115-92BF-EF87FCD9D169}" type="slidenum">
              <a:rPr lang="es-ES" sz="900" smtClean="0">
                <a:solidFill>
                  <a:srgbClr val="000000">
                    <a:tint val="75000"/>
                  </a:srgbClr>
                </a:solidFill>
                <a:latin typeface="Bankinter Text" pitchFamily="2" charset="0"/>
              </a:rPr>
              <a:pPr>
                <a:defRPr/>
              </a:pPr>
              <a:t>15</a:t>
            </a:fld>
            <a:endParaRPr lang="es-ES" sz="900" dirty="0">
              <a:solidFill>
                <a:srgbClr val="000000">
                  <a:tint val="75000"/>
                </a:srgbClr>
              </a:solidFill>
              <a:latin typeface="Bankinter Text" pitchFamily="2" charset="0"/>
            </a:endParaRPr>
          </a:p>
        </p:txBody>
      </p:sp>
      <p:pic>
        <p:nvPicPr>
          <p:cNvPr id="18" name="131 Imagen">
            <a:extLst>
              <a:ext uri="{FF2B5EF4-FFF2-40B4-BE49-F238E27FC236}">
                <a16:creationId xmlns:a16="http://schemas.microsoft.com/office/drawing/2014/main" id="{795A53CF-B859-BA26-EA77-9558C8FF68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9186" y="1929382"/>
            <a:ext cx="104740" cy="106835"/>
          </a:xfrm>
          <a:prstGeom prst="rect">
            <a:avLst/>
          </a:prstGeom>
        </p:spPr>
      </p:pic>
      <p:sp>
        <p:nvSpPr>
          <p:cNvPr id="19" name="9 CuadroTexto">
            <a:extLst>
              <a:ext uri="{FF2B5EF4-FFF2-40B4-BE49-F238E27FC236}">
                <a16:creationId xmlns:a16="http://schemas.microsoft.com/office/drawing/2014/main" id="{A02FF3CA-1004-FAD0-0DC8-C6F451EB0048}"/>
              </a:ext>
            </a:extLst>
          </p:cNvPr>
          <p:cNvSpPr txBox="1"/>
          <p:nvPr/>
        </p:nvSpPr>
        <p:spPr>
          <a:xfrm>
            <a:off x="5364807" y="530553"/>
            <a:ext cx="1695272" cy="261610"/>
          </a:xfrm>
          <a:prstGeom prst="rect">
            <a:avLst/>
          </a:prstGeom>
          <a:noFill/>
        </p:spPr>
        <p:txBody>
          <a:bodyPr wrap="square" rtlCol="0">
            <a:spAutoFit/>
          </a:bodyPr>
          <a:lstStyle/>
          <a:p>
            <a:r>
              <a:rPr lang="es-ES" sz="1000" dirty="0">
                <a:latin typeface="Bankinter Text" pitchFamily="18" charset="0"/>
                <a:cs typeface="Arial" panose="020B0604020202020204" pitchFamily="34" charset="0"/>
              </a:rPr>
              <a:t>4º Trimestre </a:t>
            </a:r>
            <a:r>
              <a:rPr lang="es-ES" sz="1100" b="1" dirty="0">
                <a:solidFill>
                  <a:srgbClr val="B76400"/>
                </a:solidFill>
                <a:latin typeface="Bankinter Text" pitchFamily="18" charset="0"/>
                <a:cs typeface="Arial" panose="020B0604020202020204" pitchFamily="34" charset="0"/>
              </a:rPr>
              <a:t>/</a:t>
            </a:r>
            <a:r>
              <a:rPr lang="es-ES" sz="1000" dirty="0">
                <a:latin typeface="Bankinter Text" pitchFamily="18" charset="0"/>
                <a:cs typeface="Arial" panose="020B0604020202020204" pitchFamily="34" charset="0"/>
              </a:rPr>
              <a:t> </a:t>
            </a:r>
            <a:r>
              <a:rPr lang="es-ES" sz="1000" b="1" dirty="0">
                <a:latin typeface="Bankinter Text" pitchFamily="18" charset="0"/>
                <a:cs typeface="Arial" panose="020B0604020202020204" pitchFamily="34" charset="0"/>
              </a:rPr>
              <a:t>2023</a:t>
            </a:r>
          </a:p>
        </p:txBody>
      </p:sp>
    </p:spTree>
    <p:extLst>
      <p:ext uri="{BB962C8B-B14F-4D97-AF65-F5344CB8AC3E}">
        <p14:creationId xmlns:p14="http://schemas.microsoft.com/office/powerpoint/2010/main" val="143933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7A488"/>
        </a:solidFill>
        <a:effectLst/>
      </p:bgPr>
    </p:bg>
    <p:spTree>
      <p:nvGrpSpPr>
        <p:cNvPr id="1" name=""/>
        <p:cNvGrpSpPr/>
        <p:nvPr/>
      </p:nvGrpSpPr>
      <p:grpSpPr>
        <a:xfrm>
          <a:off x="0" y="0"/>
          <a:ext cx="0" cy="0"/>
          <a:chOff x="0" y="0"/>
          <a:chExt cx="0" cy="0"/>
        </a:xfrm>
      </p:grpSpPr>
      <p:sp>
        <p:nvSpPr>
          <p:cNvPr id="27" name="26 Rectángulo"/>
          <p:cNvSpPr/>
          <p:nvPr/>
        </p:nvSpPr>
        <p:spPr>
          <a:xfrm>
            <a:off x="357733" y="411974"/>
            <a:ext cx="6840760" cy="1038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11 CuadroTexto">
            <a:extLst>
              <a:ext uri="{FF2B5EF4-FFF2-40B4-BE49-F238E27FC236}">
                <a16:creationId xmlns:a16="http://schemas.microsoft.com/office/drawing/2014/main" id="{8AD4F907-58A1-84CF-2668-EAA8B8521F38}"/>
              </a:ext>
            </a:extLst>
          </p:cNvPr>
          <p:cNvSpPr txBox="1"/>
          <p:nvPr/>
        </p:nvSpPr>
        <p:spPr>
          <a:xfrm>
            <a:off x="5148783" y="288107"/>
            <a:ext cx="2088231" cy="2708434"/>
          </a:xfrm>
          <a:prstGeom prst="rect">
            <a:avLst/>
          </a:prstGeom>
          <a:noFill/>
        </p:spPr>
        <p:txBody>
          <a:bodyPr wrap="square" rtlCol="0">
            <a:spAutoFit/>
          </a:bodyPr>
          <a:lstStyle/>
          <a:p>
            <a:r>
              <a:rPr lang="es-ES" sz="17000" dirty="0">
                <a:solidFill>
                  <a:srgbClr val="97A488"/>
                </a:solidFill>
                <a:latin typeface="Bankinter Text" pitchFamily="18" charset="0"/>
                <a:cs typeface="Arial" panose="020B0604020202020204" pitchFamily="34" charset="0"/>
              </a:rPr>
              <a:t>4</a:t>
            </a:r>
          </a:p>
        </p:txBody>
      </p:sp>
      <p:grpSp>
        <p:nvGrpSpPr>
          <p:cNvPr id="7" name="6 Grupo"/>
          <p:cNvGrpSpPr/>
          <p:nvPr/>
        </p:nvGrpSpPr>
        <p:grpSpPr>
          <a:xfrm>
            <a:off x="357733" y="412048"/>
            <a:ext cx="2270770" cy="452123"/>
            <a:chOff x="357733" y="412048"/>
            <a:chExt cx="2270770" cy="452123"/>
          </a:xfrm>
        </p:grpSpPr>
        <p:sp>
          <p:nvSpPr>
            <p:cNvPr id="8" name="7 Rectángulo"/>
            <p:cNvSpPr/>
            <p:nvPr/>
          </p:nvSpPr>
          <p:spPr>
            <a:xfrm>
              <a:off x="357733" y="412048"/>
              <a:ext cx="2270770" cy="452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319" y="504131"/>
              <a:ext cx="1027734" cy="297636"/>
            </a:xfrm>
            <a:prstGeom prst="rect">
              <a:avLst/>
            </a:prstGeom>
          </p:spPr>
        </p:pic>
      </p:grpSp>
      <p:sp>
        <p:nvSpPr>
          <p:cNvPr id="26" name="25 CuadroTexto"/>
          <p:cNvSpPr txBox="1"/>
          <p:nvPr/>
        </p:nvSpPr>
        <p:spPr>
          <a:xfrm>
            <a:off x="891156" y="2541841"/>
            <a:ext cx="6168923" cy="338554"/>
          </a:xfrm>
          <a:prstGeom prst="rect">
            <a:avLst/>
          </a:prstGeom>
          <a:noFill/>
        </p:spPr>
        <p:txBody>
          <a:bodyPr wrap="square" rtlCol="0">
            <a:spAutoFit/>
          </a:bodyPr>
          <a:lstStyle/>
          <a:p>
            <a:r>
              <a:rPr lang="es-ES" sz="1600" b="1" dirty="0">
                <a:solidFill>
                  <a:srgbClr val="6A7D55"/>
                </a:solidFill>
                <a:latin typeface="Bankinter Text" pitchFamily="18" charset="0"/>
              </a:rPr>
              <a:t>Evolución histórica de principales magnitudes a cierre de ejercicio  </a:t>
            </a:r>
            <a:r>
              <a:rPr lang="es-ES" sz="1600" b="1" dirty="0">
                <a:solidFill>
                  <a:srgbClr val="B76400"/>
                </a:solidFill>
                <a:latin typeface="Bankinter Text" pitchFamily="18" charset="0"/>
              </a:rPr>
              <a:t>_</a:t>
            </a:r>
          </a:p>
        </p:txBody>
      </p:sp>
      <p:sp>
        <p:nvSpPr>
          <p:cNvPr id="28" name="27 Rectángulo"/>
          <p:cNvSpPr/>
          <p:nvPr/>
        </p:nvSpPr>
        <p:spPr>
          <a:xfrm>
            <a:off x="2628503" y="412048"/>
            <a:ext cx="2247478" cy="4521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 name="28 CuadroTexto"/>
          <p:cNvSpPr txBox="1"/>
          <p:nvPr/>
        </p:nvSpPr>
        <p:spPr>
          <a:xfrm>
            <a:off x="2988543" y="504131"/>
            <a:ext cx="1625766" cy="230832"/>
          </a:xfrm>
          <a:prstGeom prst="rect">
            <a:avLst/>
          </a:prstGeom>
          <a:noFill/>
        </p:spPr>
        <p:txBody>
          <a:bodyPr wrap="none" rtlCol="0">
            <a:spAutoFit/>
          </a:bodyPr>
          <a:lstStyle/>
          <a:p>
            <a:r>
              <a:rPr lang="es-ES" sz="900" b="1" dirty="0" err="1">
                <a:solidFill>
                  <a:schemeClr val="bg1"/>
                </a:solidFill>
                <a:latin typeface="Bankinter Text" pitchFamily="18" charset="0"/>
                <a:cs typeface="Arial" panose="020B0604020202020204" pitchFamily="34" charset="0"/>
              </a:rPr>
              <a:t>Atom</a:t>
            </a:r>
            <a:r>
              <a:rPr lang="es-ES" sz="900" b="1" dirty="0">
                <a:solidFill>
                  <a:schemeClr val="bg1"/>
                </a:solidFill>
                <a:latin typeface="Bankinter Text" pitchFamily="18" charset="0"/>
                <a:cs typeface="Arial" panose="020B0604020202020204" pitchFamily="34" charset="0"/>
              </a:rPr>
              <a:t> Hoteles </a:t>
            </a:r>
            <a:r>
              <a:rPr lang="es-ES" sz="900" b="1" dirty="0" err="1">
                <a:solidFill>
                  <a:schemeClr val="bg1"/>
                </a:solidFill>
                <a:latin typeface="Bankinter Text" pitchFamily="18" charset="0"/>
                <a:cs typeface="Arial" panose="020B0604020202020204" pitchFamily="34" charset="0"/>
              </a:rPr>
              <a:t>Socimi</a:t>
            </a:r>
            <a:r>
              <a:rPr lang="es-ES" sz="900" b="1" dirty="0">
                <a:solidFill>
                  <a:schemeClr val="bg1"/>
                </a:solidFill>
                <a:latin typeface="Bankinter Text" pitchFamily="18" charset="0"/>
                <a:cs typeface="Arial" panose="020B0604020202020204" pitchFamily="34" charset="0"/>
              </a:rPr>
              <a:t> S.A.</a:t>
            </a:r>
          </a:p>
        </p:txBody>
      </p:sp>
      <p:sp>
        <p:nvSpPr>
          <p:cNvPr id="5" name="3 Marcador de número de diapositiva">
            <a:extLst>
              <a:ext uri="{FF2B5EF4-FFF2-40B4-BE49-F238E27FC236}">
                <a16:creationId xmlns:a16="http://schemas.microsoft.com/office/drawing/2014/main" id="{B5C72E0F-C83A-7400-6E5C-4ECFD8B201CD}"/>
              </a:ext>
            </a:extLst>
          </p:cNvPr>
          <p:cNvSpPr txBox="1">
            <a:spLocks/>
          </p:cNvSpPr>
          <p:nvPr/>
        </p:nvSpPr>
        <p:spPr>
          <a:xfrm>
            <a:off x="6459042" y="10297219"/>
            <a:ext cx="753374" cy="730250"/>
          </a:xfrm>
          <a:prstGeom prst="rect">
            <a:avLst/>
          </a:prstGeom>
        </p:spPr>
        <p:txBody>
          <a:bodyPr vert="horz" lIns="91365" tIns="45718" rIns="91365" bIns="45718" rtlCol="0" anchor="ctr"/>
          <a:lstStyle>
            <a:defPPr marL="0" marR="0" indent="0" algn="l" defTabSz="91399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163"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Bankinter Sans Light" pitchFamily="2" charset="0"/>
                <a:ea typeface="F Grotesk Regular"/>
                <a:cs typeface="F Grotesk Regular"/>
                <a:sym typeface="F Grotesk Regular"/>
              </a:defRPr>
            </a:lvl1pPr>
            <a:lvl2pPr marL="0" marR="0" indent="228518"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2pPr>
            <a:lvl3pPr marL="0" marR="0" indent="457020"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3pPr>
            <a:lvl4pPr marL="0" marR="0" indent="68550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4pPr>
            <a:lvl5pPr marL="0" marR="0" indent="91399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5pPr>
            <a:lvl6pPr marL="0" marR="0" indent="114250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6pPr>
            <a:lvl7pPr marL="0" marR="0" indent="1371027"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7pPr>
            <a:lvl8pPr marL="0" marR="0" indent="1599524"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8pPr>
            <a:lvl9pPr marL="0" marR="0" indent="182799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9pPr>
          </a:lstStyle>
          <a:p>
            <a:pPr>
              <a:defRPr/>
            </a:pPr>
            <a:fld id="{298AB088-12E1-4115-92BF-EF87FCD9D169}" type="slidenum">
              <a:rPr lang="es-ES" sz="900" smtClean="0">
                <a:solidFill>
                  <a:srgbClr val="000000">
                    <a:tint val="75000"/>
                  </a:srgbClr>
                </a:solidFill>
                <a:latin typeface="Bankinter Text" pitchFamily="2" charset="0"/>
              </a:rPr>
              <a:pPr>
                <a:defRPr/>
              </a:pPr>
              <a:t>16</a:t>
            </a:fld>
            <a:endParaRPr lang="es-ES" sz="900" dirty="0">
              <a:solidFill>
                <a:srgbClr val="000000">
                  <a:tint val="75000"/>
                </a:srgbClr>
              </a:solidFill>
              <a:latin typeface="Bankinter Text" pitchFamily="2" charset="0"/>
            </a:endParaRPr>
          </a:p>
        </p:txBody>
      </p:sp>
      <p:sp>
        <p:nvSpPr>
          <p:cNvPr id="11" name="12 CuadroTexto">
            <a:extLst>
              <a:ext uri="{FF2B5EF4-FFF2-40B4-BE49-F238E27FC236}">
                <a16:creationId xmlns:a16="http://schemas.microsoft.com/office/drawing/2014/main" id="{41BFDE11-FA2A-F45D-B839-1045218C8C8D}"/>
              </a:ext>
            </a:extLst>
          </p:cNvPr>
          <p:cNvSpPr txBox="1"/>
          <p:nvPr/>
        </p:nvSpPr>
        <p:spPr>
          <a:xfrm>
            <a:off x="6033373" y="2207068"/>
            <a:ext cx="555570" cy="215444"/>
          </a:xfrm>
          <a:prstGeom prst="rect">
            <a:avLst/>
          </a:prstGeom>
          <a:noFill/>
        </p:spPr>
        <p:txBody>
          <a:bodyPr wrap="square" rtlCol="0">
            <a:spAutoFit/>
          </a:bodyPr>
          <a:lstStyle/>
          <a:p>
            <a:r>
              <a:rPr lang="es-ES" sz="800" b="1" dirty="0">
                <a:solidFill>
                  <a:srgbClr val="B76401"/>
                </a:solidFill>
                <a:latin typeface="Bankinter" panose="02020500000000000000" pitchFamily="18" charset="0"/>
              </a:rPr>
              <a:t>2023</a:t>
            </a:r>
          </a:p>
        </p:txBody>
      </p:sp>
      <p:graphicFrame>
        <p:nvGraphicFramePr>
          <p:cNvPr id="4" name="1 Tabla">
            <a:extLst>
              <a:ext uri="{FF2B5EF4-FFF2-40B4-BE49-F238E27FC236}">
                <a16:creationId xmlns:a16="http://schemas.microsoft.com/office/drawing/2014/main" id="{4E322E8C-D329-C738-B9D2-EF3FDB6457B4}"/>
              </a:ext>
            </a:extLst>
          </p:cNvPr>
          <p:cNvGraphicFramePr>
            <a:graphicFrameLocks noGrp="1"/>
          </p:cNvGraphicFramePr>
          <p:nvPr>
            <p:extLst>
              <p:ext uri="{D42A27DB-BD31-4B8C-83A1-F6EECF244321}">
                <p14:modId xmlns:p14="http://schemas.microsoft.com/office/powerpoint/2010/main" val="3611769580"/>
              </p:ext>
            </p:extLst>
          </p:nvPr>
        </p:nvGraphicFramePr>
        <p:xfrm>
          <a:off x="767260" y="3169145"/>
          <a:ext cx="6021707" cy="5279392"/>
        </p:xfrm>
        <a:graphic>
          <a:graphicData uri="http://schemas.openxmlformats.org/drawingml/2006/table">
            <a:tbl>
              <a:tblPr firstRow="1" bandRow="1">
                <a:tableStyleId>{5C22544A-7EE6-4342-B048-85BDC9FD1C3A}</a:tableStyleId>
              </a:tblPr>
              <a:tblGrid>
                <a:gridCol w="1200620">
                  <a:extLst>
                    <a:ext uri="{9D8B030D-6E8A-4147-A177-3AD203B41FA5}">
                      <a16:colId xmlns:a16="http://schemas.microsoft.com/office/drawing/2014/main" val="20000"/>
                    </a:ext>
                  </a:extLst>
                </a:gridCol>
                <a:gridCol w="757879">
                  <a:extLst>
                    <a:ext uri="{9D8B030D-6E8A-4147-A177-3AD203B41FA5}">
                      <a16:colId xmlns:a16="http://schemas.microsoft.com/office/drawing/2014/main" val="20001"/>
                    </a:ext>
                  </a:extLst>
                </a:gridCol>
                <a:gridCol w="666000">
                  <a:extLst>
                    <a:ext uri="{9D8B030D-6E8A-4147-A177-3AD203B41FA5}">
                      <a16:colId xmlns:a16="http://schemas.microsoft.com/office/drawing/2014/main" val="20002"/>
                    </a:ext>
                  </a:extLst>
                </a:gridCol>
                <a:gridCol w="666000">
                  <a:extLst>
                    <a:ext uri="{9D8B030D-6E8A-4147-A177-3AD203B41FA5}">
                      <a16:colId xmlns:a16="http://schemas.microsoft.com/office/drawing/2014/main" val="20003"/>
                    </a:ext>
                  </a:extLst>
                </a:gridCol>
                <a:gridCol w="666000">
                  <a:extLst>
                    <a:ext uri="{9D8B030D-6E8A-4147-A177-3AD203B41FA5}">
                      <a16:colId xmlns:a16="http://schemas.microsoft.com/office/drawing/2014/main" val="20004"/>
                    </a:ext>
                  </a:extLst>
                </a:gridCol>
                <a:gridCol w="666000">
                  <a:extLst>
                    <a:ext uri="{9D8B030D-6E8A-4147-A177-3AD203B41FA5}">
                      <a16:colId xmlns:a16="http://schemas.microsoft.com/office/drawing/2014/main" val="20005"/>
                    </a:ext>
                  </a:extLst>
                </a:gridCol>
                <a:gridCol w="666000">
                  <a:extLst>
                    <a:ext uri="{9D8B030D-6E8A-4147-A177-3AD203B41FA5}">
                      <a16:colId xmlns:a16="http://schemas.microsoft.com/office/drawing/2014/main" val="20006"/>
                    </a:ext>
                  </a:extLst>
                </a:gridCol>
                <a:gridCol w="733208">
                  <a:extLst>
                    <a:ext uri="{9D8B030D-6E8A-4147-A177-3AD203B41FA5}">
                      <a16:colId xmlns:a16="http://schemas.microsoft.com/office/drawing/2014/main" val="4109919791"/>
                    </a:ext>
                  </a:extLst>
                </a:gridCol>
              </a:tblGrid>
              <a:tr h="463631">
                <a:tc>
                  <a:txBody>
                    <a:bodyPr/>
                    <a:lstStyle/>
                    <a:p>
                      <a:pPr algn="ctr"/>
                      <a:r>
                        <a:rPr lang="es-ES" sz="1200" b="0" dirty="0">
                          <a:latin typeface="Bankinter Text" pitchFamily="18" charset="0"/>
                        </a:rPr>
                        <a:t>Concepto</a:t>
                      </a:r>
                    </a:p>
                  </a:txBody>
                  <a:tcPr anchor="ctr">
                    <a:lnR w="12700" cap="flat" cmpd="sng" algn="ctr">
                      <a:solidFill>
                        <a:schemeClr val="bg1">
                          <a:lumMod val="85000"/>
                        </a:schemeClr>
                      </a:solidFill>
                      <a:prstDash val="solid"/>
                      <a:round/>
                      <a:headEnd type="none" w="med" len="med"/>
                      <a:tailEnd type="none" w="med" len="med"/>
                    </a:lnR>
                    <a:solidFill>
                      <a:srgbClr val="97A488"/>
                    </a:solidFill>
                  </a:tcPr>
                </a:tc>
                <a:tc>
                  <a:txBody>
                    <a:bodyPr/>
                    <a:lstStyle/>
                    <a:p>
                      <a:pPr algn="ctr"/>
                      <a:r>
                        <a:rPr lang="es-ES" sz="1200" b="0" dirty="0">
                          <a:solidFill>
                            <a:schemeClr val="tx1"/>
                          </a:solidFill>
                          <a:latin typeface="Bankinter Text" pitchFamily="18" charset="0"/>
                        </a:rPr>
                        <a:t>Unidad</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97A488"/>
                    </a:solidFill>
                  </a:tcPr>
                </a:tc>
                <a:tc>
                  <a:txBody>
                    <a:bodyPr/>
                    <a:lstStyle/>
                    <a:p>
                      <a:pPr algn="ctr"/>
                      <a:r>
                        <a:rPr lang="es-ES" sz="1200" b="0" dirty="0">
                          <a:solidFill>
                            <a:srgbClr val="6A7D55"/>
                          </a:solidFill>
                          <a:latin typeface="Bankinter Text" pitchFamily="18" charset="0"/>
                        </a:rPr>
                        <a:t>2018</a:t>
                      </a:r>
                    </a:p>
                  </a:txBody>
                  <a:tcPr anchor="ctr">
                    <a:lnL w="12700" cap="flat" cmpd="sng" algn="ctr">
                      <a:solidFill>
                        <a:schemeClr val="bg1">
                          <a:lumMod val="85000"/>
                        </a:schemeClr>
                      </a:solidFill>
                      <a:prstDash val="solid"/>
                      <a:round/>
                      <a:headEnd type="none" w="med" len="med"/>
                      <a:tailEnd type="none" w="med" len="med"/>
                    </a:lnL>
                    <a:lnB w="38100" cmpd="sng">
                      <a:noFill/>
                    </a:lnB>
                    <a:solidFill>
                      <a:srgbClr val="CDD4C6"/>
                    </a:solidFill>
                  </a:tcPr>
                </a:tc>
                <a:tc>
                  <a:txBody>
                    <a:bodyPr/>
                    <a:lstStyle/>
                    <a:p>
                      <a:pPr algn="ctr"/>
                      <a:r>
                        <a:rPr lang="es-ES" sz="1200" b="0" dirty="0">
                          <a:solidFill>
                            <a:srgbClr val="6A7D55"/>
                          </a:solidFill>
                          <a:latin typeface="Bankinter Text" pitchFamily="18" charset="0"/>
                        </a:rPr>
                        <a:t>2019</a:t>
                      </a:r>
                    </a:p>
                  </a:txBody>
                  <a:tcPr anchor="ctr">
                    <a:lnB w="38100" cmpd="sng">
                      <a:noFill/>
                    </a:lnB>
                    <a:solidFill>
                      <a:srgbClr val="CDD4C6"/>
                    </a:solidFill>
                  </a:tcPr>
                </a:tc>
                <a:tc>
                  <a:txBody>
                    <a:bodyPr/>
                    <a:lstStyle/>
                    <a:p>
                      <a:pPr algn="ctr"/>
                      <a:r>
                        <a:rPr lang="es-ES" sz="1200" b="0" dirty="0">
                          <a:solidFill>
                            <a:srgbClr val="6A7D55"/>
                          </a:solidFill>
                          <a:latin typeface="Bankinter Text" pitchFamily="18" charset="0"/>
                        </a:rPr>
                        <a:t>2020</a:t>
                      </a:r>
                    </a:p>
                  </a:txBody>
                  <a:tcPr anchor="ctr">
                    <a:lnB w="38100" cmpd="sng">
                      <a:noFill/>
                    </a:lnB>
                    <a:solidFill>
                      <a:srgbClr val="CDD4C6"/>
                    </a:solidFill>
                  </a:tcPr>
                </a:tc>
                <a:tc>
                  <a:txBody>
                    <a:bodyPr/>
                    <a:lstStyle/>
                    <a:p>
                      <a:pPr algn="ctr"/>
                      <a:r>
                        <a:rPr lang="es-ES" sz="1200" b="0" dirty="0">
                          <a:solidFill>
                            <a:srgbClr val="6A7D55"/>
                          </a:solidFill>
                          <a:latin typeface="Bankinter Text" pitchFamily="18" charset="0"/>
                        </a:rPr>
                        <a:t>2021</a:t>
                      </a:r>
                    </a:p>
                  </a:txBody>
                  <a:tcPr anchor="ctr">
                    <a:lnR w="12700" cap="flat" cmpd="sng" algn="ctr">
                      <a:solidFill>
                        <a:schemeClr val="bg1"/>
                      </a:solidFill>
                      <a:prstDash val="solid"/>
                      <a:round/>
                      <a:headEnd type="none" w="med" len="med"/>
                      <a:tailEnd type="none" w="med" len="med"/>
                    </a:lnR>
                    <a:lnB w="38100" cmpd="sng">
                      <a:noFill/>
                    </a:lnB>
                    <a:solidFill>
                      <a:srgbClr val="CDD4C6"/>
                    </a:solidFill>
                  </a:tcPr>
                </a:tc>
                <a:tc>
                  <a:txBody>
                    <a:bodyPr/>
                    <a:lstStyle/>
                    <a:p>
                      <a:pPr marL="0" algn="ctr" defTabSz="914400" rtl="0" eaLnBrk="1" latinLnBrk="0" hangingPunct="1"/>
                      <a:r>
                        <a:rPr lang="es-ES" sz="1200" b="0" kern="1200" dirty="0">
                          <a:solidFill>
                            <a:srgbClr val="6A7D55"/>
                          </a:solidFill>
                          <a:latin typeface="Bankinter Text" pitchFamily="18" charset="0"/>
                          <a:ea typeface="+mn-ea"/>
                          <a:cs typeface="+mn-cs"/>
                        </a:rPr>
                        <a:t>2022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D4C6"/>
                    </a:solidFill>
                  </a:tcPr>
                </a:tc>
                <a:tc>
                  <a:txBody>
                    <a:bodyPr/>
                    <a:lstStyle/>
                    <a:p>
                      <a:pPr marL="0" algn="ctr" defTabSz="914400" rtl="0" eaLnBrk="1" latinLnBrk="0" hangingPunct="1"/>
                      <a:r>
                        <a:rPr lang="es-ES" sz="1200" b="0" kern="1200" dirty="0">
                          <a:solidFill>
                            <a:srgbClr val="6A7D55"/>
                          </a:solidFill>
                          <a:latin typeface="Bankinter Text" pitchFamily="18" charset="0"/>
                          <a:ea typeface="+mn-ea"/>
                          <a:cs typeface="+mn-cs"/>
                        </a:rPr>
                        <a:t>2023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03943">
                <a:tc>
                  <a:txBody>
                    <a:bodyPr/>
                    <a:lstStyle/>
                    <a:p>
                      <a:r>
                        <a:rPr lang="es-ES" sz="1200" b="1" dirty="0">
                          <a:solidFill>
                            <a:srgbClr val="6A7D55"/>
                          </a:solidFill>
                          <a:latin typeface="Bankinter Text" pitchFamily="18" charset="0"/>
                        </a:rPr>
                        <a:t>HOTELES</a:t>
                      </a:r>
                    </a:p>
                  </a:txBody>
                  <a:tcPr anchor="ctr">
                    <a:lnR w="12700" cap="flat" cmpd="sng" algn="ctr">
                      <a:solidFill>
                        <a:schemeClr val="bg1">
                          <a:lumMod val="85000"/>
                        </a:schemeClr>
                      </a:solidFill>
                      <a:prstDash val="solid"/>
                      <a:round/>
                      <a:headEnd type="none" w="med" len="med"/>
                      <a:tailEnd type="none" w="med" len="med"/>
                    </a:lnR>
                    <a:lnB w="12700" cap="flat" cmpd="sng" algn="ctr">
                      <a:solidFill>
                        <a:srgbClr val="B76400"/>
                      </a:solidFill>
                      <a:prstDash val="solid"/>
                      <a:round/>
                      <a:headEnd type="none" w="med" len="med"/>
                      <a:tailEnd type="none" w="med" len="med"/>
                    </a:lnB>
                    <a:solidFill>
                      <a:schemeClr val="bg1"/>
                    </a:solidFill>
                  </a:tcPr>
                </a:tc>
                <a:tc>
                  <a:txBody>
                    <a:bodyPr/>
                    <a:lstStyle/>
                    <a:p>
                      <a:pPr algn="ctr">
                        <a:spcAft>
                          <a:spcPts val="0"/>
                        </a:spcAft>
                      </a:pPr>
                      <a:r>
                        <a:rPr lang="es-ES_tradnl" sz="1100" b="1" dirty="0">
                          <a:solidFill>
                            <a:schemeClr val="tx1">
                              <a:lumMod val="50000"/>
                              <a:lumOff val="50000"/>
                            </a:schemeClr>
                          </a:solidFill>
                          <a:effectLst/>
                          <a:latin typeface="Bankinter Sans Light" pitchFamily="2" charset="0"/>
                          <a:ea typeface="Calibri" panose="020F0502020204030204" pitchFamily="34" charset="0"/>
                        </a:rPr>
                        <a:t>#</a:t>
                      </a:r>
                      <a:endParaRPr lang="en-US" sz="1100" b="1"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rgbClr val="B76400"/>
                      </a:solidFill>
                      <a:prstDash val="solid"/>
                      <a:round/>
                      <a:headEnd type="none" w="med" len="med"/>
                      <a:tailEnd type="none" w="med" len="med"/>
                    </a:lnB>
                    <a:solidFill>
                      <a:schemeClr val="bg1"/>
                    </a:solidFill>
                  </a:tcPr>
                </a:tc>
                <a:tc>
                  <a:txBody>
                    <a:bodyPr/>
                    <a:lstStyle/>
                    <a:p>
                      <a:pPr algn="ctr"/>
                      <a:r>
                        <a:rPr lang="en-US" sz="1100" b="1" dirty="0">
                          <a:solidFill>
                            <a:schemeClr val="tx1">
                              <a:lumMod val="50000"/>
                              <a:lumOff val="50000"/>
                            </a:schemeClr>
                          </a:solidFill>
                          <a:effectLst/>
                          <a:latin typeface="Bankinter Sans Light" pitchFamily="2" charset="0"/>
                          <a:ea typeface="Calibri" panose="020F0502020204030204" pitchFamily="34" charset="0"/>
                        </a:rPr>
                        <a:t>21</a:t>
                      </a:r>
                    </a:p>
                  </a:txBody>
                  <a:tcPr marL="44450" marR="44450"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a:solidFill>
                            <a:schemeClr val="tx1">
                              <a:lumMod val="50000"/>
                              <a:lumOff val="50000"/>
                            </a:schemeClr>
                          </a:solidFill>
                          <a:effectLst/>
                          <a:latin typeface="Bankinter Sans Light" pitchFamily="2" charset="0"/>
                          <a:ea typeface="Calibri" panose="020F0502020204030204" pitchFamily="34" charset="0"/>
                        </a:rPr>
                        <a:t>27</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a:solidFill>
                            <a:schemeClr val="tx1">
                              <a:lumMod val="50000"/>
                              <a:lumOff val="50000"/>
                            </a:schemeClr>
                          </a:solidFill>
                          <a:effectLst/>
                          <a:latin typeface="Bankinter Sans Light" pitchFamily="2" charset="0"/>
                          <a:ea typeface="Calibri" panose="020F0502020204030204" pitchFamily="34" charset="0"/>
                        </a:rPr>
                        <a:t>28</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1" kern="1200" dirty="0">
                          <a:solidFill>
                            <a:schemeClr val="tx1">
                              <a:lumMod val="50000"/>
                              <a:lumOff val="50000"/>
                            </a:schemeClr>
                          </a:solidFill>
                          <a:effectLst/>
                          <a:latin typeface="Bankinter Sans Light" pitchFamily="2" charset="0"/>
                          <a:ea typeface="Calibri" panose="020F0502020204030204" pitchFamily="34" charset="0"/>
                          <a:cs typeface="+mn-cs"/>
                        </a:rPr>
                        <a:t>28</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1" kern="1200" dirty="0">
                          <a:solidFill>
                            <a:schemeClr val="tx1">
                              <a:lumMod val="50000"/>
                              <a:lumOff val="50000"/>
                            </a:schemeClr>
                          </a:solidFill>
                          <a:effectLst/>
                          <a:latin typeface="Bankinter Sans Light" pitchFamily="2" charset="0"/>
                          <a:ea typeface="Calibri" panose="020F0502020204030204" pitchFamily="34" charset="0"/>
                          <a:cs typeface="+mn-cs"/>
                        </a:rPr>
                        <a:t>28</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200" b="0" kern="1200" dirty="0">
                          <a:solidFill>
                            <a:srgbClr val="6A7D55"/>
                          </a:solidFill>
                          <a:latin typeface="Bankinter Text" pitchFamily="18" charset="0"/>
                          <a:ea typeface="+mn-ea"/>
                          <a:cs typeface="+mn-cs"/>
                        </a:rPr>
                        <a:t>26</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8667">
                <a:tc>
                  <a:txBody>
                    <a:bodyPr/>
                    <a:lstStyle/>
                    <a:p>
                      <a:r>
                        <a:rPr lang="es-ES" sz="1200" b="1" dirty="0">
                          <a:latin typeface="Bankinter Text" pitchFamily="18" charset="0"/>
                        </a:rPr>
                        <a:t>Urbanos</a:t>
                      </a:r>
                    </a:p>
                  </a:txBody>
                  <a:tcPr anchor="ctr">
                    <a:lnR w="12700" cap="flat" cmpd="sng" algn="ctr">
                      <a:solidFill>
                        <a:schemeClr val="bg1">
                          <a:lumMod val="85000"/>
                        </a:schemeClr>
                      </a:solid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spcAft>
                          <a:spcPts val="0"/>
                        </a:spcAft>
                      </a:pPr>
                      <a:r>
                        <a:rPr lang="es-ES_tradnl" sz="1100" dirty="0">
                          <a:solidFill>
                            <a:schemeClr val="tx1">
                              <a:lumMod val="50000"/>
                              <a:lumOff val="50000"/>
                            </a:schemeClr>
                          </a:solidFill>
                          <a:effectLst/>
                          <a:latin typeface="Bankinter Sans Light" pitchFamily="2" charset="0"/>
                          <a:ea typeface="Calibri" panose="020F0502020204030204" pitchFamily="34" charset="0"/>
                        </a:rPr>
                        <a:t>#</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9</a:t>
                      </a:r>
                    </a:p>
                  </a:txBody>
                  <a:tcPr marL="44450" marR="44450"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12</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13</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13</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13</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200" b="0" kern="1200" dirty="0">
                          <a:solidFill>
                            <a:srgbClr val="6A7D55"/>
                          </a:solidFill>
                          <a:latin typeface="Bankinter Text" pitchFamily="18" charset="0"/>
                          <a:ea typeface="+mn-ea"/>
                          <a:cs typeface="+mn-cs"/>
                        </a:rPr>
                        <a:t>13</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4713">
                <a:tc>
                  <a:txBody>
                    <a:bodyPr/>
                    <a:lstStyle/>
                    <a:p>
                      <a:r>
                        <a:rPr lang="es-ES" sz="1200" b="0" dirty="0">
                          <a:latin typeface="Bankinter Text" pitchFamily="18" charset="0"/>
                        </a:rPr>
                        <a:t> % Total</a:t>
                      </a: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_tradnl" sz="1100" i="1" dirty="0">
                          <a:solidFill>
                            <a:schemeClr val="tx1">
                              <a:lumMod val="50000"/>
                              <a:lumOff val="50000"/>
                            </a:schemeClr>
                          </a:solidFill>
                          <a:effectLst/>
                          <a:latin typeface="Bankinter Sans Light" pitchFamily="2" charset="0"/>
                        </a:rPr>
                        <a:t>%</a:t>
                      </a:r>
                      <a:endParaRPr lang="en-US" sz="1100" i="1" dirty="0">
                        <a:solidFill>
                          <a:schemeClr val="tx1">
                            <a:lumMod val="50000"/>
                            <a:lumOff val="50000"/>
                          </a:schemeClr>
                        </a:solidFill>
                        <a:effectLst/>
                        <a:latin typeface="Bankinter Sans Light" pitchFamily="2" charset="0"/>
                      </a:endParaRPr>
                    </a:p>
                  </a:txBody>
                  <a:tcPr marL="44450" marR="4445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i="1">
                          <a:solidFill>
                            <a:schemeClr val="tx1">
                              <a:lumMod val="50000"/>
                              <a:lumOff val="50000"/>
                            </a:schemeClr>
                          </a:solidFill>
                          <a:effectLst/>
                          <a:latin typeface="Bankinter Sans Light" pitchFamily="2" charset="0"/>
                          <a:ea typeface="Calibri" panose="020F0502020204030204" pitchFamily="34" charset="0"/>
                        </a:rPr>
                        <a:t>43%</a:t>
                      </a:r>
                      <a:endParaRPr lang="en-US" sz="1100">
                        <a:solidFill>
                          <a:schemeClr val="tx1">
                            <a:lumMod val="50000"/>
                            <a:lumOff val="50000"/>
                          </a:schemeClr>
                        </a:solidFill>
                        <a:effectLst/>
                        <a:latin typeface="Bankinter Sans Light" pitchFamily="2" charset="0"/>
                        <a:ea typeface="Calibri" panose="020F0502020204030204" pitchFamily="34" charset="0"/>
                      </a:endParaRPr>
                    </a:p>
                  </a:txBody>
                  <a:tcPr marL="44450" marR="44450"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i="1" dirty="0">
                          <a:solidFill>
                            <a:schemeClr val="tx1">
                              <a:lumMod val="50000"/>
                              <a:lumOff val="50000"/>
                            </a:schemeClr>
                          </a:solidFill>
                          <a:effectLst/>
                          <a:latin typeface="Bankinter Sans Light" pitchFamily="2" charset="0"/>
                          <a:ea typeface="Calibri" panose="020F0502020204030204" pitchFamily="34" charset="0"/>
                        </a:rPr>
                        <a:t>44%</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i="1" dirty="0">
                          <a:solidFill>
                            <a:schemeClr val="tx1">
                              <a:lumMod val="50000"/>
                              <a:lumOff val="50000"/>
                            </a:schemeClr>
                          </a:solidFill>
                          <a:effectLst/>
                          <a:latin typeface="Bankinter Sans Light" pitchFamily="2" charset="0"/>
                          <a:ea typeface="Calibri" panose="020F0502020204030204" pitchFamily="34" charset="0"/>
                        </a:rPr>
                        <a:t>46%</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i="1" kern="1200" dirty="0">
                          <a:solidFill>
                            <a:schemeClr val="tx1">
                              <a:lumMod val="50000"/>
                              <a:lumOff val="50000"/>
                            </a:schemeClr>
                          </a:solidFill>
                          <a:effectLst/>
                          <a:latin typeface="Bankinter Sans Light" pitchFamily="2" charset="0"/>
                          <a:ea typeface="Calibri" panose="020F0502020204030204" pitchFamily="34" charset="0"/>
                          <a:cs typeface="+mn-cs"/>
                        </a:rPr>
                        <a:t>46%</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i="1" kern="1200" dirty="0">
                          <a:solidFill>
                            <a:schemeClr val="tx1">
                              <a:lumMod val="50000"/>
                              <a:lumOff val="50000"/>
                            </a:schemeClr>
                          </a:solidFill>
                          <a:effectLst/>
                          <a:latin typeface="Bankinter Sans Light" pitchFamily="2" charset="0"/>
                          <a:ea typeface="Calibri" panose="020F0502020204030204" pitchFamily="34" charset="0"/>
                          <a:cs typeface="+mn-cs"/>
                        </a:rPr>
                        <a:t>46%</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200" b="0" i="1" kern="1200" dirty="0">
                          <a:solidFill>
                            <a:srgbClr val="6A7D55"/>
                          </a:solidFill>
                          <a:latin typeface="Bankinter Text" pitchFamily="18" charset="0"/>
                          <a:ea typeface="+mn-ea"/>
                          <a:cs typeface="+mn-cs"/>
                        </a:rPr>
                        <a:t>50%</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84713">
                <a:tc>
                  <a:txBody>
                    <a:bodyPr/>
                    <a:lstStyle/>
                    <a:p>
                      <a:r>
                        <a:rPr lang="es-ES" sz="1200" b="1" dirty="0">
                          <a:latin typeface="Bankinter Text" pitchFamily="18" charset="0"/>
                        </a:rPr>
                        <a:t>Vacacionales</a:t>
                      </a: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spcAft>
                          <a:spcPts val="0"/>
                        </a:spcAft>
                      </a:pPr>
                      <a:r>
                        <a:rPr lang="es-ES_tradnl" sz="1100" dirty="0">
                          <a:solidFill>
                            <a:schemeClr val="tx1">
                              <a:lumMod val="50000"/>
                              <a:lumOff val="50000"/>
                            </a:schemeClr>
                          </a:solidFill>
                          <a:effectLst/>
                          <a:latin typeface="Bankinter Sans Light" pitchFamily="2" charset="0"/>
                          <a:ea typeface="Calibri" panose="020F0502020204030204" pitchFamily="34" charset="0"/>
                        </a:rPr>
                        <a:t>#</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a:solidFill>
                            <a:schemeClr val="tx1">
                              <a:lumMod val="50000"/>
                              <a:lumOff val="50000"/>
                            </a:schemeClr>
                          </a:solidFill>
                          <a:effectLst/>
                          <a:latin typeface="Bankinter Sans Light" pitchFamily="2" charset="0"/>
                          <a:ea typeface="Calibri" panose="020F0502020204030204" pitchFamily="34" charset="0"/>
                        </a:rPr>
                        <a:t>12</a:t>
                      </a:r>
                    </a:p>
                  </a:txBody>
                  <a:tcPr marL="44450" marR="44450"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15</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15</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15</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15</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200" b="0" kern="1200" dirty="0">
                          <a:solidFill>
                            <a:srgbClr val="6A7D55"/>
                          </a:solidFill>
                          <a:latin typeface="Bankinter Text" pitchFamily="18" charset="0"/>
                          <a:ea typeface="+mn-ea"/>
                          <a:cs typeface="+mn-cs"/>
                        </a:rPr>
                        <a:t>13</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84713">
                <a:tc>
                  <a:txBody>
                    <a:bodyPr/>
                    <a:lstStyle/>
                    <a:p>
                      <a:r>
                        <a:rPr lang="es-ES" sz="1200" b="0" dirty="0">
                          <a:latin typeface="Bankinter Text" pitchFamily="18" charset="0"/>
                        </a:rPr>
                        <a:t> % s/Total</a:t>
                      </a: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_tradnl" sz="1100" i="1" dirty="0">
                          <a:solidFill>
                            <a:schemeClr val="tx1">
                              <a:lumMod val="50000"/>
                              <a:lumOff val="50000"/>
                            </a:schemeClr>
                          </a:solidFill>
                          <a:effectLst/>
                          <a:latin typeface="Bankinter Sans Light" pitchFamily="2" charset="0"/>
                        </a:rPr>
                        <a:t>%</a:t>
                      </a:r>
                      <a:endParaRPr lang="en-US" sz="1100" i="1" dirty="0">
                        <a:solidFill>
                          <a:schemeClr val="tx1">
                            <a:lumMod val="50000"/>
                            <a:lumOff val="50000"/>
                          </a:schemeClr>
                        </a:solidFill>
                        <a:effectLst/>
                        <a:latin typeface="Bankinter Sans Light" pitchFamily="2" charset="0"/>
                      </a:endParaRPr>
                    </a:p>
                  </a:txBody>
                  <a:tcPr marL="44450" marR="4445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i="1" dirty="0">
                          <a:solidFill>
                            <a:schemeClr val="tx1">
                              <a:lumMod val="50000"/>
                              <a:lumOff val="50000"/>
                            </a:schemeClr>
                          </a:solidFill>
                          <a:effectLst/>
                          <a:latin typeface="Bankinter Sans Light" pitchFamily="2" charset="0"/>
                          <a:ea typeface="Calibri" panose="020F0502020204030204" pitchFamily="34" charset="0"/>
                        </a:rPr>
                        <a:t>57%</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i="1" dirty="0">
                          <a:solidFill>
                            <a:schemeClr val="tx1">
                              <a:lumMod val="50000"/>
                              <a:lumOff val="50000"/>
                            </a:schemeClr>
                          </a:solidFill>
                          <a:effectLst/>
                          <a:latin typeface="Bankinter Sans Light" pitchFamily="2" charset="0"/>
                          <a:ea typeface="Calibri" panose="020F0502020204030204" pitchFamily="34" charset="0"/>
                        </a:rPr>
                        <a:t>56%</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i="1" dirty="0">
                          <a:solidFill>
                            <a:schemeClr val="tx1">
                              <a:lumMod val="50000"/>
                              <a:lumOff val="50000"/>
                            </a:schemeClr>
                          </a:solidFill>
                          <a:effectLst/>
                          <a:latin typeface="Bankinter Sans Light" pitchFamily="2" charset="0"/>
                          <a:ea typeface="Calibri" panose="020F0502020204030204" pitchFamily="34" charset="0"/>
                        </a:rPr>
                        <a:t>54%</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i="1" kern="1200" dirty="0">
                          <a:solidFill>
                            <a:schemeClr val="tx1">
                              <a:lumMod val="50000"/>
                              <a:lumOff val="50000"/>
                            </a:schemeClr>
                          </a:solidFill>
                          <a:effectLst/>
                          <a:latin typeface="Bankinter Sans Light" pitchFamily="2" charset="0"/>
                          <a:ea typeface="Calibri" panose="020F0502020204030204" pitchFamily="34" charset="0"/>
                          <a:cs typeface="+mn-cs"/>
                        </a:rPr>
                        <a:t>54%</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i="1" kern="1200" dirty="0">
                          <a:solidFill>
                            <a:schemeClr val="tx1">
                              <a:lumMod val="50000"/>
                              <a:lumOff val="50000"/>
                            </a:schemeClr>
                          </a:solidFill>
                          <a:effectLst/>
                          <a:latin typeface="Bankinter Sans Light" pitchFamily="2" charset="0"/>
                          <a:ea typeface="Calibri" panose="020F0502020204030204" pitchFamily="34" charset="0"/>
                          <a:cs typeface="+mn-cs"/>
                        </a:rPr>
                        <a:t>54%</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200" b="0" i="1" kern="1200" dirty="0">
                          <a:solidFill>
                            <a:srgbClr val="6A7D55"/>
                          </a:solidFill>
                          <a:latin typeface="Bankinter Text" pitchFamily="18" charset="0"/>
                          <a:ea typeface="+mn-ea"/>
                          <a:cs typeface="+mn-cs"/>
                        </a:rPr>
                        <a:t>50%</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84713">
                <a:tc>
                  <a:txBody>
                    <a:bodyPr/>
                    <a:lstStyle/>
                    <a:p>
                      <a:r>
                        <a:rPr lang="es-ES" sz="1200" b="1" dirty="0">
                          <a:solidFill>
                            <a:srgbClr val="6A7D55"/>
                          </a:solidFill>
                          <a:latin typeface="Bankinter Text" pitchFamily="18" charset="0"/>
                        </a:rPr>
                        <a:t>Habitaciones</a:t>
                      </a: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B76400"/>
                      </a:solidFill>
                      <a:prstDash val="solid"/>
                      <a:round/>
                      <a:headEnd type="none" w="med" len="med"/>
                      <a:tailEnd type="none" w="med" len="med"/>
                    </a:lnB>
                    <a:solidFill>
                      <a:schemeClr val="bg1"/>
                    </a:solidFill>
                  </a:tcPr>
                </a:tc>
                <a:tc>
                  <a:txBody>
                    <a:bodyPr/>
                    <a:lstStyle/>
                    <a:p>
                      <a:pPr algn="ctr">
                        <a:spcAft>
                          <a:spcPts val="0"/>
                        </a:spcAft>
                      </a:pPr>
                      <a:r>
                        <a:rPr lang="es-ES_tradnl" sz="1100" b="1" dirty="0">
                          <a:solidFill>
                            <a:schemeClr val="tx1">
                              <a:lumMod val="50000"/>
                              <a:lumOff val="50000"/>
                            </a:schemeClr>
                          </a:solidFill>
                          <a:effectLst/>
                          <a:latin typeface="Bankinter Sans Light" pitchFamily="2" charset="0"/>
                          <a:ea typeface="Calibri" panose="020F0502020204030204" pitchFamily="34" charset="0"/>
                        </a:rPr>
                        <a:t>#</a:t>
                      </a:r>
                      <a:endParaRPr lang="en-US" sz="1100" b="1"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B76400"/>
                      </a:solidFill>
                      <a:prstDash val="solid"/>
                      <a:round/>
                      <a:headEnd type="none" w="med" len="med"/>
                      <a:tailEnd type="none" w="med" len="med"/>
                    </a:lnB>
                    <a:solidFill>
                      <a:schemeClr val="bg1"/>
                    </a:solidFill>
                  </a:tcPr>
                </a:tc>
                <a:tc>
                  <a:txBody>
                    <a:bodyPr/>
                    <a:lstStyle/>
                    <a:p>
                      <a:pPr algn="ctr"/>
                      <a:r>
                        <a:rPr lang="en-US" sz="1100" b="1" dirty="0">
                          <a:solidFill>
                            <a:schemeClr val="tx1">
                              <a:lumMod val="50000"/>
                              <a:lumOff val="50000"/>
                            </a:schemeClr>
                          </a:solidFill>
                          <a:effectLst/>
                          <a:latin typeface="Bankinter Sans Light" pitchFamily="2" charset="0"/>
                          <a:ea typeface="Calibri" panose="020F0502020204030204" pitchFamily="34" charset="0"/>
                        </a:rPr>
                        <a:t>5.229</a:t>
                      </a:r>
                    </a:p>
                  </a:txBody>
                  <a:tcPr marL="44450" marR="44450"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a:solidFill>
                            <a:schemeClr val="tx1">
                              <a:lumMod val="50000"/>
                              <a:lumOff val="50000"/>
                            </a:schemeClr>
                          </a:solidFill>
                          <a:effectLst/>
                          <a:latin typeface="Bankinter Sans Light" pitchFamily="2" charset="0"/>
                          <a:ea typeface="Calibri" panose="020F0502020204030204" pitchFamily="34" charset="0"/>
                        </a:rPr>
                        <a:t>6.462</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a:solidFill>
                            <a:schemeClr val="tx1">
                              <a:lumMod val="50000"/>
                              <a:lumOff val="50000"/>
                            </a:schemeClr>
                          </a:solidFill>
                          <a:effectLst/>
                          <a:latin typeface="Bankinter Sans Light" pitchFamily="2" charset="0"/>
                          <a:ea typeface="Calibri" panose="020F0502020204030204" pitchFamily="34" charset="0"/>
                        </a:rPr>
                        <a:t>6.648</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1" kern="1200" dirty="0">
                          <a:solidFill>
                            <a:schemeClr val="tx1">
                              <a:lumMod val="50000"/>
                              <a:lumOff val="50000"/>
                            </a:schemeClr>
                          </a:solidFill>
                          <a:effectLst/>
                          <a:latin typeface="Bankinter Sans Light" pitchFamily="2" charset="0"/>
                          <a:ea typeface="Calibri" panose="020F0502020204030204" pitchFamily="34" charset="0"/>
                          <a:cs typeface="+mn-cs"/>
                        </a:rPr>
                        <a:t>6.646</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1" kern="1200" dirty="0">
                          <a:solidFill>
                            <a:schemeClr val="tx1">
                              <a:lumMod val="50000"/>
                              <a:lumOff val="50000"/>
                            </a:schemeClr>
                          </a:solidFill>
                          <a:effectLst/>
                          <a:latin typeface="Bankinter Sans Light" pitchFamily="2" charset="0"/>
                          <a:ea typeface="Calibri" panose="020F0502020204030204" pitchFamily="34" charset="0"/>
                          <a:cs typeface="+mn-cs"/>
                        </a:rPr>
                        <a:t>6.778</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200" b="0" kern="1200" dirty="0">
                          <a:solidFill>
                            <a:srgbClr val="6A7D55"/>
                          </a:solidFill>
                          <a:latin typeface="Bankinter Text" pitchFamily="18" charset="0"/>
                          <a:ea typeface="+mn-ea"/>
                          <a:cs typeface="+mn-cs"/>
                        </a:rPr>
                        <a:t>6.568</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B764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609282">
                <a:tc>
                  <a:txBody>
                    <a:bodyPr/>
                    <a:lstStyle/>
                    <a:p>
                      <a:r>
                        <a:rPr lang="es-ES" sz="1200" b="0" dirty="0">
                          <a:latin typeface="Bankinter Text" pitchFamily="18" charset="0"/>
                        </a:rPr>
                        <a:t>Cifra de Negocios</a:t>
                      </a:r>
                    </a:p>
                    <a:p>
                      <a:r>
                        <a:rPr lang="es-ES" sz="1200" b="0" dirty="0">
                          <a:latin typeface="Bankinter Text" pitchFamily="18" charset="0"/>
                        </a:rPr>
                        <a:t>(anual)</a:t>
                      </a:r>
                    </a:p>
                  </a:txBody>
                  <a:tcPr anchor="ctr">
                    <a:lnR w="12700" cap="flat" cmpd="sng" algn="ctr">
                      <a:solidFill>
                        <a:schemeClr val="bg1">
                          <a:lumMod val="85000"/>
                        </a:schemeClr>
                      </a:solid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spcAft>
                          <a:spcPts val="0"/>
                        </a:spcAft>
                      </a:pPr>
                      <a:r>
                        <a:rPr lang="es-ES" sz="1100" dirty="0">
                          <a:solidFill>
                            <a:schemeClr val="tx1">
                              <a:lumMod val="50000"/>
                              <a:lumOff val="50000"/>
                            </a:schemeClr>
                          </a:solidFill>
                          <a:effectLst/>
                          <a:latin typeface="Bankinter Sans Light" pitchFamily="2" charset="0"/>
                          <a:ea typeface="Calibri" panose="020F0502020204030204" pitchFamily="34" charset="0"/>
                        </a:rPr>
                        <a:t>€M</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a:solidFill>
                            <a:schemeClr val="tx1">
                              <a:lumMod val="50000"/>
                              <a:lumOff val="50000"/>
                            </a:schemeClr>
                          </a:solidFill>
                          <a:effectLst/>
                          <a:latin typeface="Bankinter Sans Light" pitchFamily="2" charset="0"/>
                          <a:ea typeface="Calibri" panose="020F0502020204030204" pitchFamily="34" charset="0"/>
                        </a:rPr>
                        <a:t>24,7</a:t>
                      </a:r>
                    </a:p>
                  </a:txBody>
                  <a:tcPr marL="44450" marR="44450"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33,4</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37,3</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36,4</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46,0</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1200" b="0" kern="1200" baseline="30000" dirty="0">
                        <a:solidFill>
                          <a:srgbClr val="6A7D55"/>
                        </a:solidFill>
                        <a:latin typeface="Bankinter Text" pitchFamily="18" charset="0"/>
                        <a:ea typeface="+mn-ea"/>
                        <a:cs typeface="+mn-cs"/>
                      </a:endParaRP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764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84713">
                <a:tc>
                  <a:txBody>
                    <a:bodyPr/>
                    <a:lstStyle/>
                    <a:p>
                      <a:r>
                        <a:rPr lang="es-ES" sz="1200" b="0" dirty="0">
                          <a:latin typeface="Bankinter Text" pitchFamily="18" charset="0"/>
                        </a:rPr>
                        <a:t>GAV</a:t>
                      </a: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spcAft>
                          <a:spcPts val="0"/>
                        </a:spcAft>
                      </a:pPr>
                      <a:r>
                        <a:rPr lang="es-ES_tradnl" sz="1100" dirty="0">
                          <a:solidFill>
                            <a:schemeClr val="tx1">
                              <a:lumMod val="50000"/>
                              <a:lumOff val="50000"/>
                            </a:schemeClr>
                          </a:solidFill>
                          <a:effectLst/>
                          <a:latin typeface="Bankinter Sans Light" pitchFamily="2" charset="0"/>
                          <a:ea typeface="Calibri" panose="020F0502020204030204" pitchFamily="34" charset="0"/>
                        </a:rPr>
                        <a:t>€M</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489,2</a:t>
                      </a:r>
                    </a:p>
                  </a:txBody>
                  <a:tcPr marL="44450" marR="44450"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solidFill>
                            <a:schemeClr val="tx1">
                              <a:lumMod val="50000"/>
                              <a:lumOff val="50000"/>
                            </a:schemeClr>
                          </a:solidFill>
                          <a:effectLst/>
                          <a:latin typeface="Bankinter Sans Light" pitchFamily="2" charset="0"/>
                          <a:ea typeface="Calibri" panose="020F0502020204030204" pitchFamily="34" charset="0"/>
                        </a:rPr>
                        <a:t>671,4</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ES_tradnl" sz="1100" dirty="0">
                          <a:solidFill>
                            <a:schemeClr val="tx1">
                              <a:lumMod val="50000"/>
                              <a:lumOff val="50000"/>
                            </a:schemeClr>
                          </a:solidFill>
                          <a:effectLst/>
                          <a:latin typeface="Bankinter Sans Light" pitchFamily="2" charset="0"/>
                          <a:ea typeface="Calibri" panose="020F0502020204030204" pitchFamily="34" charset="0"/>
                        </a:rPr>
                        <a:t>663,5</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676,5</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795,6</a:t>
                      </a:r>
                    </a:p>
                  </a:txBody>
                  <a:tcPr marL="44450" marR="44450" marT="9525" marB="0" anchor="ctr">
                    <a:lnL w="12700" cap="flat" cmpd="sng" algn="ctr">
                      <a:no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lumMod val="50000"/>
                              <a:lumOff val="50000"/>
                            </a:schemeClr>
                          </a:solidFill>
                          <a:effectLst/>
                          <a:latin typeface="Bankinter Sans Light" pitchFamily="2" charset="0"/>
                          <a:ea typeface="Calibri" panose="020F0502020204030204" pitchFamily="34" charset="0"/>
                          <a:cs typeface="+mn-cs"/>
                        </a:rPr>
                        <a:t>872</a:t>
                      </a:r>
                      <a:r>
                        <a:rPr lang="en-US" sz="1200" b="0" kern="1200" baseline="30000" dirty="0">
                          <a:solidFill>
                            <a:schemeClr val="tx1">
                              <a:lumMod val="50000"/>
                              <a:lumOff val="50000"/>
                            </a:schemeClr>
                          </a:solidFill>
                          <a:effectLst/>
                          <a:latin typeface="Bankinter Sans Light" pitchFamily="2" charset="0"/>
                          <a:ea typeface="Calibri" panose="020F0502020204030204" pitchFamily="34" charset="0"/>
                          <a:cs typeface="+mn-cs"/>
                        </a:rPr>
                        <a:t>(1)</a:t>
                      </a:r>
                    </a:p>
                  </a:txBody>
                  <a:tcPr marL="44450" marR="44450" marT="9525" marB="0" anchor="ctr">
                    <a:lnL w="12700" cap="flat" cmpd="sng" algn="ctr">
                      <a:no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84713">
                <a:tc>
                  <a:txBody>
                    <a:bodyPr/>
                    <a:lstStyle/>
                    <a:p>
                      <a:r>
                        <a:rPr lang="es-ES" sz="1200" b="0" dirty="0">
                          <a:latin typeface="Bankinter Text" pitchFamily="18" charset="0"/>
                        </a:rPr>
                        <a:t>LTV</a:t>
                      </a: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spcAft>
                          <a:spcPts val="0"/>
                        </a:spcAft>
                      </a:pPr>
                      <a:r>
                        <a:rPr lang="es-ES_tradnl" sz="1100" dirty="0">
                          <a:solidFill>
                            <a:schemeClr val="tx1">
                              <a:lumMod val="50000"/>
                              <a:lumOff val="50000"/>
                            </a:schemeClr>
                          </a:solidFill>
                          <a:effectLst/>
                          <a:latin typeface="Bankinter Sans Light" pitchFamily="2" charset="0"/>
                          <a:ea typeface="Calibri" panose="020F0502020204030204" pitchFamily="34" charset="0"/>
                        </a:rPr>
                        <a:t>%</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43%</a:t>
                      </a:r>
                    </a:p>
                  </a:txBody>
                  <a:tcPr marL="44450" marR="44450"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39%</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ES_tradnl" sz="1100" dirty="0">
                          <a:solidFill>
                            <a:schemeClr val="tx1">
                              <a:lumMod val="50000"/>
                              <a:lumOff val="50000"/>
                            </a:schemeClr>
                          </a:solidFill>
                          <a:effectLst/>
                          <a:latin typeface="Bankinter Sans Light" pitchFamily="2" charset="0"/>
                          <a:ea typeface="Calibri" panose="020F0502020204030204" pitchFamily="34" charset="0"/>
                        </a:rPr>
                        <a:t>43%</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44%</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44%</a:t>
                      </a:r>
                    </a:p>
                  </a:txBody>
                  <a:tcPr marL="44450" marR="44450" marT="9525" marB="0" anchor="ctr">
                    <a:lnL w="12700" cap="flat" cmpd="sng" algn="ctr">
                      <a:no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mn-ea"/>
                          <a:cs typeface="+mn-cs"/>
                        </a:rPr>
                        <a:t>39%</a:t>
                      </a:r>
                      <a:r>
                        <a:rPr lang="en-US" sz="1100" b="0" kern="1200" baseline="30000" dirty="0">
                          <a:solidFill>
                            <a:schemeClr val="tx1">
                              <a:lumMod val="50000"/>
                              <a:lumOff val="50000"/>
                            </a:schemeClr>
                          </a:solidFill>
                          <a:effectLst/>
                          <a:latin typeface="Bankinter Sans Light" pitchFamily="2" charset="0"/>
                          <a:ea typeface="+mn-ea"/>
                          <a:cs typeface="+mn-cs"/>
                        </a:rPr>
                        <a:t>(1)</a:t>
                      </a:r>
                    </a:p>
                  </a:txBody>
                  <a:tcPr marL="44450" marR="44450" marT="9525" marB="0" anchor="ctr">
                    <a:lnL w="12700" cap="flat" cmpd="sng" algn="ctr">
                      <a:no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84713">
                <a:tc>
                  <a:txBody>
                    <a:bodyPr/>
                    <a:lstStyle/>
                    <a:p>
                      <a:r>
                        <a:rPr lang="es-ES" sz="1200" b="0" dirty="0">
                          <a:latin typeface="Bankinter Text" pitchFamily="18" charset="0"/>
                        </a:rPr>
                        <a:t>EPRA NAV</a:t>
                      </a: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spcAft>
                          <a:spcPts val="0"/>
                        </a:spcAft>
                      </a:pPr>
                      <a:r>
                        <a:rPr lang="es-ES_tradnl" sz="1100" dirty="0">
                          <a:solidFill>
                            <a:schemeClr val="tx1">
                              <a:lumMod val="50000"/>
                              <a:lumOff val="50000"/>
                            </a:schemeClr>
                          </a:solidFill>
                          <a:effectLst/>
                          <a:latin typeface="Bankinter Sans Light" pitchFamily="2" charset="0"/>
                          <a:ea typeface="Calibri" panose="020F0502020204030204" pitchFamily="34" charset="0"/>
                        </a:rPr>
                        <a:t>€M</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309,0</a:t>
                      </a:r>
                    </a:p>
                  </a:txBody>
                  <a:tcPr marL="44450" marR="44450"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365,5</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ES_tradnl" sz="1100" dirty="0">
                          <a:solidFill>
                            <a:schemeClr val="tx1">
                              <a:lumMod val="50000"/>
                              <a:lumOff val="50000"/>
                            </a:schemeClr>
                          </a:solidFill>
                          <a:effectLst/>
                          <a:latin typeface="Bankinter Sans Light" pitchFamily="2" charset="0"/>
                          <a:ea typeface="Calibri" panose="020F0502020204030204" pitchFamily="34" charset="0"/>
                        </a:rPr>
                        <a:t>358,3</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374,7</a:t>
                      </a:r>
                    </a:p>
                  </a:txBody>
                  <a:tcPr marL="44450" marR="44450" marT="9525" marB="0" anchor="ctr">
                    <a:lnL w="12700" cap="flat" cmpd="sng" algn="ctr">
                      <a:no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465,6</a:t>
                      </a:r>
                    </a:p>
                  </a:txBody>
                  <a:tcPr marL="44450" marR="44450" marT="9525" marB="0"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1200" b="0" kern="1200" baseline="30000" dirty="0">
                        <a:solidFill>
                          <a:srgbClr val="6A7D55"/>
                        </a:solidFill>
                        <a:latin typeface="Bankinter Text" pitchFamily="18" charset="0"/>
                        <a:ea typeface="+mn-ea"/>
                        <a:cs typeface="+mn-cs"/>
                      </a:endParaRPr>
                    </a:p>
                  </a:txBody>
                  <a:tcPr marL="44450" marR="44450" marT="9525" marB="0"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847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dirty="0">
                          <a:latin typeface="Bankinter Text" pitchFamily="18" charset="0"/>
                        </a:rPr>
                        <a:t>EPRA NAV / Acción</a:t>
                      </a:r>
                    </a:p>
                    <a:p>
                      <a:endParaRPr lang="es-ES" sz="1200" b="0" dirty="0">
                        <a:latin typeface="Bankinter Text"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spcAft>
                          <a:spcPts val="0"/>
                        </a:spcAft>
                      </a:pPr>
                      <a:r>
                        <a:rPr lang="en-US" sz="1100" dirty="0">
                          <a:solidFill>
                            <a:schemeClr val="tx1">
                              <a:lumMod val="50000"/>
                              <a:lumOff val="50000"/>
                            </a:schemeClr>
                          </a:solidFill>
                          <a:effectLst/>
                          <a:latin typeface="Bankinter Sans Light" pitchFamily="2" charset="0"/>
                          <a:ea typeface="Calibri" panose="020F0502020204030204" pitchFamily="34" charset="0"/>
                        </a:rPr>
                        <a:t>€/</a:t>
                      </a:r>
                      <a:r>
                        <a:rPr lang="en-US" sz="1100" dirty="0" err="1">
                          <a:solidFill>
                            <a:schemeClr val="tx1">
                              <a:lumMod val="50000"/>
                              <a:lumOff val="50000"/>
                            </a:schemeClr>
                          </a:solidFill>
                          <a:effectLst/>
                          <a:latin typeface="Bankinter Sans Light" pitchFamily="2" charset="0"/>
                          <a:ea typeface="Calibri" panose="020F0502020204030204" pitchFamily="34" charset="0"/>
                        </a:rPr>
                        <a:t>acción</a:t>
                      </a: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100" dirty="0">
                        <a:solidFill>
                          <a:schemeClr val="tx1">
                            <a:lumMod val="50000"/>
                            <a:lumOff val="50000"/>
                          </a:schemeClr>
                        </a:solidFill>
                        <a:effectLst/>
                        <a:latin typeface="Bankinter Sans Light" pitchFamily="2" charset="0"/>
                        <a:ea typeface="Calibri" panose="020F0502020204030204" pitchFamily="34" charset="0"/>
                      </a:endParaRPr>
                    </a:p>
                  </a:txBody>
                  <a:tcPr marL="44450" marR="44450"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11,3</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50000"/>
                              <a:lumOff val="50000"/>
                            </a:schemeClr>
                          </a:solidFill>
                          <a:effectLst/>
                          <a:latin typeface="Bankinter Sans Light" pitchFamily="2" charset="0"/>
                          <a:ea typeface="Calibri" panose="020F0502020204030204" pitchFamily="34" charset="0"/>
                        </a:rPr>
                        <a:t>11,1</a:t>
                      </a:r>
                    </a:p>
                  </a:txBody>
                  <a:tcPr marL="44450" marR="4445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11,6</a:t>
                      </a:r>
                    </a:p>
                  </a:txBody>
                  <a:tcPr marL="44450" marR="44450" marT="9525" marB="0" anchor="ctr">
                    <a:lnL w="12700" cap="flat" cmpd="sng" algn="ctr">
                      <a:no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100" b="0" kern="1200" dirty="0">
                          <a:solidFill>
                            <a:schemeClr val="tx1">
                              <a:lumMod val="50000"/>
                              <a:lumOff val="50000"/>
                            </a:schemeClr>
                          </a:solidFill>
                          <a:effectLst/>
                          <a:latin typeface="Bankinter Sans Light" pitchFamily="2" charset="0"/>
                          <a:ea typeface="Calibri" panose="020F0502020204030204" pitchFamily="34" charset="0"/>
                          <a:cs typeface="+mn-cs"/>
                        </a:rPr>
                        <a:t>14,4</a:t>
                      </a:r>
                    </a:p>
                  </a:txBody>
                  <a:tcPr marL="44450" marR="44450" marT="9525" marB="0"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1200" b="0" kern="1200" baseline="30000" dirty="0">
                        <a:solidFill>
                          <a:srgbClr val="6A7D55"/>
                        </a:solidFill>
                        <a:latin typeface="Bankinter Text" pitchFamily="18" charset="0"/>
                        <a:ea typeface="+mn-ea"/>
                        <a:cs typeface="+mn-cs"/>
                      </a:endParaRPr>
                    </a:p>
                  </a:txBody>
                  <a:tcPr marL="44450" marR="44450" marT="9525" marB="0"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135626"/>
                  </a:ext>
                </a:extLst>
              </a:tr>
            </a:tbl>
          </a:graphicData>
        </a:graphic>
      </p:graphicFrame>
      <p:sp>
        <p:nvSpPr>
          <p:cNvPr id="12" name="64 CuadroTexto">
            <a:extLst>
              <a:ext uri="{FF2B5EF4-FFF2-40B4-BE49-F238E27FC236}">
                <a16:creationId xmlns:a16="http://schemas.microsoft.com/office/drawing/2014/main" id="{F4B0D9D6-B4ED-EA8A-F2C5-2FE449D8BCDF}"/>
              </a:ext>
            </a:extLst>
          </p:cNvPr>
          <p:cNvSpPr txBox="1"/>
          <p:nvPr/>
        </p:nvSpPr>
        <p:spPr>
          <a:xfrm>
            <a:off x="888592" y="8678493"/>
            <a:ext cx="5841803" cy="307777"/>
          </a:xfrm>
          <a:prstGeom prst="rect">
            <a:avLst/>
          </a:prstGeom>
          <a:noFill/>
        </p:spPr>
        <p:txBody>
          <a:bodyPr wrap="square" rtlCol="0">
            <a:spAutoFit/>
          </a:bodyPr>
          <a:lstStyle>
            <a:defPPr>
              <a:defRPr lang="es-ES"/>
            </a:defPPr>
            <a:lvl1pPr marR="0" lvl="0" indent="0" algn="just" fontAlgn="auto">
              <a:lnSpc>
                <a:spcPct val="100000"/>
              </a:lnSpc>
              <a:spcBef>
                <a:spcPts val="0"/>
              </a:spcBef>
              <a:spcAft>
                <a:spcPts val="0"/>
              </a:spcAft>
              <a:buClrTx/>
              <a:buSzTx/>
              <a:buFontTx/>
              <a:buNone/>
              <a:tabLst/>
              <a:defRPr kumimoji="0" sz="700" b="0" i="0" u="none" strike="noStrike" cap="none" spc="0" normalizeH="0" baseline="0">
                <a:ln>
                  <a:noFill/>
                </a:ln>
                <a:solidFill>
                  <a:prstClr val="black">
                    <a:lumMod val="50000"/>
                    <a:lumOff val="50000"/>
                  </a:prstClr>
                </a:solidFill>
                <a:effectLst/>
                <a:uLnTx/>
                <a:uFillTx/>
                <a:latin typeface="Bankinter Text" pitchFamily="18" charset="0"/>
              </a:defRPr>
            </a:lvl1pPr>
          </a:lstStyle>
          <a:p>
            <a:r>
              <a:rPr lang="es-ES" dirty="0"/>
              <a:t>(1) Valoración estimada a 31/12/23. Incluyendo el 100% del Santo Domingo (60% valor de Sto. Domingo: 36,7M).</a:t>
            </a:r>
          </a:p>
          <a:p>
            <a:r>
              <a:rPr lang="es-ES" dirty="0"/>
              <a:t>(2) Información de 2023, pendiente de aprobación y auditoría de las Cuentas Anuales.</a:t>
            </a:r>
          </a:p>
        </p:txBody>
      </p:sp>
      <p:sp>
        <p:nvSpPr>
          <p:cNvPr id="3" name="9 CuadroTexto">
            <a:extLst>
              <a:ext uri="{FF2B5EF4-FFF2-40B4-BE49-F238E27FC236}">
                <a16:creationId xmlns:a16="http://schemas.microsoft.com/office/drawing/2014/main" id="{919D7EEE-322A-47AC-60A9-AD15171507BE}"/>
              </a:ext>
            </a:extLst>
          </p:cNvPr>
          <p:cNvSpPr txBox="1"/>
          <p:nvPr/>
        </p:nvSpPr>
        <p:spPr>
          <a:xfrm>
            <a:off x="5364807" y="530553"/>
            <a:ext cx="1695272" cy="261610"/>
          </a:xfrm>
          <a:prstGeom prst="rect">
            <a:avLst/>
          </a:prstGeom>
          <a:noFill/>
        </p:spPr>
        <p:txBody>
          <a:bodyPr wrap="square" rtlCol="0">
            <a:spAutoFit/>
          </a:bodyPr>
          <a:lstStyle/>
          <a:p>
            <a:r>
              <a:rPr lang="es-ES" sz="1000" dirty="0">
                <a:latin typeface="Bankinter Text" pitchFamily="18" charset="0"/>
                <a:cs typeface="Arial" panose="020B0604020202020204" pitchFamily="34" charset="0"/>
              </a:rPr>
              <a:t>4º Trimestre </a:t>
            </a:r>
            <a:r>
              <a:rPr lang="es-ES" sz="1100" b="1" dirty="0">
                <a:solidFill>
                  <a:srgbClr val="B76400"/>
                </a:solidFill>
                <a:latin typeface="Bankinter Text" pitchFamily="18" charset="0"/>
                <a:cs typeface="Arial" panose="020B0604020202020204" pitchFamily="34" charset="0"/>
              </a:rPr>
              <a:t>/</a:t>
            </a:r>
            <a:r>
              <a:rPr lang="es-ES" sz="1000" dirty="0">
                <a:latin typeface="Bankinter Text" pitchFamily="18" charset="0"/>
                <a:cs typeface="Arial" panose="020B0604020202020204" pitchFamily="34" charset="0"/>
              </a:rPr>
              <a:t> </a:t>
            </a:r>
            <a:r>
              <a:rPr lang="es-ES" sz="1000" b="1" dirty="0">
                <a:latin typeface="Bankinter Text" pitchFamily="18" charset="0"/>
                <a:cs typeface="Arial" panose="020B0604020202020204" pitchFamily="34" charset="0"/>
              </a:rPr>
              <a:t>2023</a:t>
            </a:r>
          </a:p>
        </p:txBody>
      </p:sp>
      <p:sp>
        <p:nvSpPr>
          <p:cNvPr id="2" name="Rectángulo 1">
            <a:extLst>
              <a:ext uri="{FF2B5EF4-FFF2-40B4-BE49-F238E27FC236}">
                <a16:creationId xmlns:a16="http://schemas.microsoft.com/office/drawing/2014/main" id="{50C8BF67-C471-E364-7355-CFCB439583BB}"/>
              </a:ext>
            </a:extLst>
          </p:cNvPr>
          <p:cNvSpPr/>
          <p:nvPr/>
        </p:nvSpPr>
        <p:spPr>
          <a:xfrm>
            <a:off x="6156895" y="6110164"/>
            <a:ext cx="627580" cy="514647"/>
          </a:xfrm>
          <a:prstGeom prst="rect">
            <a:avLst/>
          </a:prstGeom>
          <a:pattFill prst="pct50">
            <a:fgClr>
              <a:srgbClr val="97A488"/>
            </a:fgClr>
            <a:bgClr>
              <a:schemeClr val="bg1"/>
            </a:bgClr>
          </a:patt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p>
        </p:txBody>
      </p:sp>
      <p:sp>
        <p:nvSpPr>
          <p:cNvPr id="6" name="Rectángulo 5">
            <a:extLst>
              <a:ext uri="{FF2B5EF4-FFF2-40B4-BE49-F238E27FC236}">
                <a16:creationId xmlns:a16="http://schemas.microsoft.com/office/drawing/2014/main" id="{ACC98DAE-36C6-9D92-74A8-BF8E1E9B8628}"/>
              </a:ext>
            </a:extLst>
          </p:cNvPr>
          <p:cNvSpPr/>
          <p:nvPr/>
        </p:nvSpPr>
        <p:spPr>
          <a:xfrm>
            <a:off x="6156895" y="7405366"/>
            <a:ext cx="627580" cy="1043171"/>
          </a:xfrm>
          <a:prstGeom prst="rect">
            <a:avLst/>
          </a:prstGeom>
          <a:pattFill prst="pct50">
            <a:fgClr>
              <a:srgbClr val="97A488"/>
            </a:fgClr>
            <a:bgClr>
              <a:schemeClr val="bg1"/>
            </a:bgClr>
          </a:patt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p>
        </p:txBody>
      </p:sp>
    </p:spTree>
    <p:extLst>
      <p:ext uri="{BB962C8B-B14F-4D97-AF65-F5344CB8AC3E}">
        <p14:creationId xmlns:p14="http://schemas.microsoft.com/office/powerpoint/2010/main" val="4002833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7A488"/>
        </a:solidFill>
        <a:effectLst/>
      </p:bgPr>
    </p:bg>
    <p:spTree>
      <p:nvGrpSpPr>
        <p:cNvPr id="1" name=""/>
        <p:cNvGrpSpPr/>
        <p:nvPr/>
      </p:nvGrpSpPr>
      <p:grpSpPr>
        <a:xfrm>
          <a:off x="0" y="0"/>
          <a:ext cx="0" cy="0"/>
          <a:chOff x="0" y="0"/>
          <a:chExt cx="0" cy="0"/>
        </a:xfrm>
      </p:grpSpPr>
      <p:sp>
        <p:nvSpPr>
          <p:cNvPr id="14" name="13 Rectángulo"/>
          <p:cNvSpPr/>
          <p:nvPr/>
        </p:nvSpPr>
        <p:spPr>
          <a:xfrm>
            <a:off x="357733" y="411974"/>
            <a:ext cx="6840760" cy="1038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11 CuadroTexto">
            <a:extLst>
              <a:ext uri="{FF2B5EF4-FFF2-40B4-BE49-F238E27FC236}">
                <a16:creationId xmlns:a16="http://schemas.microsoft.com/office/drawing/2014/main" id="{04A08CF1-D298-F321-9734-10148A6D2A65}"/>
              </a:ext>
            </a:extLst>
          </p:cNvPr>
          <p:cNvSpPr txBox="1"/>
          <p:nvPr/>
        </p:nvSpPr>
        <p:spPr>
          <a:xfrm>
            <a:off x="5148783" y="288107"/>
            <a:ext cx="2088231" cy="2708434"/>
          </a:xfrm>
          <a:prstGeom prst="rect">
            <a:avLst/>
          </a:prstGeom>
          <a:noFill/>
        </p:spPr>
        <p:txBody>
          <a:bodyPr wrap="square" rtlCol="0">
            <a:spAutoFit/>
          </a:bodyPr>
          <a:lstStyle/>
          <a:p>
            <a:r>
              <a:rPr lang="es-ES" sz="17000" dirty="0">
                <a:solidFill>
                  <a:srgbClr val="97A488"/>
                </a:solidFill>
                <a:latin typeface="Bankinter Text" pitchFamily="18" charset="0"/>
                <a:cs typeface="Arial" panose="020B0604020202020204" pitchFamily="34" charset="0"/>
              </a:rPr>
              <a:t>4</a:t>
            </a:r>
          </a:p>
        </p:txBody>
      </p:sp>
      <p:grpSp>
        <p:nvGrpSpPr>
          <p:cNvPr id="7" name="6 Grupo"/>
          <p:cNvGrpSpPr/>
          <p:nvPr/>
        </p:nvGrpSpPr>
        <p:grpSpPr>
          <a:xfrm>
            <a:off x="357733" y="412048"/>
            <a:ext cx="2270770" cy="452123"/>
            <a:chOff x="357733" y="412048"/>
            <a:chExt cx="2270770" cy="452123"/>
          </a:xfrm>
        </p:grpSpPr>
        <p:sp>
          <p:nvSpPr>
            <p:cNvPr id="8" name="7 Rectángulo"/>
            <p:cNvSpPr/>
            <p:nvPr/>
          </p:nvSpPr>
          <p:spPr>
            <a:xfrm>
              <a:off x="357733" y="412048"/>
              <a:ext cx="2270770" cy="452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319" y="504131"/>
              <a:ext cx="1027734" cy="297636"/>
            </a:xfrm>
            <a:prstGeom prst="rect">
              <a:avLst/>
            </a:prstGeom>
          </p:spPr>
        </p:pic>
      </p:grpSp>
      <p:sp>
        <p:nvSpPr>
          <p:cNvPr id="24" name="23 CuadroTexto"/>
          <p:cNvSpPr txBox="1"/>
          <p:nvPr/>
        </p:nvSpPr>
        <p:spPr>
          <a:xfrm>
            <a:off x="972319" y="2160315"/>
            <a:ext cx="1547218" cy="338554"/>
          </a:xfrm>
          <a:prstGeom prst="rect">
            <a:avLst/>
          </a:prstGeom>
          <a:noFill/>
        </p:spPr>
        <p:txBody>
          <a:bodyPr wrap="none" rtlCol="0">
            <a:spAutoFit/>
          </a:bodyPr>
          <a:lstStyle/>
          <a:p>
            <a:r>
              <a:rPr lang="es-ES" sz="1600" b="1" dirty="0" err="1">
                <a:solidFill>
                  <a:srgbClr val="6A7D55"/>
                </a:solidFill>
                <a:latin typeface="Bankinter Text" pitchFamily="18" charset="0"/>
              </a:rPr>
              <a:t>Disclaimer</a:t>
            </a:r>
            <a:r>
              <a:rPr lang="es-ES" sz="1600" b="1" dirty="0">
                <a:solidFill>
                  <a:srgbClr val="6A7D55"/>
                </a:solidFill>
                <a:latin typeface="Bankinter Text" pitchFamily="18" charset="0"/>
              </a:rPr>
              <a:t>   </a:t>
            </a:r>
            <a:r>
              <a:rPr lang="es-ES" sz="1600" b="1" dirty="0">
                <a:solidFill>
                  <a:srgbClr val="B76400"/>
                </a:solidFill>
                <a:latin typeface="Bankinter Text" pitchFamily="18" charset="0"/>
              </a:rPr>
              <a:t>_</a:t>
            </a:r>
          </a:p>
        </p:txBody>
      </p:sp>
      <p:sp>
        <p:nvSpPr>
          <p:cNvPr id="15" name="14 Rectángulo"/>
          <p:cNvSpPr/>
          <p:nvPr/>
        </p:nvSpPr>
        <p:spPr>
          <a:xfrm>
            <a:off x="2628503" y="412048"/>
            <a:ext cx="2247478" cy="4521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15 CuadroTexto"/>
          <p:cNvSpPr txBox="1"/>
          <p:nvPr/>
        </p:nvSpPr>
        <p:spPr>
          <a:xfrm>
            <a:off x="2988543" y="504131"/>
            <a:ext cx="1625766" cy="230832"/>
          </a:xfrm>
          <a:prstGeom prst="rect">
            <a:avLst/>
          </a:prstGeom>
          <a:noFill/>
        </p:spPr>
        <p:txBody>
          <a:bodyPr wrap="none" rtlCol="0">
            <a:spAutoFit/>
          </a:bodyPr>
          <a:lstStyle/>
          <a:p>
            <a:r>
              <a:rPr lang="es-ES" sz="900" b="1" dirty="0" err="1">
                <a:solidFill>
                  <a:schemeClr val="bg1"/>
                </a:solidFill>
                <a:latin typeface="Bankinter Text" pitchFamily="18" charset="0"/>
                <a:cs typeface="Arial" panose="020B0604020202020204" pitchFamily="34" charset="0"/>
              </a:rPr>
              <a:t>Atom</a:t>
            </a:r>
            <a:r>
              <a:rPr lang="es-ES" sz="900" b="1" dirty="0">
                <a:solidFill>
                  <a:schemeClr val="bg1"/>
                </a:solidFill>
                <a:latin typeface="Bankinter Text" pitchFamily="18" charset="0"/>
                <a:cs typeface="Arial" panose="020B0604020202020204" pitchFamily="34" charset="0"/>
              </a:rPr>
              <a:t> Hoteles </a:t>
            </a:r>
            <a:r>
              <a:rPr lang="es-ES" sz="900" b="1" dirty="0" err="1">
                <a:solidFill>
                  <a:schemeClr val="bg1"/>
                </a:solidFill>
                <a:latin typeface="Bankinter Text" pitchFamily="18" charset="0"/>
                <a:cs typeface="Arial" panose="020B0604020202020204" pitchFamily="34" charset="0"/>
              </a:rPr>
              <a:t>Socimi</a:t>
            </a:r>
            <a:r>
              <a:rPr lang="es-ES" sz="900" b="1" dirty="0">
                <a:solidFill>
                  <a:schemeClr val="bg1"/>
                </a:solidFill>
                <a:latin typeface="Bankinter Text" pitchFamily="18" charset="0"/>
                <a:cs typeface="Arial" panose="020B0604020202020204" pitchFamily="34" charset="0"/>
              </a:rPr>
              <a:t> S.A.</a:t>
            </a:r>
          </a:p>
        </p:txBody>
      </p:sp>
      <p:sp>
        <p:nvSpPr>
          <p:cNvPr id="17" name="16 CuadroTexto"/>
          <p:cNvSpPr txBox="1"/>
          <p:nvPr/>
        </p:nvSpPr>
        <p:spPr>
          <a:xfrm>
            <a:off x="981781" y="6840835"/>
            <a:ext cx="2560829" cy="338554"/>
          </a:xfrm>
          <a:prstGeom prst="rect">
            <a:avLst/>
          </a:prstGeom>
          <a:noFill/>
        </p:spPr>
        <p:txBody>
          <a:bodyPr wrap="none" rtlCol="0">
            <a:spAutoFit/>
          </a:bodyPr>
          <a:lstStyle/>
          <a:p>
            <a:r>
              <a:rPr lang="es-ES" sz="1600" b="1" dirty="0">
                <a:solidFill>
                  <a:srgbClr val="6A7D55"/>
                </a:solidFill>
                <a:latin typeface="Bankinter Text" pitchFamily="18" charset="0"/>
              </a:rPr>
              <a:t>Calendario Tentativo   </a:t>
            </a:r>
            <a:r>
              <a:rPr lang="es-ES" sz="1600" b="1" dirty="0">
                <a:solidFill>
                  <a:srgbClr val="B76400"/>
                </a:solidFill>
                <a:latin typeface="Bankinter Text" pitchFamily="18" charset="0"/>
              </a:rPr>
              <a:t>_</a:t>
            </a:r>
          </a:p>
        </p:txBody>
      </p:sp>
      <p:sp>
        <p:nvSpPr>
          <p:cNvPr id="4" name="3 Marcador de número de diapositiva">
            <a:extLst>
              <a:ext uri="{FF2B5EF4-FFF2-40B4-BE49-F238E27FC236}">
                <a16:creationId xmlns:a16="http://schemas.microsoft.com/office/drawing/2014/main" id="{3E0411C5-6B19-F22C-37E4-B0716B79E2E4}"/>
              </a:ext>
            </a:extLst>
          </p:cNvPr>
          <p:cNvSpPr txBox="1">
            <a:spLocks/>
          </p:cNvSpPr>
          <p:nvPr/>
        </p:nvSpPr>
        <p:spPr>
          <a:xfrm>
            <a:off x="6459042" y="10297219"/>
            <a:ext cx="753374" cy="730250"/>
          </a:xfrm>
          <a:prstGeom prst="rect">
            <a:avLst/>
          </a:prstGeom>
        </p:spPr>
        <p:txBody>
          <a:bodyPr vert="horz" lIns="91365" tIns="45718" rIns="91365" bIns="45718" rtlCol="0" anchor="ctr"/>
          <a:lstStyle>
            <a:defPPr marL="0" marR="0" indent="0" algn="l" defTabSz="91399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163"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Bankinter Sans Light" pitchFamily="2" charset="0"/>
                <a:ea typeface="F Grotesk Regular"/>
                <a:cs typeface="F Grotesk Regular"/>
                <a:sym typeface="F Grotesk Regular"/>
              </a:defRPr>
            </a:lvl1pPr>
            <a:lvl2pPr marL="0" marR="0" indent="228518"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2pPr>
            <a:lvl3pPr marL="0" marR="0" indent="457020"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3pPr>
            <a:lvl4pPr marL="0" marR="0" indent="68550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4pPr>
            <a:lvl5pPr marL="0" marR="0" indent="91399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5pPr>
            <a:lvl6pPr marL="0" marR="0" indent="114250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6pPr>
            <a:lvl7pPr marL="0" marR="0" indent="1371027"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7pPr>
            <a:lvl8pPr marL="0" marR="0" indent="1599524"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8pPr>
            <a:lvl9pPr marL="0" marR="0" indent="182799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9pPr>
          </a:lstStyle>
          <a:p>
            <a:pPr>
              <a:defRPr/>
            </a:pPr>
            <a:fld id="{298AB088-12E1-4115-92BF-EF87FCD9D169}" type="slidenum">
              <a:rPr lang="es-ES" sz="900" smtClean="0">
                <a:solidFill>
                  <a:srgbClr val="000000">
                    <a:tint val="75000"/>
                  </a:srgbClr>
                </a:solidFill>
                <a:latin typeface="Bankinter Text" pitchFamily="2" charset="0"/>
              </a:rPr>
              <a:pPr>
                <a:defRPr/>
              </a:pPr>
              <a:t>17</a:t>
            </a:fld>
            <a:endParaRPr lang="es-ES" sz="900" dirty="0">
              <a:solidFill>
                <a:srgbClr val="000000">
                  <a:tint val="75000"/>
                </a:srgbClr>
              </a:solidFill>
              <a:latin typeface="Bankinter Text" pitchFamily="2" charset="0"/>
            </a:endParaRPr>
          </a:p>
        </p:txBody>
      </p:sp>
      <p:sp>
        <p:nvSpPr>
          <p:cNvPr id="10" name="12 CuadroTexto">
            <a:extLst>
              <a:ext uri="{FF2B5EF4-FFF2-40B4-BE49-F238E27FC236}">
                <a16:creationId xmlns:a16="http://schemas.microsoft.com/office/drawing/2014/main" id="{C2B97861-6AF1-D330-D149-735CE3AD5335}"/>
              </a:ext>
            </a:extLst>
          </p:cNvPr>
          <p:cNvSpPr txBox="1"/>
          <p:nvPr/>
        </p:nvSpPr>
        <p:spPr>
          <a:xfrm>
            <a:off x="6033373" y="2207068"/>
            <a:ext cx="555570" cy="215444"/>
          </a:xfrm>
          <a:prstGeom prst="rect">
            <a:avLst/>
          </a:prstGeom>
          <a:noFill/>
        </p:spPr>
        <p:txBody>
          <a:bodyPr wrap="square" rtlCol="0">
            <a:spAutoFit/>
          </a:bodyPr>
          <a:lstStyle/>
          <a:p>
            <a:r>
              <a:rPr lang="es-ES" sz="800" b="1" dirty="0">
                <a:solidFill>
                  <a:srgbClr val="B76401"/>
                </a:solidFill>
                <a:latin typeface="Bankinter" panose="02020500000000000000" pitchFamily="18" charset="0"/>
              </a:rPr>
              <a:t>2023</a:t>
            </a:r>
          </a:p>
        </p:txBody>
      </p:sp>
      <p:sp>
        <p:nvSpPr>
          <p:cNvPr id="25" name="24 CuadroTexto"/>
          <p:cNvSpPr txBox="1"/>
          <p:nvPr/>
        </p:nvSpPr>
        <p:spPr>
          <a:xfrm>
            <a:off x="972319" y="2523827"/>
            <a:ext cx="5616624" cy="4247317"/>
          </a:xfrm>
          <a:prstGeom prst="rect">
            <a:avLst/>
          </a:prstGeom>
          <a:noFill/>
        </p:spPr>
        <p:txBody>
          <a:bodyPr wrap="square" rtlCol="0">
            <a:spAutoFit/>
          </a:bodyPr>
          <a:lstStyle/>
          <a:p>
            <a:pPr algn="just">
              <a:spcAft>
                <a:spcPts val="900"/>
              </a:spcAft>
            </a:pPr>
            <a:r>
              <a:rPr lang="es-ES" sz="900" dirty="0">
                <a:latin typeface="Bankinter Text" pitchFamily="2" charset="0"/>
              </a:rPr>
              <a:t>El presente documento está dirigido exclusivamente a los inversores en la sociedad ATOM Hoteles SOCIMI, S.A. (“la Sociedad” o “ATOM”) y es, por tanto, privado y confidencial. </a:t>
            </a:r>
          </a:p>
          <a:p>
            <a:pPr algn="just">
              <a:spcAft>
                <a:spcPts val="900"/>
              </a:spcAft>
            </a:pPr>
            <a:r>
              <a:rPr lang="es-ES" sz="900" dirty="0">
                <a:latin typeface="Bankinter Text" pitchFamily="2" charset="0"/>
              </a:rPr>
              <a:t>Este documento ha sido elaborado únicamente con finalidad informativa, teniendo la información facilitada en el mismo carácter meramente ilustrativo.</a:t>
            </a:r>
          </a:p>
          <a:p>
            <a:pPr algn="just">
              <a:spcAft>
                <a:spcPts val="900"/>
              </a:spcAft>
            </a:pPr>
            <a:r>
              <a:rPr lang="es-ES" sz="900" dirty="0">
                <a:latin typeface="Bankinter Text" pitchFamily="2" charset="0"/>
              </a:rPr>
              <a:t>La información financiera de este informe no está auditada y en ningún caso tiene carácter obligacional.</a:t>
            </a:r>
          </a:p>
          <a:p>
            <a:pPr algn="just">
              <a:spcAft>
                <a:spcPts val="900"/>
              </a:spcAft>
            </a:pPr>
            <a:r>
              <a:rPr lang="es-ES" sz="900" dirty="0">
                <a:latin typeface="Bankinter Text" pitchFamily="2" charset="0"/>
              </a:rPr>
              <a:t>Este Informe de Gestión no constituye ninguna representación, garantía o compromiso (expreso o implícito). Parte de la información contenida en este documento se ha obtenido de buena fe de terceras fuentes consideradas como fiables, empleando la máxima diligencia en su realización pero, si bien se han tomado medidas razonables para asegurarse de que la Información contenida no es errónea o equívoca, GMA no manifiesta ni garantiza, expresa o implícitamente, que sea exacta, completa, o actualizada, y no debe confiarse en ella como si lo fuera. GMA o sus directores, empleados, agentes o asesores no asumen ninguna responsabilidad en lo que respecta a la adecuación, exactitud, integridad o razonabilidad de los datos financieros y estimaciones de futuro incluidas en el presente Informe. </a:t>
            </a:r>
          </a:p>
          <a:p>
            <a:pPr algn="just">
              <a:spcAft>
                <a:spcPts val="900"/>
              </a:spcAft>
            </a:pPr>
            <a:r>
              <a:rPr lang="es-ES" sz="900" dirty="0">
                <a:latin typeface="Bankinter Text" pitchFamily="2" charset="0"/>
              </a:rPr>
              <a:t>No se permite su distribución a aquellos que no sean inversores en la Sociedad, ni su copia o reproducción. Este documento contiene información que es comercialmente sensible y que, por su naturaleza, es confidencial para GMA, la Sociedad, sus inversores, y las compañías (clientes y proveedores) que se describen en el documento. Los inversores en la Sociedad no facilitarán esta información confidencial a terceros ni usarán la misma en detrimento del resto de inversores en la Sociedad, de GMA, o de las compañías (clientes y proveedores) con los que la Sociedad mantiene relación.</a:t>
            </a:r>
          </a:p>
          <a:p>
            <a:pPr algn="just">
              <a:spcAft>
                <a:spcPts val="900"/>
              </a:spcAft>
            </a:pPr>
            <a:r>
              <a:rPr lang="es-ES" sz="900" dirty="0">
                <a:latin typeface="Bankinter Text" pitchFamily="2" charset="0"/>
              </a:rPr>
              <a:t>Por la recepción del presente documento, se entiende que sus destinatarios aceptan las advertencias y condiciones anteriormente expresadas en su integridad.</a:t>
            </a:r>
          </a:p>
          <a:p>
            <a:pPr algn="just">
              <a:spcAft>
                <a:spcPts val="900"/>
              </a:spcAft>
            </a:pPr>
            <a:r>
              <a:rPr lang="es-ES" sz="900" dirty="0">
                <a:latin typeface="Bankinter Text" pitchFamily="2" charset="0"/>
              </a:rPr>
              <a:t>Todos los datos contenidos en esta presentación son orientativos y susceptibles de cambiar.</a:t>
            </a:r>
          </a:p>
        </p:txBody>
      </p:sp>
      <p:sp>
        <p:nvSpPr>
          <p:cNvPr id="12" name="9 CuadroTexto">
            <a:extLst>
              <a:ext uri="{FF2B5EF4-FFF2-40B4-BE49-F238E27FC236}">
                <a16:creationId xmlns:a16="http://schemas.microsoft.com/office/drawing/2014/main" id="{2020CB98-B5C8-6813-C525-7A209D55525B}"/>
              </a:ext>
            </a:extLst>
          </p:cNvPr>
          <p:cNvSpPr txBox="1"/>
          <p:nvPr/>
        </p:nvSpPr>
        <p:spPr>
          <a:xfrm>
            <a:off x="5364807" y="530553"/>
            <a:ext cx="1695272" cy="261610"/>
          </a:xfrm>
          <a:prstGeom prst="rect">
            <a:avLst/>
          </a:prstGeom>
          <a:noFill/>
        </p:spPr>
        <p:txBody>
          <a:bodyPr wrap="square" rtlCol="0">
            <a:spAutoFit/>
          </a:bodyPr>
          <a:lstStyle/>
          <a:p>
            <a:r>
              <a:rPr lang="es-ES" sz="1000" dirty="0">
                <a:latin typeface="Bankinter Text" pitchFamily="18" charset="0"/>
                <a:cs typeface="Arial" panose="020B0604020202020204" pitchFamily="34" charset="0"/>
              </a:rPr>
              <a:t>4º Trimestre </a:t>
            </a:r>
            <a:r>
              <a:rPr lang="es-ES" sz="1100" b="1" dirty="0">
                <a:solidFill>
                  <a:srgbClr val="B76400"/>
                </a:solidFill>
                <a:latin typeface="Bankinter Text" pitchFamily="18" charset="0"/>
                <a:cs typeface="Arial" panose="020B0604020202020204" pitchFamily="34" charset="0"/>
              </a:rPr>
              <a:t>/</a:t>
            </a:r>
            <a:r>
              <a:rPr lang="es-ES" sz="1000" dirty="0">
                <a:latin typeface="Bankinter Text" pitchFamily="18" charset="0"/>
                <a:cs typeface="Arial" panose="020B0604020202020204" pitchFamily="34" charset="0"/>
              </a:rPr>
              <a:t> </a:t>
            </a:r>
            <a:r>
              <a:rPr lang="es-ES" sz="1000" b="1" dirty="0">
                <a:latin typeface="Bankinter Text" pitchFamily="18" charset="0"/>
                <a:cs typeface="Arial" panose="020B0604020202020204" pitchFamily="34" charset="0"/>
              </a:rPr>
              <a:t>2023</a:t>
            </a:r>
          </a:p>
        </p:txBody>
      </p:sp>
      <p:sp>
        <p:nvSpPr>
          <p:cNvPr id="19" name="21 CuadroTexto">
            <a:extLst>
              <a:ext uri="{FF2B5EF4-FFF2-40B4-BE49-F238E27FC236}">
                <a16:creationId xmlns:a16="http://schemas.microsoft.com/office/drawing/2014/main" id="{C9C57528-4DEF-BB1C-9589-07FDD1B4828F}"/>
              </a:ext>
            </a:extLst>
          </p:cNvPr>
          <p:cNvSpPr txBox="1"/>
          <p:nvPr/>
        </p:nvSpPr>
        <p:spPr>
          <a:xfrm>
            <a:off x="1690998" y="9548683"/>
            <a:ext cx="1495425" cy="892552"/>
          </a:xfrm>
          <a:prstGeom prst="rect">
            <a:avLst/>
          </a:prstGeom>
          <a:noFill/>
        </p:spPr>
        <p:txBody>
          <a:bodyPr wrap="square" rtlCol="0">
            <a:spAutoFit/>
          </a:bodyPr>
          <a:lstStyle/>
          <a:p>
            <a:pPr algn="ctr"/>
            <a:r>
              <a:rPr lang="es-ES" sz="2400" dirty="0">
                <a:solidFill>
                  <a:schemeClr val="bg1"/>
                </a:solidFill>
                <a:latin typeface="Bankinter Text" pitchFamily="18" charset="0"/>
              </a:rPr>
              <a:t>2º </a:t>
            </a:r>
            <a:r>
              <a:rPr lang="es-ES" sz="1400" dirty="0">
                <a:solidFill>
                  <a:schemeClr val="bg1"/>
                </a:solidFill>
                <a:latin typeface="Bankinter Text" pitchFamily="18" charset="0"/>
              </a:rPr>
              <a:t>TRIMESTRE</a:t>
            </a:r>
          </a:p>
          <a:p>
            <a:pPr algn="ctr"/>
            <a:r>
              <a:rPr lang="es-ES" sz="1400" dirty="0">
                <a:solidFill>
                  <a:schemeClr val="bg1"/>
                </a:solidFill>
                <a:latin typeface="Bankinter Text" pitchFamily="18" charset="0"/>
              </a:rPr>
              <a:t>2023</a:t>
            </a:r>
          </a:p>
        </p:txBody>
      </p:sp>
      <p:sp>
        <p:nvSpPr>
          <p:cNvPr id="26" name="17 CuadroTexto">
            <a:extLst>
              <a:ext uri="{FF2B5EF4-FFF2-40B4-BE49-F238E27FC236}">
                <a16:creationId xmlns:a16="http://schemas.microsoft.com/office/drawing/2014/main" id="{586ACC0B-4B2C-6130-E83C-6DF858C204E7}"/>
              </a:ext>
            </a:extLst>
          </p:cNvPr>
          <p:cNvSpPr txBox="1"/>
          <p:nvPr/>
        </p:nvSpPr>
        <p:spPr>
          <a:xfrm>
            <a:off x="2988543" y="9836715"/>
            <a:ext cx="2952328" cy="892552"/>
          </a:xfrm>
          <a:prstGeom prst="rect">
            <a:avLst/>
          </a:prstGeom>
          <a:noFill/>
        </p:spPr>
        <p:txBody>
          <a:bodyPr wrap="square" rtlCol="0">
            <a:spAutoFit/>
          </a:bodyPr>
          <a:lstStyle/>
          <a:p>
            <a:pPr algn="ctr"/>
            <a:r>
              <a:rPr lang="es-ES" sz="1000" dirty="0">
                <a:latin typeface="Bankinter Text" pitchFamily="18" charset="0"/>
              </a:rPr>
              <a:t>Publicación del</a:t>
            </a:r>
          </a:p>
          <a:p>
            <a:pPr algn="ctr"/>
            <a:r>
              <a:rPr lang="es-ES" sz="1600" dirty="0">
                <a:solidFill>
                  <a:srgbClr val="6A7D55"/>
                </a:solidFill>
                <a:latin typeface="Bankinter Text" pitchFamily="18" charset="0"/>
              </a:rPr>
              <a:t>Informe de</a:t>
            </a:r>
          </a:p>
          <a:p>
            <a:pPr algn="ctr"/>
            <a:r>
              <a:rPr lang="es-ES" sz="1600" dirty="0">
                <a:solidFill>
                  <a:srgbClr val="6A7D55"/>
                </a:solidFill>
                <a:latin typeface="Bankinter Text" pitchFamily="18" charset="0"/>
              </a:rPr>
              <a:t>Actividad</a:t>
            </a:r>
          </a:p>
          <a:p>
            <a:pPr algn="ctr"/>
            <a:r>
              <a:rPr lang="es-ES" sz="1000" dirty="0">
                <a:latin typeface="Bankinter Text" pitchFamily="18" charset="0"/>
              </a:rPr>
              <a:t>del cuarto trimestre de 2022.</a:t>
            </a:r>
            <a:endParaRPr lang="es-ES" sz="1200" dirty="0">
              <a:latin typeface="Bankinter Text" pitchFamily="18" charset="0"/>
            </a:endParaRPr>
          </a:p>
        </p:txBody>
      </p:sp>
      <p:pic>
        <p:nvPicPr>
          <p:cNvPr id="28" name="Picture 2">
            <a:extLst>
              <a:ext uri="{FF2B5EF4-FFF2-40B4-BE49-F238E27FC236}">
                <a16:creationId xmlns:a16="http://schemas.microsoft.com/office/drawing/2014/main" id="{6076BFD9-40C1-DF2C-B8BE-1A46957EE4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899" b="3384"/>
          <a:stretch/>
        </p:blipFill>
        <p:spPr bwMode="auto">
          <a:xfrm>
            <a:off x="2823753" y="7171064"/>
            <a:ext cx="4374740" cy="363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19 CuadroTexto">
            <a:extLst>
              <a:ext uri="{FF2B5EF4-FFF2-40B4-BE49-F238E27FC236}">
                <a16:creationId xmlns:a16="http://schemas.microsoft.com/office/drawing/2014/main" id="{FB8D70A6-A1F4-DACC-745B-0E3BD3DE32A6}"/>
              </a:ext>
            </a:extLst>
          </p:cNvPr>
          <p:cNvSpPr txBox="1"/>
          <p:nvPr/>
        </p:nvSpPr>
        <p:spPr>
          <a:xfrm>
            <a:off x="4284687" y="7344891"/>
            <a:ext cx="2952328" cy="2523768"/>
          </a:xfrm>
          <a:prstGeom prst="rect">
            <a:avLst/>
          </a:prstGeom>
          <a:noFill/>
        </p:spPr>
        <p:txBody>
          <a:bodyPr wrap="square" rtlCol="0">
            <a:spAutoFit/>
          </a:bodyPr>
          <a:lstStyle/>
          <a:p>
            <a:pPr algn="ctr"/>
            <a:r>
              <a:rPr lang="es-ES" sz="1000" dirty="0">
                <a:latin typeface="Bankinter Text" pitchFamily="18" charset="0"/>
              </a:rPr>
              <a:t>Publicación de las</a:t>
            </a:r>
          </a:p>
          <a:p>
            <a:pPr algn="ctr"/>
            <a:r>
              <a:rPr lang="es-ES" sz="1000" dirty="0">
                <a:latin typeface="Bankinter Text" pitchFamily="18" charset="0"/>
              </a:rPr>
              <a:t> </a:t>
            </a:r>
            <a:r>
              <a:rPr lang="es-ES" sz="1400" dirty="0">
                <a:solidFill>
                  <a:srgbClr val="6A7D55"/>
                </a:solidFill>
                <a:latin typeface="Bankinter Text" pitchFamily="18" charset="0"/>
              </a:rPr>
              <a:t>participaciones significativas </a:t>
            </a:r>
            <a:endParaRPr lang="es-ES" sz="1000" dirty="0">
              <a:solidFill>
                <a:srgbClr val="6A7D55"/>
              </a:solidFill>
              <a:latin typeface="Bankinter Text" pitchFamily="18" charset="0"/>
            </a:endParaRPr>
          </a:p>
          <a:p>
            <a:pPr algn="ctr"/>
            <a:r>
              <a:rPr lang="es-ES" sz="1000" dirty="0">
                <a:latin typeface="Bankinter Text" pitchFamily="18" charset="0"/>
              </a:rPr>
              <a:t>a 8 de enero de 2024</a:t>
            </a:r>
          </a:p>
          <a:p>
            <a:pPr algn="ctr"/>
            <a:endParaRPr lang="es-ES" sz="1000" dirty="0">
              <a:latin typeface="Bankinter Text" pitchFamily="18" charset="0"/>
            </a:endParaRPr>
          </a:p>
          <a:p>
            <a:pPr algn="ctr"/>
            <a:r>
              <a:rPr lang="es-ES" sz="1400" dirty="0">
                <a:solidFill>
                  <a:srgbClr val="6A7D55"/>
                </a:solidFill>
                <a:latin typeface="Bankinter Text" pitchFamily="18" charset="0"/>
              </a:rPr>
              <a:t>Consejo de Administración</a:t>
            </a:r>
          </a:p>
          <a:p>
            <a:pPr algn="ctr"/>
            <a:r>
              <a:rPr lang="es-ES" sz="1000" dirty="0">
                <a:latin typeface="Bankinter Text" pitchFamily="18" charset="0"/>
              </a:rPr>
              <a:t>18 de marzo de 2024</a:t>
            </a:r>
          </a:p>
          <a:p>
            <a:pPr algn="ctr"/>
            <a:endParaRPr lang="es-ES" sz="1000" dirty="0">
              <a:latin typeface="Bankinter Text" pitchFamily="18" charset="0"/>
            </a:endParaRPr>
          </a:p>
          <a:p>
            <a:pPr algn="ctr"/>
            <a:r>
              <a:rPr lang="es-ES" sz="1000" dirty="0">
                <a:latin typeface="Bankinter Text" pitchFamily="18" charset="0"/>
              </a:rPr>
              <a:t>Publicación de las </a:t>
            </a:r>
          </a:p>
          <a:p>
            <a:pPr algn="ctr"/>
            <a:r>
              <a:rPr lang="es-ES" sz="1400" dirty="0">
                <a:solidFill>
                  <a:srgbClr val="6A7D55"/>
                </a:solidFill>
                <a:latin typeface="Bankinter Text" pitchFamily="18" charset="0"/>
              </a:rPr>
              <a:t>Cuentas Anuales auditadas </a:t>
            </a:r>
          </a:p>
          <a:p>
            <a:pPr algn="ctr"/>
            <a:r>
              <a:rPr lang="es-ES" sz="1000" dirty="0">
                <a:latin typeface="Bankinter Text" pitchFamily="18" charset="0"/>
              </a:rPr>
              <a:t>del ejercicio 2023.</a:t>
            </a:r>
          </a:p>
          <a:p>
            <a:pPr algn="ctr"/>
            <a:endParaRPr lang="es-ES" sz="1000" dirty="0">
              <a:latin typeface="Bankinter Text" pitchFamily="18" charset="0"/>
            </a:endParaRPr>
          </a:p>
          <a:p>
            <a:pPr algn="ctr"/>
            <a:r>
              <a:rPr lang="es-ES" sz="1000" dirty="0">
                <a:latin typeface="Bankinter Text" pitchFamily="18" charset="0"/>
              </a:rPr>
              <a:t>Publicación de la convocatoria de la</a:t>
            </a:r>
          </a:p>
          <a:p>
            <a:pPr algn="ctr"/>
            <a:r>
              <a:rPr lang="es-ES" sz="1400" dirty="0">
                <a:solidFill>
                  <a:srgbClr val="6A7D55"/>
                </a:solidFill>
                <a:latin typeface="Bankinter Text" pitchFamily="18" charset="0"/>
              </a:rPr>
              <a:t> Junta General Ordinaria</a:t>
            </a:r>
          </a:p>
          <a:p>
            <a:pPr algn="ctr"/>
            <a:r>
              <a:rPr lang="es-ES" sz="1000" dirty="0">
                <a:latin typeface="Bankinter Text" pitchFamily="18" charset="0"/>
              </a:rPr>
              <a:t> de Accionistas</a:t>
            </a:r>
            <a:r>
              <a:rPr lang="es-ES" sz="1200" dirty="0">
                <a:latin typeface="Bankinter Sans Light" pitchFamily="2" charset="0"/>
              </a:rPr>
              <a:t>.</a:t>
            </a:r>
            <a:endParaRPr lang="es-ES" sz="1200" dirty="0">
              <a:latin typeface="Bankinter Text" pitchFamily="18" charset="0"/>
            </a:endParaRPr>
          </a:p>
        </p:txBody>
      </p:sp>
      <p:sp>
        <p:nvSpPr>
          <p:cNvPr id="30" name="20 Elipse">
            <a:extLst>
              <a:ext uri="{FF2B5EF4-FFF2-40B4-BE49-F238E27FC236}">
                <a16:creationId xmlns:a16="http://schemas.microsoft.com/office/drawing/2014/main" id="{FE28E6D8-FA9D-01D9-7C4B-F4EE2324734A}"/>
              </a:ext>
            </a:extLst>
          </p:cNvPr>
          <p:cNvSpPr/>
          <p:nvPr/>
        </p:nvSpPr>
        <p:spPr>
          <a:xfrm>
            <a:off x="1690998" y="9226910"/>
            <a:ext cx="1502357" cy="1502357"/>
          </a:xfrm>
          <a:prstGeom prst="ellipse">
            <a:avLst/>
          </a:prstGeom>
          <a:solidFill>
            <a:srgbClr val="6A7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21 CuadroTexto">
            <a:extLst>
              <a:ext uri="{FF2B5EF4-FFF2-40B4-BE49-F238E27FC236}">
                <a16:creationId xmlns:a16="http://schemas.microsoft.com/office/drawing/2014/main" id="{E620E511-60B9-B6B7-0CC5-4D910081B437}"/>
              </a:ext>
            </a:extLst>
          </p:cNvPr>
          <p:cNvSpPr txBox="1"/>
          <p:nvPr/>
        </p:nvSpPr>
        <p:spPr>
          <a:xfrm>
            <a:off x="1690998" y="9548683"/>
            <a:ext cx="1495425" cy="892552"/>
          </a:xfrm>
          <a:prstGeom prst="rect">
            <a:avLst/>
          </a:prstGeom>
          <a:noFill/>
        </p:spPr>
        <p:txBody>
          <a:bodyPr wrap="square" rtlCol="0">
            <a:spAutoFit/>
          </a:bodyPr>
          <a:lstStyle/>
          <a:p>
            <a:pPr algn="ctr"/>
            <a:r>
              <a:rPr lang="es-ES" sz="2400" dirty="0">
                <a:solidFill>
                  <a:schemeClr val="bg1"/>
                </a:solidFill>
                <a:latin typeface="Bankinter Text" pitchFamily="18" charset="0"/>
              </a:rPr>
              <a:t>2º </a:t>
            </a:r>
            <a:r>
              <a:rPr lang="es-ES" sz="1400" dirty="0">
                <a:solidFill>
                  <a:schemeClr val="bg1"/>
                </a:solidFill>
                <a:latin typeface="Bankinter Text" pitchFamily="18" charset="0"/>
              </a:rPr>
              <a:t>TRIMESTRE</a:t>
            </a:r>
          </a:p>
          <a:p>
            <a:pPr algn="ctr"/>
            <a:r>
              <a:rPr lang="es-ES" sz="1400" dirty="0">
                <a:solidFill>
                  <a:schemeClr val="bg1"/>
                </a:solidFill>
                <a:latin typeface="Bankinter Text" pitchFamily="18" charset="0"/>
              </a:rPr>
              <a:t>2024</a:t>
            </a:r>
          </a:p>
        </p:txBody>
      </p:sp>
      <p:sp>
        <p:nvSpPr>
          <p:cNvPr id="32" name="22 Elipse">
            <a:extLst>
              <a:ext uri="{FF2B5EF4-FFF2-40B4-BE49-F238E27FC236}">
                <a16:creationId xmlns:a16="http://schemas.microsoft.com/office/drawing/2014/main" id="{AF91753E-A78D-D797-FA1C-19ACBE1939D0}"/>
              </a:ext>
            </a:extLst>
          </p:cNvPr>
          <p:cNvSpPr/>
          <p:nvPr/>
        </p:nvSpPr>
        <p:spPr>
          <a:xfrm>
            <a:off x="2638314" y="7282694"/>
            <a:ext cx="1502357" cy="1502357"/>
          </a:xfrm>
          <a:prstGeom prst="ellipse">
            <a:avLst/>
          </a:prstGeom>
          <a:solidFill>
            <a:srgbClr val="6A7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25 CuadroTexto">
            <a:extLst>
              <a:ext uri="{FF2B5EF4-FFF2-40B4-BE49-F238E27FC236}">
                <a16:creationId xmlns:a16="http://schemas.microsoft.com/office/drawing/2014/main" id="{5FD6378B-4FE2-4497-0B82-FFF3F4827ED1}"/>
              </a:ext>
            </a:extLst>
          </p:cNvPr>
          <p:cNvSpPr txBox="1"/>
          <p:nvPr/>
        </p:nvSpPr>
        <p:spPr>
          <a:xfrm>
            <a:off x="2638314" y="7604467"/>
            <a:ext cx="1495425" cy="892552"/>
          </a:xfrm>
          <a:prstGeom prst="rect">
            <a:avLst/>
          </a:prstGeom>
          <a:noFill/>
        </p:spPr>
        <p:txBody>
          <a:bodyPr wrap="square" rtlCol="0">
            <a:spAutoFit/>
          </a:bodyPr>
          <a:lstStyle/>
          <a:p>
            <a:pPr algn="ctr"/>
            <a:r>
              <a:rPr lang="es-ES" sz="2400" dirty="0">
                <a:solidFill>
                  <a:schemeClr val="bg1"/>
                </a:solidFill>
                <a:latin typeface="Bankinter Text" pitchFamily="18" charset="0"/>
              </a:rPr>
              <a:t>1</a:t>
            </a:r>
            <a:r>
              <a:rPr lang="es-ES" sz="2400" baseline="30000" dirty="0">
                <a:solidFill>
                  <a:schemeClr val="bg1"/>
                </a:solidFill>
                <a:latin typeface="Bankinter Text" pitchFamily="18" charset="0"/>
              </a:rPr>
              <a:t>er</a:t>
            </a:r>
            <a:r>
              <a:rPr lang="es-ES" sz="2400" dirty="0">
                <a:solidFill>
                  <a:schemeClr val="bg1"/>
                </a:solidFill>
                <a:latin typeface="Bankinter Text" pitchFamily="18" charset="0"/>
              </a:rPr>
              <a:t> </a:t>
            </a:r>
            <a:r>
              <a:rPr lang="es-ES" sz="1400" dirty="0">
                <a:solidFill>
                  <a:schemeClr val="bg1"/>
                </a:solidFill>
                <a:latin typeface="Bankinter Text" pitchFamily="18" charset="0"/>
              </a:rPr>
              <a:t>TRIMESTRE</a:t>
            </a:r>
          </a:p>
          <a:p>
            <a:pPr algn="ctr"/>
            <a:r>
              <a:rPr lang="es-ES" sz="1400" dirty="0">
                <a:solidFill>
                  <a:schemeClr val="bg1"/>
                </a:solidFill>
                <a:latin typeface="Bankinter Text" pitchFamily="18" charset="0"/>
              </a:rPr>
              <a:t>2024</a:t>
            </a:r>
          </a:p>
        </p:txBody>
      </p:sp>
      <p:sp>
        <p:nvSpPr>
          <p:cNvPr id="34" name="26 CuadroTexto">
            <a:extLst>
              <a:ext uri="{FF2B5EF4-FFF2-40B4-BE49-F238E27FC236}">
                <a16:creationId xmlns:a16="http://schemas.microsoft.com/office/drawing/2014/main" id="{FBE63DD3-085A-26F1-0CB3-A6110E265C1D}"/>
              </a:ext>
            </a:extLst>
          </p:cNvPr>
          <p:cNvSpPr txBox="1"/>
          <p:nvPr/>
        </p:nvSpPr>
        <p:spPr>
          <a:xfrm>
            <a:off x="4284687" y="9937179"/>
            <a:ext cx="2952328" cy="615553"/>
          </a:xfrm>
          <a:prstGeom prst="rect">
            <a:avLst/>
          </a:prstGeom>
          <a:noFill/>
        </p:spPr>
        <p:txBody>
          <a:bodyPr wrap="square" rtlCol="0">
            <a:spAutoFit/>
          </a:bodyPr>
          <a:lstStyle/>
          <a:p>
            <a:pPr algn="ctr"/>
            <a:r>
              <a:rPr lang="es-ES" sz="1000" dirty="0">
                <a:latin typeface="Bankinter Text" pitchFamily="18" charset="0"/>
              </a:rPr>
              <a:t>Publicación</a:t>
            </a:r>
          </a:p>
          <a:p>
            <a:pPr algn="ctr"/>
            <a:r>
              <a:rPr lang="es-ES" sz="1400" dirty="0">
                <a:solidFill>
                  <a:srgbClr val="6A7D55"/>
                </a:solidFill>
                <a:latin typeface="Bankinter Text" pitchFamily="18" charset="0"/>
              </a:rPr>
              <a:t> informe de actividad </a:t>
            </a:r>
          </a:p>
          <a:p>
            <a:pPr algn="ctr"/>
            <a:r>
              <a:rPr lang="es-ES" sz="1000" dirty="0">
                <a:latin typeface="Bankinter Text" pitchFamily="18" charset="0"/>
              </a:rPr>
              <a:t>del primer trimestre de 2024.</a:t>
            </a:r>
          </a:p>
        </p:txBody>
      </p:sp>
    </p:spTree>
    <p:extLst>
      <p:ext uri="{BB962C8B-B14F-4D97-AF65-F5344CB8AC3E}">
        <p14:creationId xmlns:p14="http://schemas.microsoft.com/office/powerpoint/2010/main" val="1399411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5 Rectángulo">
            <a:extLst>
              <a:ext uri="{FF2B5EF4-FFF2-40B4-BE49-F238E27FC236}">
                <a16:creationId xmlns:a16="http://schemas.microsoft.com/office/drawing/2014/main" id="{9561000B-1EF0-5C81-33B5-2474540AC1DC}"/>
              </a:ext>
            </a:extLst>
          </p:cNvPr>
          <p:cNvSpPr/>
          <p:nvPr/>
        </p:nvSpPr>
        <p:spPr>
          <a:xfrm>
            <a:off x="360252" y="412048"/>
            <a:ext cx="6840760" cy="10389301"/>
          </a:xfrm>
          <a:prstGeom prst="rect">
            <a:avLst/>
          </a:prstGeom>
          <a:solidFill>
            <a:srgbClr val="6B7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17 Rectángulo">
            <a:extLst>
              <a:ext uri="{FF2B5EF4-FFF2-40B4-BE49-F238E27FC236}">
                <a16:creationId xmlns:a16="http://schemas.microsoft.com/office/drawing/2014/main" id="{31A66D4B-0011-7AC2-3798-73A8AAE7FF9C}"/>
              </a:ext>
            </a:extLst>
          </p:cNvPr>
          <p:cNvSpPr/>
          <p:nvPr/>
        </p:nvSpPr>
        <p:spPr>
          <a:xfrm>
            <a:off x="360251" y="10657183"/>
            <a:ext cx="6840761" cy="161295"/>
          </a:xfrm>
          <a:prstGeom prst="rect">
            <a:avLst/>
          </a:prstGeom>
          <a:solidFill>
            <a:srgbClr val="B7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25 Rectángulo">
            <a:extLst>
              <a:ext uri="{FF2B5EF4-FFF2-40B4-BE49-F238E27FC236}">
                <a16:creationId xmlns:a16="http://schemas.microsoft.com/office/drawing/2014/main" id="{43FB535D-DBF9-31BE-E0CD-5973761C5DA4}"/>
              </a:ext>
            </a:extLst>
          </p:cNvPr>
          <p:cNvSpPr/>
          <p:nvPr/>
        </p:nvSpPr>
        <p:spPr>
          <a:xfrm>
            <a:off x="360251" y="8713043"/>
            <a:ext cx="1980220" cy="1944139"/>
          </a:xfrm>
          <a:prstGeom prst="rect">
            <a:avLst/>
          </a:prstGeom>
          <a:solidFill>
            <a:srgbClr val="99A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6" name="Imagen 15" descr="Imagen en blanco y negro de niño sentado en el pasto&#10;&#10;Descripción generada automáticamente con confianza media">
            <a:extLst>
              <a:ext uri="{FF2B5EF4-FFF2-40B4-BE49-F238E27FC236}">
                <a16:creationId xmlns:a16="http://schemas.microsoft.com/office/drawing/2014/main" id="{79F216C9-09B7-53DC-5A07-5C56F308C3F6}"/>
              </a:ext>
            </a:extLst>
          </p:cNvPr>
          <p:cNvPicPr>
            <a:picLocks noChangeAspect="1"/>
          </p:cNvPicPr>
          <p:nvPr/>
        </p:nvPicPr>
        <p:blipFill rotWithShape="1">
          <a:blip r:embed="rId2" cstate="print">
            <a:grayscl/>
            <a:alphaModFix amt="85000"/>
            <a:extLst>
              <a:ext uri="{28A0092B-C50C-407E-A947-70E740481C1C}">
                <a14:useLocalDpi xmlns:a14="http://schemas.microsoft.com/office/drawing/2010/main" val="0"/>
              </a:ext>
            </a:extLst>
          </a:blip>
          <a:srcRect l="18094" t="1" r="17096" b="3309"/>
          <a:stretch/>
        </p:blipFill>
        <p:spPr>
          <a:xfrm>
            <a:off x="334937" y="394919"/>
            <a:ext cx="3441161" cy="2198370"/>
          </a:xfrm>
          <a:prstGeom prst="rect">
            <a:avLst/>
          </a:prstGeom>
        </p:spPr>
      </p:pic>
      <p:sp>
        <p:nvSpPr>
          <p:cNvPr id="32" name="13 CuadroTexto">
            <a:extLst>
              <a:ext uri="{FF2B5EF4-FFF2-40B4-BE49-F238E27FC236}">
                <a16:creationId xmlns:a16="http://schemas.microsoft.com/office/drawing/2014/main" id="{0F96ADFC-1463-427D-E0C7-AAD73C99578A}"/>
              </a:ext>
            </a:extLst>
          </p:cNvPr>
          <p:cNvSpPr txBox="1"/>
          <p:nvPr/>
        </p:nvSpPr>
        <p:spPr>
          <a:xfrm>
            <a:off x="574548" y="4970148"/>
            <a:ext cx="6403100" cy="923330"/>
          </a:xfrm>
          <a:prstGeom prst="rect">
            <a:avLst/>
          </a:prstGeom>
          <a:noFill/>
        </p:spPr>
        <p:txBody>
          <a:bodyPr wrap="none" rtlCol="0">
            <a:spAutoFit/>
          </a:bodyPr>
          <a:lstStyle/>
          <a:p>
            <a:pPr marL="0" marR="0" lvl="0" indent="0" algn="ctr" defTabSz="825164" rtl="0" eaLnBrk="1" fontAlgn="auto" latinLnBrk="0" hangingPunct="0">
              <a:lnSpc>
                <a:spcPct val="90000"/>
              </a:lnSpc>
              <a:spcBef>
                <a:spcPts val="0"/>
              </a:spcBef>
              <a:spcAft>
                <a:spcPts val="0"/>
              </a:spcAft>
              <a:buClrTx/>
              <a:buSzTx/>
              <a:buFontTx/>
              <a:buNone/>
              <a:tabLst/>
              <a:defRPr/>
            </a:pPr>
            <a:r>
              <a:rPr kumimoji="0" lang="es-ES_tradnl" sz="3000" b="0" i="1" u="none" strike="noStrike" kern="1200" cap="none" spc="0" normalizeH="0" baseline="0" noProof="0" dirty="0">
                <a:ln>
                  <a:noFill/>
                </a:ln>
                <a:solidFill>
                  <a:prstClr val="white"/>
                </a:solidFill>
                <a:effectLst/>
                <a:uLnTx/>
                <a:uFillTx/>
                <a:latin typeface="Bankinter Text" panose="02020500000000000000" pitchFamily="18" charset="0"/>
                <a:ea typeface="+mn-ea"/>
                <a:cs typeface="Calibri Light"/>
                <a:sym typeface="F Grotesk Regular"/>
              </a:rPr>
              <a:t>Orgullosos de construir un legado </a:t>
            </a:r>
          </a:p>
          <a:p>
            <a:pPr marL="0" marR="0" lvl="0" indent="0" algn="ctr" defTabSz="825164" rtl="0" eaLnBrk="1" fontAlgn="auto" latinLnBrk="0" hangingPunct="0">
              <a:lnSpc>
                <a:spcPct val="90000"/>
              </a:lnSpc>
              <a:spcBef>
                <a:spcPts val="0"/>
              </a:spcBef>
              <a:spcAft>
                <a:spcPts val="0"/>
              </a:spcAft>
              <a:buClrTx/>
              <a:buSzTx/>
              <a:buFontTx/>
              <a:buNone/>
              <a:tabLst/>
              <a:defRPr/>
            </a:pPr>
            <a:r>
              <a:rPr kumimoji="0" lang="es-ES_tradnl" sz="3000" b="0" i="1" u="none" strike="noStrike" kern="1200" cap="none" spc="0" normalizeH="0" baseline="0" noProof="0" dirty="0">
                <a:ln>
                  <a:noFill/>
                </a:ln>
                <a:solidFill>
                  <a:prstClr val="white"/>
                </a:solidFill>
                <a:effectLst/>
                <a:uLnTx/>
                <a:uFillTx/>
                <a:latin typeface="Bankinter Text" panose="02020500000000000000" pitchFamily="18" charset="0"/>
                <a:ea typeface="+mn-ea"/>
                <a:cs typeface="Calibri Light"/>
                <a:sym typeface="F Grotesk Regular"/>
              </a:rPr>
              <a:t>para un futuro mejor </a:t>
            </a:r>
          </a:p>
        </p:txBody>
      </p:sp>
      <p:sp>
        <p:nvSpPr>
          <p:cNvPr id="4" name="11 CuadroTexto">
            <a:extLst>
              <a:ext uri="{FF2B5EF4-FFF2-40B4-BE49-F238E27FC236}">
                <a16:creationId xmlns:a16="http://schemas.microsoft.com/office/drawing/2014/main" id="{AB11C1A2-9683-1022-47C5-A8AA1F30A129}"/>
              </a:ext>
            </a:extLst>
          </p:cNvPr>
          <p:cNvSpPr txBox="1"/>
          <p:nvPr/>
        </p:nvSpPr>
        <p:spPr>
          <a:xfrm>
            <a:off x="396255" y="9269615"/>
            <a:ext cx="198021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Bankinter Sans" pitchFamily="2" charset="0"/>
                <a:ea typeface="+mn-ea"/>
                <a:cs typeface="+mn-cs"/>
              </a:rPr>
              <a:t>Bankinter Investment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Bankinter Sans" pitchFamily="2" charset="0"/>
                <a:ea typeface="+mn-ea"/>
                <a:cs typeface="+mn-cs"/>
              </a:rPr>
              <a:t>Paseo Eduardo Dato, 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Bankinter Sans" pitchFamily="2" charset="0"/>
                <a:ea typeface="+mn-ea"/>
                <a:cs typeface="+mn-cs"/>
              </a:rPr>
              <a:t>28010 Madrid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Bankinter Sans" pitchFamily="2" charset="0"/>
                <a:ea typeface="+mn-ea"/>
                <a:cs typeface="+mn-cs"/>
              </a:rPr>
              <a:t>España</a:t>
            </a:r>
          </a:p>
        </p:txBody>
      </p:sp>
      <p:pic>
        <p:nvPicPr>
          <p:cNvPr id="10" name="Imagen 9" descr="Un edificio de fondo&#10;&#10;Descripción generada automáticamente con confianza media">
            <a:extLst>
              <a:ext uri="{FF2B5EF4-FFF2-40B4-BE49-F238E27FC236}">
                <a16:creationId xmlns:a16="http://schemas.microsoft.com/office/drawing/2014/main" id="{CFEFA65A-2F14-FDFA-A988-021471762B4C}"/>
              </a:ext>
            </a:extLst>
          </p:cNvPr>
          <p:cNvPicPr>
            <a:picLocks noChangeAspect="1"/>
          </p:cNvPicPr>
          <p:nvPr/>
        </p:nvPicPr>
        <p:blipFill rotWithShape="1">
          <a:blip r:embed="rId3" cstate="print">
            <a:grayscl/>
            <a:alphaModFix amt="85000"/>
            <a:extLst>
              <a:ext uri="{28A0092B-C50C-407E-A947-70E740481C1C}">
                <a14:useLocalDpi xmlns:a14="http://schemas.microsoft.com/office/drawing/2010/main" val="0"/>
              </a:ext>
            </a:extLst>
          </a:blip>
          <a:srcRect l="43768" t="20710" r="6782"/>
          <a:stretch/>
        </p:blipFill>
        <p:spPr>
          <a:xfrm>
            <a:off x="3776098" y="412049"/>
            <a:ext cx="3432800" cy="4318702"/>
          </a:xfrm>
          <a:prstGeom prst="rect">
            <a:avLst/>
          </a:prstGeom>
        </p:spPr>
      </p:pic>
      <p:pic>
        <p:nvPicPr>
          <p:cNvPr id="28" name="17 Imagen">
            <a:extLst>
              <a:ext uri="{FF2B5EF4-FFF2-40B4-BE49-F238E27FC236}">
                <a16:creationId xmlns:a16="http://schemas.microsoft.com/office/drawing/2014/main" id="{775083EF-9333-15B9-2BBF-D529018C2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3284" y="864171"/>
            <a:ext cx="1863166" cy="539580"/>
          </a:xfrm>
          <a:prstGeom prst="rect">
            <a:avLst/>
          </a:prstGeom>
        </p:spPr>
      </p:pic>
      <p:pic>
        <p:nvPicPr>
          <p:cNvPr id="12" name="Imagen 11" descr="Un grupo de niños sentados en una mesa&#10;&#10;Descripción generada automáticamente">
            <a:extLst>
              <a:ext uri="{FF2B5EF4-FFF2-40B4-BE49-F238E27FC236}">
                <a16:creationId xmlns:a16="http://schemas.microsoft.com/office/drawing/2014/main" id="{629CA269-4CAB-5541-7C7F-AE9D916BC88F}"/>
              </a:ext>
            </a:extLst>
          </p:cNvPr>
          <p:cNvPicPr>
            <a:picLocks noChangeAspect="1"/>
          </p:cNvPicPr>
          <p:nvPr/>
        </p:nvPicPr>
        <p:blipFill rotWithShape="1">
          <a:blip r:embed="rId5" cstate="print">
            <a:grayscl/>
            <a:alphaModFix amt="85000"/>
            <a:extLst>
              <a:ext uri="{28A0092B-C50C-407E-A947-70E740481C1C}">
                <a14:useLocalDpi xmlns:a14="http://schemas.microsoft.com/office/drawing/2010/main" val="0"/>
              </a:ext>
            </a:extLst>
          </a:blip>
          <a:srcRect t="19872" b="19497"/>
          <a:stretch/>
        </p:blipFill>
        <p:spPr>
          <a:xfrm>
            <a:off x="368136" y="6072131"/>
            <a:ext cx="6840762" cy="2637698"/>
          </a:xfrm>
          <a:prstGeom prst="rect">
            <a:avLst/>
          </a:prstGeom>
        </p:spPr>
      </p:pic>
      <p:pic>
        <p:nvPicPr>
          <p:cNvPr id="14" name="Imagen 13" descr="Una calle con edificios de fondo&#10;&#10;Descripción generada automáticamente">
            <a:extLst>
              <a:ext uri="{FF2B5EF4-FFF2-40B4-BE49-F238E27FC236}">
                <a16:creationId xmlns:a16="http://schemas.microsoft.com/office/drawing/2014/main" id="{025B7423-BAD8-B881-A3CE-E5A681C38BC5}"/>
              </a:ext>
            </a:extLst>
          </p:cNvPr>
          <p:cNvPicPr>
            <a:picLocks noChangeAspect="1"/>
          </p:cNvPicPr>
          <p:nvPr/>
        </p:nvPicPr>
        <p:blipFill>
          <a:blip r:embed="rId6" cstate="print">
            <a:grayscl/>
            <a:alphaModFix amt="85000"/>
            <a:extLst>
              <a:ext uri="{28A0092B-C50C-407E-A947-70E740481C1C}">
                <a14:useLocalDpi xmlns:a14="http://schemas.microsoft.com/office/drawing/2010/main" val="0"/>
              </a:ext>
            </a:extLst>
          </a:blip>
          <a:stretch>
            <a:fillRect/>
          </a:stretch>
        </p:blipFill>
        <p:spPr>
          <a:xfrm>
            <a:off x="334937" y="2582319"/>
            <a:ext cx="3441161" cy="2146899"/>
          </a:xfrm>
          <a:prstGeom prst="rect">
            <a:avLst/>
          </a:prstGeom>
        </p:spPr>
      </p:pic>
      <p:pic>
        <p:nvPicPr>
          <p:cNvPr id="18" name="Imagen 17" descr="Imagen que contiene exterior, camino, edificio, calle&#10;&#10;Descripción generada automáticamente">
            <a:extLst>
              <a:ext uri="{FF2B5EF4-FFF2-40B4-BE49-F238E27FC236}">
                <a16:creationId xmlns:a16="http://schemas.microsoft.com/office/drawing/2014/main" id="{B43DC0A7-14C6-3476-CB35-DB5A31C09F03}"/>
              </a:ext>
            </a:extLst>
          </p:cNvPr>
          <p:cNvPicPr>
            <a:picLocks noChangeAspect="1"/>
          </p:cNvPicPr>
          <p:nvPr/>
        </p:nvPicPr>
        <p:blipFill rotWithShape="1">
          <a:blip r:embed="rId7" cstate="print">
            <a:grayscl/>
            <a:alphaModFix amt="85000"/>
            <a:extLst>
              <a:ext uri="{28A0092B-C50C-407E-A947-70E740481C1C}">
                <a14:useLocalDpi xmlns:a14="http://schemas.microsoft.com/office/drawing/2010/main" val="0"/>
              </a:ext>
            </a:extLst>
          </a:blip>
          <a:srcRect l="-272" r="14122" b="10358"/>
          <a:stretch/>
        </p:blipFill>
        <p:spPr>
          <a:xfrm>
            <a:off x="2306124" y="8726958"/>
            <a:ext cx="4858884" cy="1904270"/>
          </a:xfrm>
          <a:prstGeom prst="rect">
            <a:avLst/>
          </a:prstGeom>
        </p:spPr>
      </p:pic>
    </p:spTree>
    <p:extLst>
      <p:ext uri="{BB962C8B-B14F-4D97-AF65-F5344CB8AC3E}">
        <p14:creationId xmlns:p14="http://schemas.microsoft.com/office/powerpoint/2010/main" val="480716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6A58A"/>
        </a:solidFill>
        <a:effectLst/>
      </p:bgPr>
    </p:bg>
    <p:spTree>
      <p:nvGrpSpPr>
        <p:cNvPr id="1" name="">
          <a:extLst>
            <a:ext uri="{FF2B5EF4-FFF2-40B4-BE49-F238E27FC236}">
              <a16:creationId xmlns:a16="http://schemas.microsoft.com/office/drawing/2014/main" id="{3A7CCC4C-8006-E307-C1F8-C4BFA08681F2}"/>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1C5FDB1D-4BB8-0820-5605-07D0DC2C1009}"/>
              </a:ext>
            </a:extLst>
          </p:cNvPr>
          <p:cNvPicPr>
            <a:picLocks noChangeAspect="1"/>
          </p:cNvPicPr>
          <p:nvPr/>
        </p:nvPicPr>
        <p:blipFill>
          <a:blip r:embed="rId2"/>
          <a:stretch>
            <a:fillRect/>
          </a:stretch>
        </p:blipFill>
        <p:spPr>
          <a:xfrm>
            <a:off x="324533" y="484126"/>
            <a:ext cx="6884609" cy="9742588"/>
          </a:xfrm>
          <a:prstGeom prst="rect">
            <a:avLst/>
          </a:prstGeom>
          <a:solidFill>
            <a:schemeClr val="bg1"/>
          </a:solidFill>
        </p:spPr>
      </p:pic>
    </p:spTree>
    <p:extLst>
      <p:ext uri="{BB962C8B-B14F-4D97-AF65-F5344CB8AC3E}">
        <p14:creationId xmlns:p14="http://schemas.microsoft.com/office/powerpoint/2010/main" val="1542360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6A58A"/>
        </a:solidFill>
        <a:effectLst/>
      </p:bgPr>
    </p:bg>
    <p:spTree>
      <p:nvGrpSpPr>
        <p:cNvPr id="1" name="">
          <a:extLst>
            <a:ext uri="{FF2B5EF4-FFF2-40B4-BE49-F238E27FC236}">
              <a16:creationId xmlns:a16="http://schemas.microsoft.com/office/drawing/2014/main" id="{A430F368-4E58-FCF7-A4E2-60AABCF7B268}"/>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01CC8818-4CF2-D3F7-FD34-6C88D7444FB6}"/>
              </a:ext>
            </a:extLst>
          </p:cNvPr>
          <p:cNvPicPr>
            <a:picLocks noChangeAspect="1"/>
          </p:cNvPicPr>
          <p:nvPr/>
        </p:nvPicPr>
        <p:blipFill>
          <a:blip r:embed="rId2"/>
          <a:stretch>
            <a:fillRect/>
          </a:stretch>
        </p:blipFill>
        <p:spPr>
          <a:xfrm>
            <a:off x="324533" y="484127"/>
            <a:ext cx="6884609" cy="9742588"/>
          </a:xfrm>
          <a:prstGeom prst="rect">
            <a:avLst/>
          </a:prstGeom>
          <a:solidFill>
            <a:schemeClr val="bg1"/>
          </a:solidFill>
        </p:spPr>
      </p:pic>
    </p:spTree>
    <p:extLst>
      <p:ext uri="{BB962C8B-B14F-4D97-AF65-F5344CB8AC3E}">
        <p14:creationId xmlns:p14="http://schemas.microsoft.com/office/powerpoint/2010/main" val="755720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6A58A"/>
        </a:solidFill>
        <a:effectLst/>
      </p:bgPr>
    </p:bg>
    <p:spTree>
      <p:nvGrpSpPr>
        <p:cNvPr id="1" name="">
          <a:extLst>
            <a:ext uri="{FF2B5EF4-FFF2-40B4-BE49-F238E27FC236}">
              <a16:creationId xmlns:a16="http://schemas.microsoft.com/office/drawing/2014/main" id="{B5CF932B-1D01-68CD-46B6-887068DAE55B}"/>
            </a:ext>
          </a:extLst>
        </p:cNvPr>
        <p:cNvGrpSpPr/>
        <p:nvPr/>
      </p:nvGrpSpPr>
      <p:grpSpPr>
        <a:xfrm>
          <a:off x="0" y="0"/>
          <a:ext cx="0" cy="0"/>
          <a:chOff x="0" y="0"/>
          <a:chExt cx="0" cy="0"/>
        </a:xfrm>
      </p:grpSpPr>
      <p:pic>
        <p:nvPicPr>
          <p:cNvPr id="5" name="Imagen 4" descr="Texto&#10;&#10;Descripción generada automáticamente">
            <a:extLst>
              <a:ext uri="{FF2B5EF4-FFF2-40B4-BE49-F238E27FC236}">
                <a16:creationId xmlns:a16="http://schemas.microsoft.com/office/drawing/2014/main" id="{11F679F2-4485-B12F-3DFA-6D5469294D51}"/>
              </a:ext>
            </a:extLst>
          </p:cNvPr>
          <p:cNvPicPr>
            <a:picLocks noChangeAspect="1"/>
          </p:cNvPicPr>
          <p:nvPr/>
        </p:nvPicPr>
        <p:blipFill>
          <a:blip r:embed="rId2"/>
          <a:stretch>
            <a:fillRect/>
          </a:stretch>
        </p:blipFill>
        <p:spPr>
          <a:xfrm>
            <a:off x="307906" y="484127"/>
            <a:ext cx="6949258" cy="9742588"/>
          </a:xfrm>
          <a:prstGeom prst="rect">
            <a:avLst/>
          </a:prstGeom>
        </p:spPr>
      </p:pic>
    </p:spTree>
    <p:extLst>
      <p:ext uri="{BB962C8B-B14F-4D97-AF65-F5344CB8AC3E}">
        <p14:creationId xmlns:p14="http://schemas.microsoft.com/office/powerpoint/2010/main" val="1746936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6A58A"/>
        </a:solidFill>
        <a:effectLst/>
      </p:bgPr>
    </p:bg>
    <p:spTree>
      <p:nvGrpSpPr>
        <p:cNvPr id="1" name="">
          <a:extLst>
            <a:ext uri="{FF2B5EF4-FFF2-40B4-BE49-F238E27FC236}">
              <a16:creationId xmlns:a16="http://schemas.microsoft.com/office/drawing/2014/main" id="{D87EA667-C52F-B975-D7E7-761F0C81EA3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4622F7B-40B9-F255-9F5D-44576AC26115}"/>
              </a:ext>
            </a:extLst>
          </p:cNvPr>
          <p:cNvPicPr>
            <a:picLocks noChangeAspect="1"/>
          </p:cNvPicPr>
          <p:nvPr/>
        </p:nvPicPr>
        <p:blipFill>
          <a:blip r:embed="rId2"/>
          <a:stretch>
            <a:fillRect/>
          </a:stretch>
        </p:blipFill>
        <p:spPr>
          <a:xfrm>
            <a:off x="324533" y="484129"/>
            <a:ext cx="6884609" cy="9742588"/>
          </a:xfrm>
          <a:prstGeom prst="rect">
            <a:avLst/>
          </a:prstGeom>
          <a:solidFill>
            <a:schemeClr val="bg1"/>
          </a:solidFill>
        </p:spPr>
      </p:pic>
    </p:spTree>
    <p:extLst>
      <p:ext uri="{BB962C8B-B14F-4D97-AF65-F5344CB8AC3E}">
        <p14:creationId xmlns:p14="http://schemas.microsoft.com/office/powerpoint/2010/main" val="369474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25 Rectángulo">
            <a:extLst>
              <a:ext uri="{FF2B5EF4-FFF2-40B4-BE49-F238E27FC236}">
                <a16:creationId xmlns:a16="http://schemas.microsoft.com/office/drawing/2014/main" id="{B554E5B1-47A3-D73B-DA60-EF3F27611555}"/>
              </a:ext>
            </a:extLst>
          </p:cNvPr>
          <p:cNvSpPr/>
          <p:nvPr/>
        </p:nvSpPr>
        <p:spPr>
          <a:xfrm>
            <a:off x="309715" y="331299"/>
            <a:ext cx="6885125" cy="10456679"/>
          </a:xfrm>
          <a:prstGeom prst="rect">
            <a:avLst/>
          </a:prstGeom>
          <a:solidFill>
            <a:srgbClr val="6B7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963" dirty="0"/>
          </a:p>
        </p:txBody>
      </p:sp>
      <p:pic>
        <p:nvPicPr>
          <p:cNvPr id="38" name="Imagen 37">
            <a:extLst>
              <a:ext uri="{FF2B5EF4-FFF2-40B4-BE49-F238E27FC236}">
                <a16:creationId xmlns:a16="http://schemas.microsoft.com/office/drawing/2014/main" id="{F350B805-1B80-64D9-8049-A6DF97046087}"/>
              </a:ext>
            </a:extLst>
          </p:cNvPr>
          <p:cNvPicPr>
            <a:picLocks noChangeAspect="1"/>
          </p:cNvPicPr>
          <p:nvPr/>
        </p:nvPicPr>
        <p:blipFill>
          <a:blip r:embed="rId2" cstate="print">
            <a:extLst>
              <a:ext uri="{28A0092B-C50C-407E-A947-70E740481C1C}">
                <a14:useLocalDpi xmlns:a14="http://schemas.microsoft.com/office/drawing/2010/main" val="0"/>
              </a:ext>
            </a:extLst>
          </a:blip>
          <a:srcRect t="1121" b="1121"/>
          <a:stretch/>
        </p:blipFill>
        <p:spPr>
          <a:xfrm>
            <a:off x="309712" y="327229"/>
            <a:ext cx="6895693" cy="4764220"/>
          </a:xfrm>
          <a:prstGeom prst="rect">
            <a:avLst/>
          </a:prstGeom>
        </p:spPr>
      </p:pic>
      <p:sp>
        <p:nvSpPr>
          <p:cNvPr id="39" name="17 Rectángulo">
            <a:extLst>
              <a:ext uri="{FF2B5EF4-FFF2-40B4-BE49-F238E27FC236}">
                <a16:creationId xmlns:a16="http://schemas.microsoft.com/office/drawing/2014/main" id="{26B553C4-DC0D-69D7-1B05-52584B4A1091}"/>
              </a:ext>
            </a:extLst>
          </p:cNvPr>
          <p:cNvSpPr/>
          <p:nvPr/>
        </p:nvSpPr>
        <p:spPr>
          <a:xfrm>
            <a:off x="309715" y="10642878"/>
            <a:ext cx="6885126" cy="162341"/>
          </a:xfrm>
          <a:prstGeom prst="rect">
            <a:avLst/>
          </a:prstGeom>
          <a:solidFill>
            <a:srgbClr val="B76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963"/>
          </a:p>
        </p:txBody>
      </p:sp>
      <p:sp>
        <p:nvSpPr>
          <p:cNvPr id="41" name="25 Rectángulo">
            <a:extLst>
              <a:ext uri="{FF2B5EF4-FFF2-40B4-BE49-F238E27FC236}">
                <a16:creationId xmlns:a16="http://schemas.microsoft.com/office/drawing/2014/main" id="{E4E42860-83D5-C138-2BED-E6BADDB3CE0F}"/>
              </a:ext>
            </a:extLst>
          </p:cNvPr>
          <p:cNvSpPr/>
          <p:nvPr/>
        </p:nvSpPr>
        <p:spPr>
          <a:xfrm>
            <a:off x="4458735" y="7524583"/>
            <a:ext cx="2733062" cy="3118294"/>
          </a:xfrm>
          <a:prstGeom prst="rect">
            <a:avLst/>
          </a:prstGeom>
          <a:solidFill>
            <a:srgbClr val="99A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963" dirty="0"/>
          </a:p>
        </p:txBody>
      </p:sp>
      <p:pic>
        <p:nvPicPr>
          <p:cNvPr id="42" name="Gráfico 41">
            <a:extLst>
              <a:ext uri="{FF2B5EF4-FFF2-40B4-BE49-F238E27FC236}">
                <a16:creationId xmlns:a16="http://schemas.microsoft.com/office/drawing/2014/main" id="{F28BEF53-4544-6DDE-70C4-DA9A0C13EA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1066" y="675424"/>
            <a:ext cx="1875249" cy="545781"/>
          </a:xfrm>
          <a:prstGeom prst="rect">
            <a:avLst/>
          </a:prstGeom>
        </p:spPr>
      </p:pic>
      <p:pic>
        <p:nvPicPr>
          <p:cNvPr id="45" name="Imagen 44">
            <a:extLst>
              <a:ext uri="{FF2B5EF4-FFF2-40B4-BE49-F238E27FC236}">
                <a16:creationId xmlns:a16="http://schemas.microsoft.com/office/drawing/2014/main" id="{E4AEEB70-C8D7-7B8F-DDD7-5B4D02182728}"/>
              </a:ext>
            </a:extLst>
          </p:cNvPr>
          <p:cNvPicPr>
            <a:picLocks noChangeAspect="1"/>
          </p:cNvPicPr>
          <p:nvPr/>
        </p:nvPicPr>
        <p:blipFill>
          <a:blip r:embed="rId5" cstate="print">
            <a:extLst>
              <a:ext uri="{28A0092B-C50C-407E-A947-70E740481C1C}">
                <a14:useLocalDpi xmlns:a14="http://schemas.microsoft.com/office/drawing/2010/main" val="0"/>
              </a:ext>
            </a:extLst>
          </a:blip>
          <a:srcRect l="2346" r="2346"/>
          <a:stretch/>
        </p:blipFill>
        <p:spPr>
          <a:xfrm>
            <a:off x="309713" y="5095257"/>
            <a:ext cx="4149021" cy="1571711"/>
          </a:xfrm>
          <a:prstGeom prst="rect">
            <a:avLst/>
          </a:prstGeom>
        </p:spPr>
      </p:pic>
      <p:pic>
        <p:nvPicPr>
          <p:cNvPr id="46" name="Imagen 45">
            <a:extLst>
              <a:ext uri="{FF2B5EF4-FFF2-40B4-BE49-F238E27FC236}">
                <a16:creationId xmlns:a16="http://schemas.microsoft.com/office/drawing/2014/main" id="{DDC5A53E-8E80-06AE-6FDD-369EFB30EFED}"/>
              </a:ext>
            </a:extLst>
          </p:cNvPr>
          <p:cNvPicPr>
            <a:picLocks noChangeAspect="1"/>
          </p:cNvPicPr>
          <p:nvPr/>
        </p:nvPicPr>
        <p:blipFill>
          <a:blip r:embed="rId6" cstate="print">
            <a:extLst>
              <a:ext uri="{28A0092B-C50C-407E-A947-70E740481C1C}">
                <a14:useLocalDpi xmlns:a14="http://schemas.microsoft.com/office/drawing/2010/main" val="0"/>
              </a:ext>
            </a:extLst>
          </a:blip>
          <a:srcRect l="3153" r="3153"/>
          <a:stretch/>
        </p:blipFill>
        <p:spPr>
          <a:xfrm>
            <a:off x="4458735" y="5095257"/>
            <a:ext cx="2746671" cy="2448000"/>
          </a:xfrm>
          <a:prstGeom prst="rect">
            <a:avLst/>
          </a:prstGeom>
        </p:spPr>
      </p:pic>
      <p:pic>
        <p:nvPicPr>
          <p:cNvPr id="47" name="Imagen 46">
            <a:extLst>
              <a:ext uri="{FF2B5EF4-FFF2-40B4-BE49-F238E27FC236}">
                <a16:creationId xmlns:a16="http://schemas.microsoft.com/office/drawing/2014/main" id="{4F7082B6-8146-E9AA-8208-99C78CD425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981" y="9334825"/>
            <a:ext cx="1824498" cy="1008777"/>
          </a:xfrm>
          <a:prstGeom prst="rect">
            <a:avLst/>
          </a:prstGeom>
        </p:spPr>
      </p:pic>
      <p:sp>
        <p:nvSpPr>
          <p:cNvPr id="2" name="13 CuadroTexto">
            <a:extLst>
              <a:ext uri="{FF2B5EF4-FFF2-40B4-BE49-F238E27FC236}">
                <a16:creationId xmlns:a16="http://schemas.microsoft.com/office/drawing/2014/main" id="{C6179706-BAB7-2398-604F-01FD2F0A0D48}"/>
              </a:ext>
            </a:extLst>
          </p:cNvPr>
          <p:cNvSpPr txBox="1"/>
          <p:nvPr/>
        </p:nvSpPr>
        <p:spPr>
          <a:xfrm>
            <a:off x="539755" y="6971494"/>
            <a:ext cx="3772321" cy="830997"/>
          </a:xfrm>
          <a:prstGeom prst="rect">
            <a:avLst/>
          </a:prstGeom>
          <a:noFill/>
        </p:spPr>
        <p:txBody>
          <a:bodyPr wrap="square" rtlCol="0">
            <a:spAutoFit/>
          </a:bodyPr>
          <a:lstStyle/>
          <a:p>
            <a:r>
              <a:rPr lang="es-ES" sz="2400" dirty="0">
                <a:solidFill>
                  <a:schemeClr val="bg1"/>
                </a:solidFill>
                <a:latin typeface="Bankinter Sans" pitchFamily="2" charset="0"/>
              </a:rPr>
              <a:t>Informe de Actividad </a:t>
            </a:r>
          </a:p>
          <a:p>
            <a:r>
              <a:rPr lang="es-ES" sz="2400" dirty="0">
                <a:solidFill>
                  <a:schemeClr val="bg1"/>
                </a:solidFill>
                <a:latin typeface="Bankinter Sans" pitchFamily="2" charset="0"/>
              </a:rPr>
              <a:t>4º Trimestre 2023</a:t>
            </a:r>
          </a:p>
        </p:txBody>
      </p:sp>
      <p:sp>
        <p:nvSpPr>
          <p:cNvPr id="3" name="13 CuadroTexto">
            <a:extLst>
              <a:ext uri="{FF2B5EF4-FFF2-40B4-BE49-F238E27FC236}">
                <a16:creationId xmlns:a16="http://schemas.microsoft.com/office/drawing/2014/main" id="{A1547AE4-6078-197A-B942-BDBCD4E822F5}"/>
              </a:ext>
            </a:extLst>
          </p:cNvPr>
          <p:cNvSpPr txBox="1"/>
          <p:nvPr/>
        </p:nvSpPr>
        <p:spPr>
          <a:xfrm>
            <a:off x="4517797" y="6408787"/>
            <a:ext cx="2338518" cy="5369611"/>
          </a:xfrm>
          <a:prstGeom prst="rect">
            <a:avLst/>
          </a:prstGeom>
          <a:noFill/>
        </p:spPr>
        <p:txBody>
          <a:bodyPr wrap="square" lIns="0" tIns="0" rIns="0" bIns="0" rtlCol="0">
            <a:spAutoFit/>
          </a:bodyPr>
          <a:lstStyle/>
          <a:p>
            <a:r>
              <a:rPr lang="es-ES" sz="34893" dirty="0">
                <a:solidFill>
                  <a:schemeClr val="bg1"/>
                </a:solidFill>
                <a:latin typeface="Bankinter Text" pitchFamily="18" charset="0"/>
              </a:rPr>
              <a:t>4</a:t>
            </a:r>
          </a:p>
        </p:txBody>
      </p:sp>
      <p:sp>
        <p:nvSpPr>
          <p:cNvPr id="4" name="13 CuadroTexto">
            <a:extLst>
              <a:ext uri="{FF2B5EF4-FFF2-40B4-BE49-F238E27FC236}">
                <a16:creationId xmlns:a16="http://schemas.microsoft.com/office/drawing/2014/main" id="{50BCC823-655B-3D8B-D268-ACD4D8453C76}"/>
              </a:ext>
            </a:extLst>
          </p:cNvPr>
          <p:cNvSpPr txBox="1"/>
          <p:nvPr/>
        </p:nvSpPr>
        <p:spPr>
          <a:xfrm>
            <a:off x="6228903" y="10315191"/>
            <a:ext cx="573000" cy="310107"/>
          </a:xfrm>
          <a:prstGeom prst="rect">
            <a:avLst/>
          </a:prstGeom>
          <a:noFill/>
        </p:spPr>
        <p:txBody>
          <a:bodyPr wrap="none" lIns="39254" tIns="39254" rIns="39254" bIns="39254" rtlCol="0">
            <a:spAutoFit/>
          </a:bodyPr>
          <a:lstStyle/>
          <a:p>
            <a:r>
              <a:rPr lang="es-ES" sz="1500" b="1" dirty="0">
                <a:solidFill>
                  <a:srgbClr val="B76401"/>
                </a:solidFill>
                <a:latin typeface="Bankinter" panose="02020500000000000000" pitchFamily="18" charset="0"/>
              </a:rPr>
              <a:t>2023</a:t>
            </a:r>
          </a:p>
        </p:txBody>
      </p:sp>
    </p:spTree>
    <p:extLst>
      <p:ext uri="{BB962C8B-B14F-4D97-AF65-F5344CB8AC3E}">
        <p14:creationId xmlns:p14="http://schemas.microsoft.com/office/powerpoint/2010/main" val="1190822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7A488"/>
        </a:solidFill>
        <a:effectLst/>
      </p:bgPr>
    </p:bg>
    <p:spTree>
      <p:nvGrpSpPr>
        <p:cNvPr id="1" name=""/>
        <p:cNvGrpSpPr/>
        <p:nvPr/>
      </p:nvGrpSpPr>
      <p:grpSpPr>
        <a:xfrm>
          <a:off x="0" y="0"/>
          <a:ext cx="0" cy="0"/>
          <a:chOff x="0" y="0"/>
          <a:chExt cx="0" cy="0"/>
        </a:xfrm>
      </p:grpSpPr>
      <p:sp>
        <p:nvSpPr>
          <p:cNvPr id="245" name="244 Rectángulo"/>
          <p:cNvSpPr/>
          <p:nvPr/>
        </p:nvSpPr>
        <p:spPr>
          <a:xfrm>
            <a:off x="357733" y="411974"/>
            <a:ext cx="6840760" cy="1038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4" name="13 Grupo"/>
          <p:cNvGrpSpPr/>
          <p:nvPr/>
        </p:nvGrpSpPr>
        <p:grpSpPr>
          <a:xfrm>
            <a:off x="357733" y="412048"/>
            <a:ext cx="2270770" cy="452123"/>
            <a:chOff x="357733" y="412048"/>
            <a:chExt cx="2270770" cy="452123"/>
          </a:xfrm>
        </p:grpSpPr>
        <p:sp>
          <p:nvSpPr>
            <p:cNvPr id="9" name="8 Rectángulo"/>
            <p:cNvSpPr/>
            <p:nvPr/>
          </p:nvSpPr>
          <p:spPr>
            <a:xfrm>
              <a:off x="357733" y="412048"/>
              <a:ext cx="2270770" cy="452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1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319" y="504131"/>
              <a:ext cx="1027734" cy="297636"/>
            </a:xfrm>
            <a:prstGeom prst="rect">
              <a:avLst/>
            </a:prstGeom>
          </p:spPr>
        </p:pic>
      </p:grpSp>
      <p:graphicFrame>
        <p:nvGraphicFramePr>
          <p:cNvPr id="17" name="16 Tabla"/>
          <p:cNvGraphicFramePr>
            <a:graphicFrameLocks noGrp="1"/>
          </p:cNvGraphicFramePr>
          <p:nvPr>
            <p:extLst>
              <p:ext uri="{D42A27DB-BD31-4B8C-83A1-F6EECF244321}">
                <p14:modId xmlns:p14="http://schemas.microsoft.com/office/powerpoint/2010/main" val="2324524633"/>
              </p:ext>
            </p:extLst>
          </p:nvPr>
        </p:nvGraphicFramePr>
        <p:xfrm>
          <a:off x="1134432" y="1800276"/>
          <a:ext cx="2502183" cy="2452972"/>
        </p:xfrm>
        <a:graphic>
          <a:graphicData uri="http://schemas.openxmlformats.org/drawingml/2006/table">
            <a:tbl>
              <a:tblPr firstRow="1" bandRow="1">
                <a:tableStyleId>{5C22544A-7EE6-4342-B048-85BDC9FD1C3A}</a:tableStyleId>
              </a:tblPr>
              <a:tblGrid>
                <a:gridCol w="793375">
                  <a:extLst>
                    <a:ext uri="{9D8B030D-6E8A-4147-A177-3AD203B41FA5}">
                      <a16:colId xmlns:a16="http://schemas.microsoft.com/office/drawing/2014/main" val="20000"/>
                    </a:ext>
                  </a:extLst>
                </a:gridCol>
                <a:gridCol w="874747">
                  <a:extLst>
                    <a:ext uri="{9D8B030D-6E8A-4147-A177-3AD203B41FA5}">
                      <a16:colId xmlns:a16="http://schemas.microsoft.com/office/drawing/2014/main" val="20001"/>
                    </a:ext>
                  </a:extLst>
                </a:gridCol>
                <a:gridCol w="834061">
                  <a:extLst>
                    <a:ext uri="{9D8B030D-6E8A-4147-A177-3AD203B41FA5}">
                      <a16:colId xmlns:a16="http://schemas.microsoft.com/office/drawing/2014/main" val="20002"/>
                    </a:ext>
                  </a:extLst>
                </a:gridCol>
              </a:tblGrid>
              <a:tr h="543701">
                <a:tc>
                  <a:txBody>
                    <a:bodyPr/>
                    <a:lstStyle/>
                    <a:p>
                      <a:r>
                        <a:rPr lang="es-ES" sz="600" b="0" i="0" u="none" strike="noStrike" kern="1200" baseline="0" dirty="0">
                          <a:solidFill>
                            <a:schemeClr val="tx1"/>
                          </a:solidFill>
                          <a:latin typeface="Bankinter Sans" pitchFamily="2" charset="0"/>
                          <a:ea typeface="+mn-ea"/>
                          <a:cs typeface="Arial" panose="020B0604020202020204" pitchFamily="34" charset="0"/>
                        </a:rPr>
                        <a:t>Activos Objetivo </a:t>
                      </a:r>
                      <a:endParaRPr lang="es-ES" sz="600" b="0" dirty="0">
                        <a:solidFill>
                          <a:schemeClr val="tx1"/>
                        </a:solidFill>
                        <a:latin typeface="Bankinter Sans" pitchFamily="2" charset="0"/>
                        <a:cs typeface="Arial" panose="020B0604020202020204" pitchFamily="34" charset="0"/>
                      </a:endParaRPr>
                    </a:p>
                    <a:p>
                      <a:r>
                        <a:rPr lang="es-ES" sz="1000" b="0" dirty="0">
                          <a:solidFill>
                            <a:srgbClr val="6A7D55"/>
                          </a:solidFill>
                          <a:latin typeface="Bankinter Sans" pitchFamily="2" charset="0"/>
                        </a:rPr>
                        <a:t>Hoteles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600" b="0" dirty="0">
                          <a:solidFill>
                            <a:schemeClr val="tx1"/>
                          </a:solidFill>
                          <a:latin typeface="Bankinter Sans" pitchFamily="2" charset="0"/>
                          <a:cs typeface="Arial" panose="020B0604020202020204" pitchFamily="34" charset="0"/>
                        </a:rPr>
                        <a:t>Geografía</a:t>
                      </a:r>
                    </a:p>
                    <a:p>
                      <a:r>
                        <a:rPr lang="es-ES" sz="1000" b="0" dirty="0">
                          <a:solidFill>
                            <a:srgbClr val="6A7D55"/>
                          </a:solidFill>
                          <a:latin typeface="Bankinter Sans" pitchFamily="2" charset="0"/>
                        </a:rPr>
                        <a:t>España</a:t>
                      </a:r>
                      <a:endParaRPr lang="es-ES" sz="1100" b="0" dirty="0">
                        <a:solidFill>
                          <a:srgbClr val="6A7D55"/>
                        </a:solidFill>
                        <a:latin typeface="Bankinter Sans"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700" b="0" kern="1200" dirty="0">
                          <a:solidFill>
                            <a:srgbClr val="6A7D55"/>
                          </a:solidFill>
                          <a:latin typeface="Bankinter Sans" pitchFamily="2" charset="0"/>
                          <a:ea typeface="+mn-ea"/>
                          <a:cs typeface="+mn-cs"/>
                        </a:rPr>
                        <a:t>(puntualmente en extranjero)</a:t>
                      </a:r>
                      <a:endParaRPr lang="es-ES" sz="700" b="0" kern="1200" dirty="0">
                        <a:solidFill>
                          <a:srgbClr val="6A7D55"/>
                        </a:solidFill>
                        <a:latin typeface="Bankinter Sans" pitchFamily="2" charset="0"/>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600" b="0" dirty="0">
                          <a:solidFill>
                            <a:schemeClr val="tx1"/>
                          </a:solidFill>
                          <a:latin typeface="Bankinter Sans" pitchFamily="2" charset="0"/>
                          <a:cs typeface="Arial" panose="020B0604020202020204" pitchFamily="34" charset="0"/>
                        </a:rPr>
                        <a:t>Formato</a:t>
                      </a:r>
                    </a:p>
                    <a:p>
                      <a:r>
                        <a:rPr lang="es-ES" sz="1000" b="0" dirty="0" err="1">
                          <a:solidFill>
                            <a:srgbClr val="6A7D55"/>
                          </a:solidFill>
                          <a:latin typeface="Bankinter Sans" pitchFamily="2" charset="0"/>
                        </a:rPr>
                        <a:t>Socimi</a:t>
                      </a:r>
                      <a:endParaRPr lang="es-ES" sz="1000" b="0" dirty="0">
                        <a:solidFill>
                          <a:srgbClr val="6A7D55"/>
                        </a:solidFill>
                        <a:latin typeface="Bankinter Sans"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528598">
                <a:tc>
                  <a:txBody>
                    <a:bodyPr/>
                    <a:lstStyle/>
                    <a:p>
                      <a:r>
                        <a:rPr lang="es-ES" sz="600" b="0" dirty="0">
                          <a:latin typeface="Bankinter Sans" pitchFamily="2" charset="0"/>
                        </a:rPr>
                        <a:t>Fecha lanzamiento</a:t>
                      </a:r>
                    </a:p>
                    <a:p>
                      <a:r>
                        <a:rPr lang="es-ES" sz="1000" b="0" dirty="0">
                          <a:solidFill>
                            <a:srgbClr val="6A7D55"/>
                          </a:solidFill>
                          <a:latin typeface="Bankinter Sans" pitchFamily="2" charset="0"/>
                        </a:rPr>
                        <a:t>01/2018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600" b="1" dirty="0">
                          <a:solidFill>
                            <a:srgbClr val="B76400"/>
                          </a:solidFill>
                          <a:latin typeface="Bankinter Sans" pitchFamily="2" charset="0"/>
                        </a:rPr>
                        <a:t>Capital</a:t>
                      </a:r>
                    </a:p>
                    <a:p>
                      <a:endParaRPr lang="es-ES" sz="600" b="1" dirty="0">
                        <a:solidFill>
                          <a:srgbClr val="B76400"/>
                        </a:solidFill>
                        <a:latin typeface="Bankinter Sans" pitchFamily="2" charset="0"/>
                      </a:endParaRPr>
                    </a:p>
                    <a:p>
                      <a:r>
                        <a:rPr lang="es-ES" sz="1000" b="0" dirty="0">
                          <a:solidFill>
                            <a:srgbClr val="B76400"/>
                          </a:solidFill>
                          <a:latin typeface="Bankinter Sans" pitchFamily="2" charset="0"/>
                        </a:rPr>
                        <a:t>€327,6M</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s-ES" sz="600" b="1" dirty="0">
                          <a:solidFill>
                            <a:srgbClr val="B76400"/>
                          </a:solidFill>
                          <a:latin typeface="Bankinter Sans" pitchFamily="2" charset="0"/>
                        </a:rPr>
                        <a:t>Bankinter </a:t>
                      </a:r>
                      <a:r>
                        <a:rPr lang="es-ES" sz="600" b="1" dirty="0" err="1">
                          <a:solidFill>
                            <a:srgbClr val="B76400"/>
                          </a:solidFill>
                          <a:latin typeface="Bankinter Sans" pitchFamily="2" charset="0"/>
                        </a:rPr>
                        <a:t>Investment</a:t>
                      </a:r>
                      <a:r>
                        <a:rPr lang="es-ES" sz="600" b="1" dirty="0">
                          <a:solidFill>
                            <a:srgbClr val="B76400"/>
                          </a:solidFill>
                          <a:latin typeface="Bankinter Sans" pitchFamily="2" charset="0"/>
                        </a:rPr>
                        <a:t> </a:t>
                      </a:r>
                    </a:p>
                    <a:p>
                      <a:r>
                        <a:rPr lang="es-ES" sz="1000" b="0" dirty="0">
                          <a:solidFill>
                            <a:srgbClr val="B76400"/>
                          </a:solidFill>
                          <a:latin typeface="Bankinter Sans" pitchFamily="2" charset="0"/>
                        </a:rPr>
                        <a:t>€17,5M </a:t>
                      </a:r>
                      <a:r>
                        <a:rPr lang="es-ES" sz="700" b="0" dirty="0">
                          <a:solidFill>
                            <a:srgbClr val="B76400"/>
                          </a:solidFill>
                          <a:latin typeface="Bankinter Sans" pitchFamily="2" charset="0"/>
                        </a:rPr>
                        <a:t>(5,35%)</a:t>
                      </a: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485924">
                <a:tc>
                  <a:txBody>
                    <a:bodyPr/>
                    <a:lstStyle/>
                    <a:p>
                      <a:r>
                        <a:rPr lang="es-ES" sz="600" b="0" dirty="0">
                          <a:latin typeface="Bankinter Sans" pitchFamily="2" charset="0"/>
                        </a:rPr>
                        <a:t>Capital Invertido</a:t>
                      </a:r>
                    </a:p>
                    <a:p>
                      <a:r>
                        <a:rPr lang="es-ES" sz="1000" b="0" dirty="0">
                          <a:solidFill>
                            <a:srgbClr val="6A7D55"/>
                          </a:solidFill>
                          <a:latin typeface="Bankinter Sans" pitchFamily="2" charset="0"/>
                        </a:rPr>
                        <a:t>100%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600" b="0" dirty="0">
                          <a:latin typeface="Bankinter Sans" pitchFamily="2" charset="0"/>
                        </a:rPr>
                        <a:t>Inversión (GAV)</a:t>
                      </a:r>
                    </a:p>
                    <a:p>
                      <a:r>
                        <a:rPr lang="es-ES" sz="1000" b="0" dirty="0">
                          <a:solidFill>
                            <a:srgbClr val="6A7D55"/>
                          </a:solidFill>
                          <a:latin typeface="Bankinter Sans" pitchFamily="2" charset="0"/>
                        </a:rPr>
                        <a:t>€872M</a:t>
                      </a:r>
                      <a:r>
                        <a:rPr lang="es-ES" sz="700" b="0" baseline="30000" dirty="0">
                          <a:solidFill>
                            <a:srgbClr val="6A7D55"/>
                          </a:solidFill>
                          <a:latin typeface="Bankinter Sans" pitchFamily="2"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600" b="1" dirty="0">
                          <a:solidFill>
                            <a:srgbClr val="B76400"/>
                          </a:solidFill>
                          <a:latin typeface="Bankinter Sans" pitchFamily="2" charset="0"/>
                        </a:rPr>
                        <a:t>Socio Gestor</a:t>
                      </a:r>
                    </a:p>
                    <a:p>
                      <a:r>
                        <a:rPr lang="es-ES" sz="1000" b="0" dirty="0">
                          <a:solidFill>
                            <a:srgbClr val="B76400"/>
                          </a:solidFill>
                          <a:latin typeface="Bankinter Sans" pitchFamily="2" charset="0"/>
                        </a:rPr>
                        <a:t>16,4M€ </a:t>
                      </a:r>
                      <a:r>
                        <a:rPr lang="es-ES" sz="700" b="0" dirty="0">
                          <a:solidFill>
                            <a:srgbClr val="B76400"/>
                          </a:solidFill>
                          <a:latin typeface="Bankinter Sans" pitchFamily="2" charset="0"/>
                        </a:rPr>
                        <a:t>(5,01%)</a:t>
                      </a:r>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437981">
                <a:tc>
                  <a:txBody>
                    <a:bodyPr/>
                    <a:lstStyle/>
                    <a:p>
                      <a:r>
                        <a:rPr lang="es-ES" sz="600" b="0" dirty="0">
                          <a:latin typeface="Bankinter Sans" pitchFamily="2" charset="0"/>
                        </a:rPr>
                        <a:t>Apalancamiento (LTV)</a:t>
                      </a:r>
                    </a:p>
                    <a:p>
                      <a:r>
                        <a:rPr lang="es-ES" sz="1000" b="0" dirty="0">
                          <a:solidFill>
                            <a:srgbClr val="6A7D55"/>
                          </a:solidFill>
                          <a:latin typeface="Bankinter Sans" pitchFamily="2" charset="0"/>
                        </a:rPr>
                        <a:t>39%</a:t>
                      </a:r>
                      <a:r>
                        <a:rPr lang="es-ES" sz="700" b="0" baseline="30000" dirty="0">
                          <a:solidFill>
                            <a:srgbClr val="6A7D55"/>
                          </a:solidFill>
                          <a:latin typeface="Bankinter Sans" pitchFamily="2" charset="0"/>
                        </a:rPr>
                        <a:t>(1)</a:t>
                      </a:r>
                      <a:endParaRPr lang="es-ES" sz="1000" b="0" baseline="30000" dirty="0">
                        <a:solidFill>
                          <a:srgbClr val="6A7D55"/>
                        </a:solidFill>
                        <a:latin typeface="Bankinter Sans"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600" b="0" dirty="0">
                          <a:latin typeface="Bankinter Sans" pitchFamily="2" charset="0"/>
                        </a:rPr>
                        <a:t>Período de inversión</a:t>
                      </a:r>
                    </a:p>
                    <a:p>
                      <a:r>
                        <a:rPr lang="es-ES" sz="1000" b="0" dirty="0">
                          <a:solidFill>
                            <a:srgbClr val="6A7D55"/>
                          </a:solidFill>
                          <a:latin typeface="Bankinter Sans" pitchFamily="2" charset="0"/>
                        </a:rPr>
                        <a:t>2 años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600" b="0" dirty="0">
                          <a:latin typeface="Bankinter Sans" pitchFamily="2" charset="0"/>
                        </a:rPr>
                        <a:t>Plazo Vehículo</a:t>
                      </a:r>
                    </a:p>
                    <a:p>
                      <a:r>
                        <a:rPr lang="es-ES" sz="1000" b="0" dirty="0">
                          <a:solidFill>
                            <a:srgbClr val="6A7D55"/>
                          </a:solidFill>
                          <a:latin typeface="Bankinter Sans" pitchFamily="2" charset="0"/>
                        </a:rPr>
                        <a:t>7 años</a:t>
                      </a:r>
                    </a:p>
                    <a:p>
                      <a:r>
                        <a:rPr lang="es-ES" sz="700" b="0" dirty="0">
                          <a:solidFill>
                            <a:srgbClr val="6A7D55"/>
                          </a:solidFill>
                          <a:latin typeface="Bankinter Sans" pitchFamily="2" charset="0"/>
                        </a:rPr>
                        <a:t>(+1+1+1)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43048">
                <a:tc>
                  <a:txBody>
                    <a:bodyPr/>
                    <a:lstStyle/>
                    <a:p>
                      <a:r>
                        <a:rPr lang="es-ES" sz="600" b="0" dirty="0">
                          <a:latin typeface="Bankinter Sans" pitchFamily="2" charset="0"/>
                        </a:rPr>
                        <a:t>Socio Gestor</a:t>
                      </a:r>
                    </a:p>
                    <a:p>
                      <a:r>
                        <a:rPr lang="es-ES" sz="1000" b="0" dirty="0">
                          <a:solidFill>
                            <a:srgbClr val="6A7D55"/>
                          </a:solidFill>
                          <a:latin typeface="Bankinter Sans" pitchFamily="2" charset="0"/>
                        </a:rPr>
                        <a:t>GMA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ts val="600"/>
                        </a:lnSpc>
                      </a:pPr>
                      <a:r>
                        <a:rPr lang="es-ES" sz="600" b="0" dirty="0">
                          <a:latin typeface="Bankinter Sans" pitchFamily="2" charset="0"/>
                        </a:rPr>
                        <a:t>Retorno Anual Medio Objetivo¹</a:t>
                      </a:r>
                    </a:p>
                    <a:p>
                      <a:r>
                        <a:rPr lang="es-ES" sz="1000" b="0" dirty="0">
                          <a:solidFill>
                            <a:srgbClr val="6A7D55"/>
                          </a:solidFill>
                          <a:latin typeface="Bankinter Sans" pitchFamily="2" charset="0"/>
                        </a:rPr>
                        <a:t>&gt;5,0%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ES" sz="600" b="0" dirty="0">
                          <a:latin typeface="Bankinter Sans" pitchFamily="2" charset="0"/>
                        </a:rPr>
                        <a:t>TIR</a:t>
                      </a:r>
                      <a:r>
                        <a:rPr lang="es-ES" sz="600" b="0" baseline="0" dirty="0">
                          <a:latin typeface="Bankinter Sans" pitchFamily="2" charset="0"/>
                        </a:rPr>
                        <a:t> Neta Objetivo²</a:t>
                      </a:r>
                      <a:endParaRPr lang="es-ES" sz="600" b="0" dirty="0">
                        <a:latin typeface="Bankinter Sans" pitchFamily="2" charset="0"/>
                      </a:endParaRPr>
                    </a:p>
                    <a:p>
                      <a:r>
                        <a:rPr lang="es-ES" sz="1000" b="0" dirty="0">
                          <a:solidFill>
                            <a:srgbClr val="6A7D55"/>
                          </a:solidFill>
                          <a:latin typeface="Bankinter Sans" pitchFamily="2" charset="0"/>
                        </a:rPr>
                        <a:t>&gt;9,0%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20" name="19 CuadroTexto"/>
          <p:cNvSpPr txBox="1"/>
          <p:nvPr/>
        </p:nvSpPr>
        <p:spPr>
          <a:xfrm>
            <a:off x="1044327" y="1421651"/>
            <a:ext cx="26047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6A7D55"/>
                </a:solidFill>
                <a:effectLst/>
                <a:uLnTx/>
                <a:uFillTx/>
                <a:latin typeface="Bankinter Text" pitchFamily="18" charset="0"/>
                <a:ea typeface="+mn-ea"/>
                <a:cs typeface="+mn-cs"/>
              </a:rPr>
              <a:t>Resumen del vehículo  </a:t>
            </a:r>
            <a:r>
              <a:rPr kumimoji="0" lang="es-ES" sz="1600" b="1" i="0" u="none" strike="noStrike" kern="1200" cap="none" spc="0" normalizeH="0" baseline="0" noProof="0" dirty="0">
                <a:ln>
                  <a:noFill/>
                </a:ln>
                <a:solidFill>
                  <a:srgbClr val="B76400"/>
                </a:solidFill>
                <a:effectLst/>
                <a:uLnTx/>
                <a:uFillTx/>
                <a:latin typeface="Bankinter Text" pitchFamily="18" charset="0"/>
                <a:ea typeface="+mn-ea"/>
                <a:cs typeface="+mn-cs"/>
              </a:rPr>
              <a:t>_</a:t>
            </a:r>
          </a:p>
        </p:txBody>
      </p:sp>
      <p:sp>
        <p:nvSpPr>
          <p:cNvPr id="22" name="21 CuadroTexto"/>
          <p:cNvSpPr txBox="1"/>
          <p:nvPr/>
        </p:nvSpPr>
        <p:spPr>
          <a:xfrm>
            <a:off x="3868514" y="1421651"/>
            <a:ext cx="16952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6A7D55"/>
                </a:solidFill>
                <a:effectLst/>
                <a:uLnTx/>
                <a:uFillTx/>
                <a:latin typeface="Bankinter Text" pitchFamily="18" charset="0"/>
                <a:ea typeface="+mn-ea"/>
                <a:cs typeface="+mn-cs"/>
              </a:rPr>
              <a:t>Rentabilidad</a:t>
            </a:r>
            <a:r>
              <a:rPr kumimoji="0" lang="es-ES" sz="1600" b="1" i="0" u="none" strike="noStrike" kern="1200" cap="none" spc="0" normalizeH="0" baseline="0" noProof="0" dirty="0">
                <a:ln>
                  <a:noFill/>
                </a:ln>
                <a:solidFill>
                  <a:srgbClr val="97A488"/>
                </a:solidFill>
                <a:effectLst/>
                <a:uLnTx/>
                <a:uFillTx/>
                <a:latin typeface="Bankinter Text" pitchFamily="18" charset="0"/>
                <a:ea typeface="+mn-ea"/>
                <a:cs typeface="+mn-cs"/>
              </a:rPr>
              <a:t>  </a:t>
            </a:r>
            <a:r>
              <a:rPr kumimoji="0" lang="es-ES" sz="1600" b="1" i="0" u="none" strike="noStrike" kern="1200" cap="none" spc="0" normalizeH="0" baseline="0" noProof="0" dirty="0">
                <a:ln>
                  <a:noFill/>
                </a:ln>
                <a:solidFill>
                  <a:srgbClr val="B76400"/>
                </a:solidFill>
                <a:effectLst/>
                <a:uLnTx/>
                <a:uFillTx/>
                <a:latin typeface="Bankinter Text" pitchFamily="18" charset="0"/>
                <a:ea typeface="+mn-ea"/>
                <a:cs typeface="+mn-cs"/>
              </a:rPr>
              <a:t>_</a:t>
            </a:r>
          </a:p>
        </p:txBody>
      </p:sp>
      <p:grpSp>
        <p:nvGrpSpPr>
          <p:cNvPr id="2057" name="2056 Grupo"/>
          <p:cNvGrpSpPr/>
          <p:nvPr/>
        </p:nvGrpSpPr>
        <p:grpSpPr>
          <a:xfrm>
            <a:off x="3778113" y="3528467"/>
            <a:ext cx="2957965" cy="864812"/>
            <a:chOff x="3778113" y="3272430"/>
            <a:chExt cx="2957965" cy="682531"/>
          </a:xfrm>
        </p:grpSpPr>
        <p:graphicFrame>
          <p:nvGraphicFramePr>
            <p:cNvPr id="50" name="49 Gráfico"/>
            <p:cNvGraphicFramePr/>
            <p:nvPr>
              <p:extLst>
                <p:ext uri="{D42A27DB-BD31-4B8C-83A1-F6EECF244321}">
                  <p14:modId xmlns:p14="http://schemas.microsoft.com/office/powerpoint/2010/main" val="2545055382"/>
                </p:ext>
              </p:extLst>
            </p:nvPr>
          </p:nvGraphicFramePr>
          <p:xfrm>
            <a:off x="3778113" y="3272430"/>
            <a:ext cx="2957965" cy="682531"/>
          </p:xfrm>
          <a:graphic>
            <a:graphicData uri="http://schemas.openxmlformats.org/drawingml/2006/chart">
              <c:chart xmlns:c="http://schemas.openxmlformats.org/drawingml/2006/chart" xmlns:r="http://schemas.openxmlformats.org/officeDocument/2006/relationships" r:id="rId3"/>
            </a:graphicData>
          </a:graphic>
        </p:graphicFrame>
        <p:sp>
          <p:nvSpPr>
            <p:cNvPr id="55" name="54 CuadroTexto"/>
            <p:cNvSpPr txBox="1"/>
            <p:nvPr/>
          </p:nvSpPr>
          <p:spPr>
            <a:xfrm>
              <a:off x="3852639" y="3386656"/>
              <a:ext cx="59365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489,2</a:t>
              </a:r>
            </a:p>
          </p:txBody>
        </p:sp>
        <p:sp>
          <p:nvSpPr>
            <p:cNvPr id="56" name="55 CuadroTexto"/>
            <p:cNvSpPr txBox="1"/>
            <p:nvPr/>
          </p:nvSpPr>
          <p:spPr>
            <a:xfrm>
              <a:off x="4284687" y="3337413"/>
              <a:ext cx="593652" cy="1821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671,4</a:t>
              </a:r>
            </a:p>
          </p:txBody>
        </p:sp>
        <p:sp>
          <p:nvSpPr>
            <p:cNvPr id="57" name="56 CuadroTexto"/>
            <p:cNvSpPr txBox="1"/>
            <p:nvPr/>
          </p:nvSpPr>
          <p:spPr>
            <a:xfrm>
              <a:off x="4716735" y="3340741"/>
              <a:ext cx="59365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663,5</a:t>
              </a:r>
            </a:p>
          </p:txBody>
        </p:sp>
        <p:sp>
          <p:nvSpPr>
            <p:cNvPr id="58" name="57 CuadroTexto"/>
            <p:cNvSpPr txBox="1"/>
            <p:nvPr/>
          </p:nvSpPr>
          <p:spPr>
            <a:xfrm>
              <a:off x="5220791" y="3340741"/>
              <a:ext cx="53836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676,5</a:t>
              </a:r>
            </a:p>
          </p:txBody>
        </p:sp>
        <p:sp>
          <p:nvSpPr>
            <p:cNvPr id="59" name="58 CuadroTexto"/>
            <p:cNvSpPr txBox="1"/>
            <p:nvPr/>
          </p:nvSpPr>
          <p:spPr>
            <a:xfrm>
              <a:off x="5652839" y="3318153"/>
              <a:ext cx="538369" cy="1821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782,4</a:t>
              </a:r>
            </a:p>
          </p:txBody>
        </p:sp>
      </p:grpSp>
      <p:sp>
        <p:nvSpPr>
          <p:cNvPr id="62" name="61 CuadroTexto"/>
          <p:cNvSpPr txBox="1"/>
          <p:nvPr/>
        </p:nvSpPr>
        <p:spPr>
          <a:xfrm>
            <a:off x="1044327" y="4846097"/>
            <a:ext cx="405444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6A7D55"/>
                </a:solidFill>
                <a:effectLst/>
                <a:uLnTx/>
                <a:uFillTx/>
                <a:latin typeface="Bankinter Text" pitchFamily="18" charset="0"/>
                <a:ea typeface="+mn-ea"/>
                <a:cs typeface="+mn-cs"/>
              </a:rPr>
              <a:t>Localización de hoteles de la cartera  </a:t>
            </a:r>
            <a:r>
              <a:rPr kumimoji="0" lang="es-ES" sz="1600" b="1" i="0" u="none" strike="noStrike" kern="1200" cap="none" spc="0" normalizeH="0" baseline="0" noProof="0" dirty="0">
                <a:ln>
                  <a:noFill/>
                </a:ln>
                <a:solidFill>
                  <a:srgbClr val="B76400"/>
                </a:solidFill>
                <a:effectLst/>
                <a:uLnTx/>
                <a:uFillTx/>
                <a:latin typeface="Bankinter Text" pitchFamily="18" charset="0"/>
                <a:ea typeface="+mn-ea"/>
                <a:cs typeface="+mn-cs"/>
              </a:rPr>
              <a:t>_</a:t>
            </a:r>
          </a:p>
        </p:txBody>
      </p:sp>
      <p:grpSp>
        <p:nvGrpSpPr>
          <p:cNvPr id="2" name="1 Grupo"/>
          <p:cNvGrpSpPr/>
          <p:nvPr/>
        </p:nvGrpSpPr>
        <p:grpSpPr>
          <a:xfrm>
            <a:off x="1034517" y="5181401"/>
            <a:ext cx="2323876" cy="2804017"/>
            <a:chOff x="1322549" y="4821361"/>
            <a:chExt cx="2323876" cy="2804017"/>
          </a:xfrm>
        </p:grpSpPr>
        <p:sp>
          <p:nvSpPr>
            <p:cNvPr id="2060" name="2059 CuadroTexto"/>
            <p:cNvSpPr txBox="1"/>
            <p:nvPr/>
          </p:nvSpPr>
          <p:spPr>
            <a:xfrm>
              <a:off x="1555126" y="4821361"/>
              <a:ext cx="2091299" cy="2800767"/>
            </a:xfrm>
            <a:prstGeom prst="rect">
              <a:avLst/>
            </a:prstGeom>
            <a:noFill/>
          </p:spPr>
          <p:txBody>
            <a:bodyPr wrap="square" rtlCol="0">
              <a:spAutoFit/>
            </a:bodyPr>
            <a:lstStyle>
              <a:defPPr>
                <a:defRPr lang="es-ES"/>
              </a:defPPr>
              <a:lvl1pPr marR="0" lvl="0" indent="0" fontAlgn="auto">
                <a:lnSpc>
                  <a:spcPct val="100000"/>
                </a:lnSpc>
                <a:spcBef>
                  <a:spcPts val="0"/>
                </a:spcBef>
                <a:spcAft>
                  <a:spcPts val="0"/>
                </a:spcAft>
                <a:buClrTx/>
                <a:buSzTx/>
                <a:buFontTx/>
                <a:buNone/>
                <a:tabLst/>
                <a:defRPr kumimoji="0" sz="800" b="0" i="0" u="none" strike="noStrike" cap="none" spc="0" normalizeH="0" baseline="0">
                  <a:ln>
                    <a:noFill/>
                  </a:ln>
                  <a:solidFill>
                    <a:prstClr val="black"/>
                  </a:solidFill>
                  <a:effectLst/>
                  <a:uLnTx/>
                  <a:uFillTx/>
                  <a:latin typeface="Bankinter Text" pitchFamily="18" charset="0"/>
                </a:defRPr>
              </a:lvl1pPr>
            </a:lstStyle>
            <a:p>
              <a:r>
                <a:rPr lang="es-ES_tradnl" dirty="0"/>
                <a:t>Meliá Sevilla</a:t>
              </a:r>
            </a:p>
            <a:p>
              <a:r>
                <a:rPr lang="es-ES_tradnl" dirty="0"/>
                <a:t>Meliá Valencia</a:t>
              </a:r>
            </a:p>
            <a:p>
              <a:r>
                <a:rPr lang="es-ES_tradnl" dirty="0"/>
                <a:t>Sol La Palma</a:t>
              </a:r>
            </a:p>
            <a:p>
              <a:r>
                <a:rPr lang="es-ES_tradnl" dirty="0"/>
                <a:t>Sol Costa Atlantis</a:t>
              </a:r>
            </a:p>
            <a:p>
              <a:r>
                <a:rPr lang="es-ES_tradnl" dirty="0"/>
                <a:t>Sol Falcó</a:t>
              </a:r>
            </a:p>
            <a:p>
              <a:r>
                <a:rPr lang="es-ES_tradnl" dirty="0"/>
                <a:t>Sol Fuerteventura Jandía</a:t>
              </a:r>
            </a:p>
            <a:p>
              <a:r>
                <a:rPr lang="es-ES_tradnl" dirty="0" err="1"/>
                <a:t>Autograph</a:t>
              </a:r>
              <a:r>
                <a:rPr lang="es-ES_tradnl" dirty="0"/>
                <a:t> </a:t>
              </a:r>
              <a:r>
                <a:rPr lang="es-ES_tradnl" dirty="0" err="1"/>
                <a:t>Collection</a:t>
              </a:r>
              <a:r>
                <a:rPr lang="es-ES_tradnl" dirty="0"/>
                <a:t> </a:t>
              </a:r>
              <a:r>
                <a:rPr lang="es-ES_tradnl" dirty="0" err="1"/>
                <a:t>Baqueira</a:t>
              </a:r>
              <a:endParaRPr lang="es-ES_tradnl" dirty="0"/>
            </a:p>
            <a:p>
              <a:r>
                <a:rPr lang="es-ES_tradnl" dirty="0"/>
                <a:t>AC </a:t>
              </a:r>
              <a:r>
                <a:rPr lang="es-ES_tradnl" dirty="0" err="1"/>
                <a:t>Ciutat</a:t>
              </a:r>
              <a:r>
                <a:rPr lang="es-ES_tradnl" dirty="0"/>
                <a:t> de Palma</a:t>
              </a:r>
            </a:p>
            <a:p>
              <a:r>
                <a:rPr lang="es-ES_tradnl" dirty="0"/>
                <a:t>AC Sevilla </a:t>
              </a:r>
              <a:r>
                <a:rPr lang="es-ES_tradnl" dirty="0" err="1"/>
                <a:t>Forum</a:t>
              </a:r>
              <a:endParaRPr lang="es-ES_tradnl" dirty="0"/>
            </a:p>
            <a:p>
              <a:r>
                <a:rPr lang="es-ES_tradnl" dirty="0"/>
                <a:t>Eurostars Rey Don Jaime</a:t>
              </a:r>
            </a:p>
            <a:p>
              <a:r>
                <a:rPr lang="es-ES_tradnl" dirty="0"/>
                <a:t>Eurostars Salinas</a:t>
              </a:r>
            </a:p>
            <a:p>
              <a:r>
                <a:rPr lang="es-ES_tradnl" dirty="0"/>
                <a:t>Exe Coruña</a:t>
              </a:r>
            </a:p>
            <a:p>
              <a:r>
                <a:rPr lang="es-ES_tradnl" dirty="0" err="1"/>
                <a:t>Labranda</a:t>
              </a:r>
              <a:r>
                <a:rPr lang="es-ES_tradnl" dirty="0"/>
                <a:t> Suites Costa Adeje</a:t>
              </a:r>
            </a:p>
            <a:p>
              <a:r>
                <a:rPr lang="es-ES_tradnl" dirty="0" err="1"/>
                <a:t>Labranda</a:t>
              </a:r>
              <a:r>
                <a:rPr lang="es-ES_tradnl" dirty="0"/>
                <a:t> Costa Mogán </a:t>
              </a:r>
            </a:p>
            <a:p>
              <a:r>
                <a:rPr lang="es-ES_tradnl" dirty="0"/>
                <a:t>B&amp;B General Álava</a:t>
              </a:r>
            </a:p>
            <a:p>
              <a:r>
                <a:rPr lang="es-ES_tradnl" dirty="0"/>
                <a:t>B&amp;B Jerez</a:t>
              </a:r>
            </a:p>
            <a:p>
              <a:r>
                <a:rPr lang="es-ES_tradnl" dirty="0"/>
                <a:t>Fergus Club Europa</a:t>
              </a:r>
            </a:p>
            <a:p>
              <a:r>
                <a:rPr lang="es-ES_tradnl" dirty="0"/>
                <a:t>Fergus </a:t>
              </a:r>
              <a:r>
                <a:rPr lang="es-ES_tradnl" dirty="0" err="1"/>
                <a:t>Palmanova</a:t>
              </a:r>
              <a:r>
                <a:rPr lang="es-ES_tradnl" dirty="0"/>
                <a:t> Park</a:t>
              </a:r>
            </a:p>
            <a:p>
              <a:r>
                <a:rPr lang="es-ES_tradnl" dirty="0" err="1"/>
                <a:t>Alua</a:t>
              </a:r>
              <a:r>
                <a:rPr lang="es-ES_tradnl" dirty="0"/>
                <a:t> Calas de Mallorca</a:t>
              </a:r>
            </a:p>
            <a:p>
              <a:r>
                <a:rPr lang="es-ES_tradnl" dirty="0"/>
                <a:t>NH Las Tablas</a:t>
              </a:r>
            </a:p>
            <a:p>
              <a:r>
                <a:rPr lang="es-ES_tradnl" dirty="0"/>
                <a:t>Trademark Avenue Louise</a:t>
              </a:r>
            </a:p>
            <a:p>
              <a:r>
                <a:rPr lang="es-ES_tradnl" dirty="0" err="1"/>
                <a:t>Ilunion</a:t>
              </a:r>
              <a:r>
                <a:rPr lang="es-ES_tradnl" dirty="0"/>
                <a:t> Les Corts</a:t>
              </a:r>
            </a:p>
          </p:txBody>
        </p:sp>
        <p:sp>
          <p:nvSpPr>
            <p:cNvPr id="2061" name="2060 CuadroTexto"/>
            <p:cNvSpPr txBox="1"/>
            <p:nvPr/>
          </p:nvSpPr>
          <p:spPr>
            <a:xfrm>
              <a:off x="1322549" y="4824611"/>
              <a:ext cx="441858"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22</a:t>
              </a:r>
            </a:p>
          </p:txBody>
        </p:sp>
      </p:grpSp>
      <p:sp>
        <p:nvSpPr>
          <p:cNvPr id="73" name="72 CuadroTexto"/>
          <p:cNvSpPr txBox="1"/>
          <p:nvPr/>
        </p:nvSpPr>
        <p:spPr>
          <a:xfrm>
            <a:off x="1044327" y="8158465"/>
            <a:ext cx="26194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6A7D55"/>
                </a:solidFill>
                <a:effectLst/>
                <a:uLnTx/>
                <a:uFillTx/>
                <a:latin typeface="Bankinter Text" pitchFamily="18" charset="0"/>
                <a:ea typeface="+mn-ea"/>
                <a:cs typeface="+mn-cs"/>
              </a:rPr>
              <a:t>Desglose de la cartera</a:t>
            </a:r>
            <a:r>
              <a:rPr kumimoji="0" lang="es-ES" sz="1600" b="0" i="0" u="none" strike="noStrike" kern="1200" cap="none" spc="0" normalizeH="0" baseline="0" noProof="0" dirty="0">
                <a:ln>
                  <a:noFill/>
                </a:ln>
                <a:solidFill>
                  <a:srgbClr val="97A488"/>
                </a:solidFill>
                <a:effectLst/>
                <a:uLnTx/>
                <a:uFillTx/>
                <a:latin typeface="Bankinter Text" pitchFamily="18" charset="0"/>
                <a:ea typeface="+mn-ea"/>
                <a:cs typeface="+mn-cs"/>
              </a:rPr>
              <a:t>  </a:t>
            </a:r>
            <a:r>
              <a:rPr kumimoji="0" lang="es-ES" sz="1600" b="1" i="0" u="none" strike="noStrike" kern="1200" cap="none" spc="0" normalizeH="0" baseline="0" noProof="0" dirty="0">
                <a:ln>
                  <a:noFill/>
                </a:ln>
                <a:solidFill>
                  <a:srgbClr val="B76400"/>
                </a:solidFill>
                <a:effectLst/>
                <a:uLnTx/>
                <a:uFillTx/>
                <a:latin typeface="Bankinter Text" pitchFamily="18" charset="0"/>
                <a:ea typeface="+mn-ea"/>
                <a:cs typeface="+mn-cs"/>
              </a:rPr>
              <a:t>_</a:t>
            </a:r>
          </a:p>
        </p:txBody>
      </p:sp>
      <p:sp>
        <p:nvSpPr>
          <p:cNvPr id="2067" name="2066 CuadroTexto"/>
          <p:cNvSpPr txBox="1"/>
          <p:nvPr/>
        </p:nvSpPr>
        <p:spPr>
          <a:xfrm>
            <a:off x="540271" y="10225211"/>
            <a:ext cx="6480720"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700" dirty="0">
                <a:solidFill>
                  <a:prstClr val="black"/>
                </a:solidFill>
                <a:latin typeface="Bankinter Text" pitchFamily="18" charset="0"/>
              </a:rPr>
              <a:t>Nota: </a:t>
            </a:r>
          </a:p>
          <a:p>
            <a:pPr marL="228600" marR="0" lvl="0" indent="-2286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700" b="0" i="0" u="none" strike="noStrike" kern="1200" cap="none" spc="0" normalizeH="0" baseline="0" noProof="0" dirty="0">
                <a:ln>
                  <a:noFill/>
                </a:ln>
                <a:solidFill>
                  <a:prstClr val="black"/>
                </a:solidFill>
                <a:effectLst/>
                <a:uLnTx/>
                <a:uFillTx/>
                <a:latin typeface="Bankinter Text" pitchFamily="18" charset="0"/>
                <a:ea typeface="+mn-ea"/>
                <a:cs typeface="+mn-cs"/>
              </a:rPr>
              <a:t>Distribución de caja a los inversores media durante la vida del vehículo. No incluye revalorización de la acción ni de los activos.</a:t>
            </a:r>
          </a:p>
          <a:p>
            <a:pPr marL="228600" marR="0" lvl="0" indent="-2286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700" b="0" i="0" u="none" strike="noStrike" kern="1200" cap="none" spc="0" normalizeH="0" baseline="0" noProof="0" dirty="0">
                <a:ln>
                  <a:noFill/>
                </a:ln>
                <a:solidFill>
                  <a:prstClr val="black"/>
                </a:solidFill>
                <a:effectLst/>
                <a:uLnTx/>
                <a:uFillTx/>
                <a:latin typeface="Bankinter Text" pitchFamily="18" charset="0"/>
                <a:ea typeface="+mn-ea"/>
                <a:cs typeface="+mn-cs"/>
              </a:rPr>
              <a:t>Para el cálculo de la TIR se considera el patrimonio inicial de la Sociedad (EPRA NAV inicial), todos los flujos de efectivo (como los dividendos distribuidos, los incrementos y reducciones adicionales de capital) y el EPRA NAV final de la Sociedad.</a:t>
            </a:r>
          </a:p>
        </p:txBody>
      </p:sp>
      <p:graphicFrame>
        <p:nvGraphicFramePr>
          <p:cNvPr id="2068" name="2067 Gráfico"/>
          <p:cNvGraphicFramePr/>
          <p:nvPr>
            <p:extLst>
              <p:ext uri="{D42A27DB-BD31-4B8C-83A1-F6EECF244321}">
                <p14:modId xmlns:p14="http://schemas.microsoft.com/office/powerpoint/2010/main" val="3146947158"/>
              </p:ext>
            </p:extLst>
          </p:nvPr>
        </p:nvGraphicFramePr>
        <p:xfrm>
          <a:off x="2556495" y="8614195"/>
          <a:ext cx="2077403" cy="13202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75 Gráfico"/>
          <p:cNvGraphicFramePr/>
          <p:nvPr>
            <p:extLst>
              <p:ext uri="{D42A27DB-BD31-4B8C-83A1-F6EECF244321}">
                <p14:modId xmlns:p14="http://schemas.microsoft.com/office/powerpoint/2010/main" val="167092467"/>
              </p:ext>
            </p:extLst>
          </p:nvPr>
        </p:nvGraphicFramePr>
        <p:xfrm>
          <a:off x="612279" y="8614195"/>
          <a:ext cx="2077403" cy="1320240"/>
        </p:xfrm>
        <a:graphic>
          <a:graphicData uri="http://schemas.openxmlformats.org/drawingml/2006/chart">
            <c:chart xmlns:c="http://schemas.openxmlformats.org/drawingml/2006/chart" xmlns:r="http://schemas.openxmlformats.org/officeDocument/2006/relationships" r:id="rId5"/>
          </a:graphicData>
        </a:graphic>
      </p:graphicFrame>
      <p:sp>
        <p:nvSpPr>
          <p:cNvPr id="2071" name="2070 CuadroTexto"/>
          <p:cNvSpPr txBox="1"/>
          <p:nvPr/>
        </p:nvSpPr>
        <p:spPr>
          <a:xfrm>
            <a:off x="1347439" y="9015028"/>
            <a:ext cx="607083"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97A488"/>
                </a:solidFill>
                <a:effectLst/>
                <a:uLnTx/>
                <a:uFillTx/>
                <a:latin typeface="Bankinter Text" pitchFamily="18" charset="0"/>
                <a:ea typeface="+mn-ea"/>
                <a:cs typeface="+mn-cs"/>
              </a:rPr>
              <a:t>26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00" b="0" i="0" u="none" strike="noStrike" kern="1200" cap="none" spc="0" normalizeH="0" baseline="0" noProof="0" dirty="0">
                <a:ln>
                  <a:noFill/>
                </a:ln>
                <a:solidFill>
                  <a:prstClr val="black"/>
                </a:solidFill>
                <a:effectLst/>
                <a:uLnTx/>
                <a:uFillTx/>
                <a:latin typeface="Bankinter Text" pitchFamily="18" charset="0"/>
                <a:ea typeface="+mn-ea"/>
                <a:cs typeface="+mn-cs"/>
              </a:rPr>
              <a:t>HOTELES</a:t>
            </a:r>
          </a:p>
        </p:txBody>
      </p:sp>
      <p:sp>
        <p:nvSpPr>
          <p:cNvPr id="2073" name="2072 CuadroTexto"/>
          <p:cNvSpPr txBox="1"/>
          <p:nvPr/>
        </p:nvSpPr>
        <p:spPr>
          <a:xfrm>
            <a:off x="1277469" y="9793419"/>
            <a:ext cx="9361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424D35"/>
                </a:solidFill>
                <a:effectLst/>
                <a:uLnTx/>
                <a:uFillTx/>
                <a:latin typeface="Bankinter Text" pitchFamily="18" charset="0"/>
                <a:ea typeface="+mn-ea"/>
                <a:cs typeface="+mn-cs"/>
              </a:rPr>
              <a:t>23</a:t>
            </a:r>
            <a:r>
              <a:rPr kumimoji="0" lang="es-ES" sz="800" b="1" i="0" u="none" strike="noStrike" kern="1200" cap="none" spc="0" normalizeH="0" baseline="0" noProof="0" dirty="0">
                <a:ln>
                  <a:noFill/>
                </a:ln>
                <a:solidFill>
                  <a:srgbClr val="6A7D55"/>
                </a:solidFill>
                <a:effectLst/>
                <a:uLnTx/>
                <a:uFillTx/>
                <a:latin typeface="Bankinter Text" pitchFamily="18" charset="0"/>
                <a:ea typeface="+mn-ea"/>
                <a:cs typeface="+mn-cs"/>
              </a:rPr>
              <a:t> </a:t>
            </a:r>
            <a:r>
              <a:rPr kumimoji="0" lang="es-ES" sz="800" b="0" i="0" u="none" strike="noStrike" kern="1200" cap="none" spc="0" normalizeH="0" baseline="0" noProof="0" dirty="0">
                <a:ln>
                  <a:noFill/>
                </a:ln>
                <a:solidFill>
                  <a:prstClr val="black"/>
                </a:solidFill>
                <a:effectLst/>
                <a:uLnTx/>
                <a:uFillTx/>
                <a:latin typeface="Bankinter Text" pitchFamily="18" charset="0"/>
                <a:ea typeface="+mn-ea"/>
                <a:cs typeface="+mn-cs"/>
              </a:rPr>
              <a:t>Hoteles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6A7D55"/>
                </a:solidFill>
                <a:effectLst/>
                <a:uLnTx/>
                <a:uFillTx/>
                <a:latin typeface="Bankinter Text" pitchFamily="18" charset="0"/>
                <a:ea typeface="+mn-ea"/>
                <a:cs typeface="+mn-cs"/>
              </a:rPr>
              <a:t>2 </a:t>
            </a:r>
            <a:r>
              <a:rPr kumimoji="0" lang="es-ES" sz="800" b="0" i="0" u="none" strike="noStrike" kern="1200" cap="none" spc="0" normalizeH="0" baseline="0" noProof="0" dirty="0">
                <a:ln>
                  <a:noFill/>
                </a:ln>
                <a:solidFill>
                  <a:prstClr val="black"/>
                </a:solidFill>
                <a:effectLst/>
                <a:uLnTx/>
                <a:uFillTx/>
                <a:latin typeface="Bankinter Text" pitchFamily="18" charset="0"/>
                <a:ea typeface="+mn-ea"/>
                <a:cs typeface="+mn-cs"/>
              </a:rPr>
              <a:t>Hoteles 5*</a:t>
            </a:r>
            <a:endParaRPr kumimoji="0" lang="es-ES" sz="800" b="1" i="0" u="none" strike="noStrike" kern="1200" cap="none" spc="0" normalizeH="0" baseline="0" noProof="0" dirty="0">
              <a:ln>
                <a:noFill/>
              </a:ln>
              <a:solidFill>
                <a:srgbClr val="6A7D55"/>
              </a:solidFill>
              <a:effectLst/>
              <a:uLnTx/>
              <a:uFillTx/>
              <a:latin typeface="Bankinter Text"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1</a:t>
            </a:r>
            <a:r>
              <a:rPr kumimoji="0" lang="es-ES" sz="800" b="1" i="0" u="none" strike="noStrike" kern="1200" cap="none" spc="0" normalizeH="0" baseline="0" noProof="0" dirty="0">
                <a:ln>
                  <a:noFill/>
                </a:ln>
                <a:solidFill>
                  <a:srgbClr val="6A7D55"/>
                </a:solidFill>
                <a:effectLst/>
                <a:uLnTx/>
                <a:uFillTx/>
                <a:latin typeface="Bankinter Text" pitchFamily="18" charset="0"/>
                <a:ea typeface="+mn-ea"/>
                <a:cs typeface="+mn-cs"/>
              </a:rPr>
              <a:t> </a:t>
            </a:r>
            <a:r>
              <a:rPr kumimoji="0" lang="es-ES" sz="800" b="0" i="0" u="none" strike="noStrike" kern="1200" cap="none" spc="0" normalizeH="0" baseline="0" noProof="0" dirty="0">
                <a:ln>
                  <a:noFill/>
                </a:ln>
                <a:solidFill>
                  <a:prstClr val="black"/>
                </a:solidFill>
                <a:effectLst/>
                <a:uLnTx/>
                <a:uFillTx/>
                <a:latin typeface="Bankinter Text" pitchFamily="18" charset="0"/>
                <a:ea typeface="+mn-ea"/>
                <a:cs typeface="+mn-cs"/>
              </a:rPr>
              <a:t>Hotel 3*</a:t>
            </a:r>
            <a:endParaRPr kumimoji="0" lang="es-ES" sz="800" b="1" i="0" u="none" strike="noStrike" kern="1200" cap="none" spc="0" normalizeH="0" baseline="0" noProof="0" dirty="0">
              <a:ln>
                <a:noFill/>
              </a:ln>
              <a:solidFill>
                <a:srgbClr val="6A7D55"/>
              </a:solidFill>
              <a:effectLst/>
              <a:uLnTx/>
              <a:uFillTx/>
              <a:latin typeface="Bankinter Text" pitchFamily="18" charset="0"/>
              <a:ea typeface="+mn-ea"/>
              <a:cs typeface="+mn-cs"/>
            </a:endParaRPr>
          </a:p>
        </p:txBody>
      </p:sp>
      <p:sp>
        <p:nvSpPr>
          <p:cNvPr id="90" name="89 CuadroTexto"/>
          <p:cNvSpPr txBox="1"/>
          <p:nvPr/>
        </p:nvSpPr>
        <p:spPr>
          <a:xfrm>
            <a:off x="3141164" y="9814650"/>
            <a:ext cx="9832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424D35"/>
                </a:solidFill>
                <a:effectLst/>
                <a:uLnTx/>
                <a:uFillTx/>
                <a:latin typeface="Bankinter Text" pitchFamily="18" charset="0"/>
                <a:ea typeface="+mn-ea"/>
                <a:cs typeface="+mn-cs"/>
              </a:rPr>
              <a:t>13</a:t>
            </a:r>
            <a:r>
              <a:rPr kumimoji="0" lang="es-ES" sz="800" b="1" i="0" u="none" strike="noStrike" kern="1200" cap="none" spc="0" normalizeH="0" baseline="0" noProof="0" dirty="0">
                <a:ln>
                  <a:noFill/>
                </a:ln>
                <a:solidFill>
                  <a:srgbClr val="6A7D55"/>
                </a:solidFill>
                <a:effectLst/>
                <a:uLnTx/>
                <a:uFillTx/>
                <a:latin typeface="Bankinter Text" pitchFamily="18" charset="0"/>
                <a:ea typeface="+mn-ea"/>
                <a:cs typeface="+mn-cs"/>
              </a:rPr>
              <a:t> </a:t>
            </a:r>
            <a:r>
              <a:rPr kumimoji="0" lang="es-ES" sz="800" b="0" i="0" u="none" strike="noStrike" kern="1200" cap="none" spc="0" normalizeH="0" baseline="0" noProof="0" dirty="0">
                <a:ln>
                  <a:noFill/>
                </a:ln>
                <a:solidFill>
                  <a:prstClr val="black"/>
                </a:solidFill>
                <a:effectLst/>
                <a:uLnTx/>
                <a:uFillTx/>
                <a:latin typeface="Bankinter Text" pitchFamily="18" charset="0"/>
                <a:ea typeface="+mn-ea"/>
                <a:cs typeface="+mn-cs"/>
              </a:rPr>
              <a:t>Vacacional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6A7D55"/>
                </a:solidFill>
                <a:effectLst/>
                <a:uLnTx/>
                <a:uFillTx/>
                <a:latin typeface="Bankinter Text" pitchFamily="18" charset="0"/>
                <a:ea typeface="+mn-ea"/>
                <a:cs typeface="+mn-cs"/>
              </a:rPr>
              <a:t>13 </a:t>
            </a:r>
            <a:r>
              <a:rPr kumimoji="0" lang="es-ES" sz="800" b="0" i="0" u="none" strike="noStrike" kern="1200" cap="none" spc="0" normalizeH="0" baseline="0" noProof="0" dirty="0">
                <a:ln>
                  <a:noFill/>
                </a:ln>
                <a:solidFill>
                  <a:prstClr val="black"/>
                </a:solidFill>
                <a:effectLst/>
                <a:uLnTx/>
                <a:uFillTx/>
                <a:latin typeface="Bankinter Text" pitchFamily="18" charset="0"/>
                <a:ea typeface="+mn-ea"/>
                <a:cs typeface="+mn-cs"/>
              </a:rPr>
              <a:t>Urbano</a:t>
            </a:r>
          </a:p>
        </p:txBody>
      </p:sp>
      <p:sp>
        <p:nvSpPr>
          <p:cNvPr id="4" name="3 CuadroTexto"/>
          <p:cNvSpPr txBox="1"/>
          <p:nvPr/>
        </p:nvSpPr>
        <p:spPr>
          <a:xfrm>
            <a:off x="3924647" y="3282246"/>
            <a:ext cx="280831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lumMod val="65000"/>
                  </a:prstClr>
                </a:solidFill>
                <a:effectLst/>
                <a:uLnTx/>
                <a:uFillTx/>
                <a:latin typeface="Bankinter Text" pitchFamily="18" charset="0"/>
                <a:ea typeface="+mn-ea"/>
                <a:cs typeface="+mn-cs"/>
              </a:rPr>
              <a:t>Valor bruto de activos - GAV (M€)</a:t>
            </a:r>
          </a:p>
        </p:txBody>
      </p:sp>
      <p:sp>
        <p:nvSpPr>
          <p:cNvPr id="80" name="79 CuadroTexto"/>
          <p:cNvSpPr txBox="1"/>
          <p:nvPr/>
        </p:nvSpPr>
        <p:spPr>
          <a:xfrm>
            <a:off x="3924647" y="1698070"/>
            <a:ext cx="280831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lumMod val="65000"/>
                  </a:prstClr>
                </a:solidFill>
                <a:effectLst/>
                <a:uLnTx/>
                <a:uFillTx/>
                <a:latin typeface="Bankinter Text" pitchFamily="18" charset="0"/>
                <a:ea typeface="+mn-ea"/>
                <a:cs typeface="+mn-cs"/>
              </a:rPr>
              <a:t>Distribución a los inversores (M€)</a:t>
            </a:r>
          </a:p>
        </p:txBody>
      </p:sp>
      <p:sp>
        <p:nvSpPr>
          <p:cNvPr id="82" name="81 CuadroTexto"/>
          <p:cNvSpPr txBox="1"/>
          <p:nvPr/>
        </p:nvSpPr>
        <p:spPr>
          <a:xfrm>
            <a:off x="3309555" y="9021452"/>
            <a:ext cx="607083"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97A488"/>
                </a:solidFill>
                <a:effectLst/>
                <a:uLnTx/>
                <a:uFillTx/>
                <a:latin typeface="Bankinter Text" pitchFamily="18" charset="0"/>
                <a:ea typeface="+mn-ea"/>
                <a:cs typeface="+mn-cs"/>
              </a:rPr>
              <a:t>26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00" b="0" i="0" u="none" strike="noStrike" kern="1200" cap="none" spc="0" normalizeH="0" baseline="0" noProof="0" dirty="0">
                <a:ln>
                  <a:noFill/>
                </a:ln>
                <a:solidFill>
                  <a:prstClr val="black"/>
                </a:solidFill>
                <a:effectLst/>
                <a:uLnTx/>
                <a:uFillTx/>
                <a:latin typeface="Bankinter Text" pitchFamily="18" charset="0"/>
                <a:ea typeface="+mn-ea"/>
                <a:cs typeface="+mn-cs"/>
              </a:rPr>
              <a:t>HOTELES</a:t>
            </a:r>
          </a:p>
        </p:txBody>
      </p:sp>
      <p:sp>
        <p:nvSpPr>
          <p:cNvPr id="61" name="60 Rectángulo"/>
          <p:cNvSpPr/>
          <p:nvPr/>
        </p:nvSpPr>
        <p:spPr>
          <a:xfrm>
            <a:off x="2628503" y="412048"/>
            <a:ext cx="2247478" cy="4521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3" name="62 CuadroTexto"/>
          <p:cNvSpPr txBox="1"/>
          <p:nvPr/>
        </p:nvSpPr>
        <p:spPr>
          <a:xfrm>
            <a:off x="2988543" y="504131"/>
            <a:ext cx="162576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Atom</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Hoteles </a:t>
            </a: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Socimi</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S.A.</a:t>
            </a:r>
          </a:p>
        </p:txBody>
      </p:sp>
      <p:grpSp>
        <p:nvGrpSpPr>
          <p:cNvPr id="3" name="Grupo 2">
            <a:extLst>
              <a:ext uri="{FF2B5EF4-FFF2-40B4-BE49-F238E27FC236}">
                <a16:creationId xmlns:a16="http://schemas.microsoft.com/office/drawing/2014/main" id="{A140160D-D596-4F81-8F4F-ACED74C89EA6}"/>
              </a:ext>
            </a:extLst>
          </p:cNvPr>
          <p:cNvGrpSpPr/>
          <p:nvPr/>
        </p:nvGrpSpPr>
        <p:grpSpPr>
          <a:xfrm>
            <a:off x="3774994" y="1872283"/>
            <a:ext cx="2957965" cy="763336"/>
            <a:chOff x="3774994" y="1986981"/>
            <a:chExt cx="2957965" cy="763336"/>
          </a:xfrm>
        </p:grpSpPr>
        <p:graphicFrame>
          <p:nvGraphicFramePr>
            <p:cNvPr id="21" name="20 Gráfico"/>
            <p:cNvGraphicFramePr/>
            <p:nvPr>
              <p:extLst>
                <p:ext uri="{D42A27DB-BD31-4B8C-83A1-F6EECF244321}">
                  <p14:modId xmlns:p14="http://schemas.microsoft.com/office/powerpoint/2010/main" val="1444685411"/>
                </p:ext>
              </p:extLst>
            </p:nvPr>
          </p:nvGraphicFramePr>
          <p:xfrm>
            <a:off x="3774994" y="1986981"/>
            <a:ext cx="2957965" cy="763336"/>
          </p:xfrm>
          <a:graphic>
            <a:graphicData uri="http://schemas.openxmlformats.org/drawingml/2006/chart">
              <c:chart xmlns:c="http://schemas.openxmlformats.org/drawingml/2006/chart" xmlns:r="http://schemas.openxmlformats.org/officeDocument/2006/relationships" r:id="rId6"/>
            </a:graphicData>
          </a:graphic>
        </p:graphicFrame>
        <p:grpSp>
          <p:nvGrpSpPr>
            <p:cNvPr id="26" name="25 Grupo"/>
            <p:cNvGrpSpPr/>
            <p:nvPr/>
          </p:nvGrpSpPr>
          <p:grpSpPr>
            <a:xfrm>
              <a:off x="3881303" y="2035902"/>
              <a:ext cx="2404641" cy="441865"/>
              <a:chOff x="3881303" y="1719053"/>
              <a:chExt cx="2404641" cy="725486"/>
            </a:xfrm>
          </p:grpSpPr>
          <p:sp>
            <p:nvSpPr>
              <p:cNvPr id="23" name="22 CuadroTexto"/>
              <p:cNvSpPr txBox="1"/>
              <p:nvPr/>
            </p:nvSpPr>
            <p:spPr>
              <a:xfrm>
                <a:off x="3881303" y="2065542"/>
                <a:ext cx="450111" cy="378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7,4</a:t>
                </a:r>
              </a:p>
            </p:txBody>
          </p:sp>
          <p:sp>
            <p:nvSpPr>
              <p:cNvPr id="25" name="24 CuadroTexto"/>
              <p:cNvSpPr txBox="1"/>
              <p:nvPr/>
            </p:nvSpPr>
            <p:spPr>
              <a:xfrm>
                <a:off x="4266624" y="2018453"/>
                <a:ext cx="450111" cy="378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10,0</a:t>
                </a:r>
              </a:p>
            </p:txBody>
          </p:sp>
          <p:sp>
            <p:nvSpPr>
              <p:cNvPr id="27" name="26 CuadroTexto"/>
              <p:cNvSpPr txBox="1"/>
              <p:nvPr/>
            </p:nvSpPr>
            <p:spPr>
              <a:xfrm>
                <a:off x="4650925" y="2018453"/>
                <a:ext cx="450111" cy="378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10,0</a:t>
                </a:r>
              </a:p>
            </p:txBody>
          </p:sp>
          <p:sp>
            <p:nvSpPr>
              <p:cNvPr id="28" name="27 CuadroTexto"/>
              <p:cNvSpPr txBox="1"/>
              <p:nvPr/>
            </p:nvSpPr>
            <p:spPr>
              <a:xfrm>
                <a:off x="5007173" y="1935862"/>
                <a:ext cx="514176" cy="378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16,4</a:t>
                </a:r>
              </a:p>
            </p:txBody>
          </p:sp>
          <p:sp>
            <p:nvSpPr>
              <p:cNvPr id="29" name="28 CuadroTexto"/>
              <p:cNvSpPr txBox="1"/>
              <p:nvPr/>
            </p:nvSpPr>
            <p:spPr>
              <a:xfrm>
                <a:off x="5771768" y="1719053"/>
                <a:ext cx="514176" cy="378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60,2</a:t>
                </a:r>
              </a:p>
            </p:txBody>
          </p:sp>
          <p:sp>
            <p:nvSpPr>
              <p:cNvPr id="10" name="27 CuadroTexto">
                <a:extLst>
                  <a:ext uri="{FF2B5EF4-FFF2-40B4-BE49-F238E27FC236}">
                    <a16:creationId xmlns:a16="http://schemas.microsoft.com/office/drawing/2014/main" id="{C384D25A-1E70-B972-581B-177FBB732219}"/>
                  </a:ext>
                </a:extLst>
              </p:cNvPr>
              <p:cNvSpPr txBox="1"/>
              <p:nvPr/>
            </p:nvSpPr>
            <p:spPr>
              <a:xfrm>
                <a:off x="5388345" y="1935862"/>
                <a:ext cx="514176" cy="378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16,4</a:t>
                </a:r>
              </a:p>
            </p:txBody>
          </p:sp>
        </p:grpSp>
        <p:sp>
          <p:nvSpPr>
            <p:cNvPr id="69" name="68 CuadroTexto"/>
            <p:cNvSpPr txBox="1"/>
            <p:nvPr/>
          </p:nvSpPr>
          <p:spPr>
            <a:xfrm>
              <a:off x="6131036" y="2042193"/>
              <a:ext cx="55956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B76400"/>
                  </a:solidFill>
                  <a:effectLst/>
                  <a:uLnTx/>
                  <a:uFillTx/>
                  <a:latin typeface="Bankinter Text" pitchFamily="18" charset="0"/>
                  <a:ea typeface="+mn-ea"/>
                  <a:cs typeface="+mn-cs"/>
                </a:rPr>
                <a:t>18,4%</a:t>
              </a:r>
            </a:p>
          </p:txBody>
        </p:sp>
        <p:sp>
          <p:nvSpPr>
            <p:cNvPr id="70" name="69 CuadroTexto"/>
            <p:cNvSpPr txBox="1"/>
            <p:nvPr/>
          </p:nvSpPr>
          <p:spPr>
            <a:xfrm>
              <a:off x="6105651" y="2509338"/>
              <a:ext cx="565943" cy="208307"/>
            </a:xfrm>
            <a:prstGeom prst="rect">
              <a:avLst/>
            </a:prstGeom>
            <a:noFill/>
          </p:spPr>
          <p:txBody>
            <a:bodyPr vert="horz" wrap="square" rtlCol="0">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700" b="0" i="0" u="none" strike="noStrike" kern="1200" cap="none" spc="0" normalizeH="0" baseline="0" noProof="0" dirty="0">
                  <a:ln>
                    <a:noFill/>
                  </a:ln>
                  <a:solidFill>
                    <a:prstClr val="black"/>
                  </a:solidFill>
                  <a:effectLst/>
                  <a:uLnTx/>
                  <a:uFillTx/>
                  <a:latin typeface="Bankinter Text" pitchFamily="18" charset="0"/>
                  <a:ea typeface="+mn-ea"/>
                  <a:cs typeface="+mn-cs"/>
                </a:rPr>
                <a:t>% Sobre</a:t>
              </a:r>
            </a:p>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700" b="0" i="0" u="none" strike="noStrike" kern="1200" cap="none" spc="0" normalizeH="0" baseline="0" noProof="0" dirty="0">
                  <a:ln>
                    <a:noFill/>
                  </a:ln>
                  <a:solidFill>
                    <a:prstClr val="black"/>
                  </a:solidFill>
                  <a:effectLst/>
                  <a:uLnTx/>
                  <a:uFillTx/>
                  <a:latin typeface="Bankinter Text" pitchFamily="18" charset="0"/>
                  <a:ea typeface="+mn-ea"/>
                  <a:cs typeface="+mn-cs"/>
                </a:rPr>
                <a:t>capital</a:t>
              </a:r>
              <a:endParaRPr kumimoji="0" lang="es-ES" sz="900" b="0" i="0" u="none" strike="noStrike" kern="1200" cap="none" spc="0" normalizeH="0" baseline="0" noProof="0" dirty="0">
                <a:ln>
                  <a:noFill/>
                </a:ln>
                <a:solidFill>
                  <a:prstClr val="black"/>
                </a:solidFill>
                <a:effectLst/>
                <a:uLnTx/>
                <a:uFillTx/>
                <a:latin typeface="Bankinter Text" pitchFamily="18" charset="0"/>
                <a:ea typeface="+mn-ea"/>
                <a:cs typeface="+mn-cs"/>
              </a:endParaRPr>
            </a:p>
          </p:txBody>
        </p:sp>
        <p:sp>
          <p:nvSpPr>
            <p:cNvPr id="60" name="59 CuadroTexto"/>
            <p:cNvSpPr txBox="1"/>
            <p:nvPr/>
          </p:nvSpPr>
          <p:spPr>
            <a:xfrm>
              <a:off x="5693715" y="2511808"/>
              <a:ext cx="664425" cy="194925"/>
            </a:xfrm>
            <a:prstGeom prst="rect">
              <a:avLst/>
            </a:prstGeom>
            <a:noFill/>
          </p:spPr>
          <p:txBody>
            <a:bodyPr vert="horz" wrap="square" rtlCol="0">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700" b="0" i="0" u="none" strike="noStrike" kern="1200" cap="none" spc="0" normalizeH="0" baseline="0" noProof="0" dirty="0" err="1">
                  <a:ln>
                    <a:noFill/>
                  </a:ln>
                  <a:solidFill>
                    <a:prstClr val="black"/>
                  </a:solidFill>
                  <a:effectLst/>
                  <a:uLnTx/>
                  <a:uFillTx/>
                  <a:latin typeface="Bankinter Text" pitchFamily="18" charset="0"/>
                  <a:ea typeface="+mn-ea"/>
                  <a:cs typeface="+mn-cs"/>
                </a:rPr>
                <a:t>Acum</a:t>
              </a:r>
              <a:r>
                <a:rPr kumimoji="0" lang="es-ES" sz="700" b="0" i="0" u="none" strike="noStrike" kern="1200" cap="none" spc="0" normalizeH="0" baseline="0" noProof="0" dirty="0">
                  <a:ln>
                    <a:noFill/>
                  </a:ln>
                  <a:solidFill>
                    <a:prstClr val="black"/>
                  </a:solidFill>
                  <a:effectLst/>
                  <a:uLnTx/>
                  <a:uFillTx/>
                  <a:latin typeface="Bankinter Text" pitchFamily="18" charset="0"/>
                  <a:ea typeface="+mn-ea"/>
                  <a:cs typeface="+mn-cs"/>
                </a:rPr>
                <a:t>.</a:t>
              </a:r>
            </a:p>
          </p:txBody>
        </p:sp>
      </p:grpSp>
      <p:grpSp>
        <p:nvGrpSpPr>
          <p:cNvPr id="11" name="10 Grupo"/>
          <p:cNvGrpSpPr/>
          <p:nvPr/>
        </p:nvGrpSpPr>
        <p:grpSpPr>
          <a:xfrm>
            <a:off x="2988543" y="5869581"/>
            <a:ext cx="3862524" cy="2267398"/>
            <a:chOff x="2739091" y="5797573"/>
            <a:chExt cx="3862524" cy="2267398"/>
          </a:xfrm>
        </p:grpSpPr>
        <p:grpSp>
          <p:nvGrpSpPr>
            <p:cNvPr id="144" name="Grupo 3">
              <a:extLst>
                <a:ext uri="{FF2B5EF4-FFF2-40B4-BE49-F238E27FC236}">
                  <a16:creationId xmlns:a16="http://schemas.microsoft.com/office/drawing/2014/main" id="{5D821103-6BDC-4630-864E-D278C2ECBB3E}"/>
                </a:ext>
              </a:extLst>
            </p:cNvPr>
            <p:cNvGrpSpPr/>
            <p:nvPr/>
          </p:nvGrpSpPr>
          <p:grpSpPr>
            <a:xfrm>
              <a:off x="3092953" y="6147132"/>
              <a:ext cx="548752" cy="563868"/>
              <a:chOff x="5877209" y="5756045"/>
              <a:chExt cx="548752" cy="563868"/>
            </a:xfrm>
          </p:grpSpPr>
          <p:pic>
            <p:nvPicPr>
              <p:cNvPr id="145" name="Picture 2">
                <a:extLst>
                  <a:ext uri="{FF2B5EF4-FFF2-40B4-BE49-F238E27FC236}">
                    <a16:creationId xmlns:a16="http://schemas.microsoft.com/office/drawing/2014/main" id="{54357A87-B947-4F1E-A5EC-F5EE4F4C7574}"/>
                  </a:ext>
                </a:extLst>
              </p:cNvPr>
              <p:cNvPicPr>
                <a:picLocks noChangeAspect="1" noChangeArrowheads="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l="9853" t="16308" r="40333" b="9528"/>
              <a:stretch/>
            </p:blipFill>
            <p:spPr bwMode="auto">
              <a:xfrm>
                <a:off x="5877209" y="5756045"/>
                <a:ext cx="548752" cy="563868"/>
              </a:xfrm>
              <a:prstGeom prst="rect">
                <a:avLst/>
              </a:prstGeom>
              <a:solidFill>
                <a:schemeClr val="bg1">
                  <a:lumMod val="50000"/>
                </a:schemeClr>
              </a:solidFill>
              <a:ln w="9525">
                <a:noFill/>
                <a:prstDash val="dash"/>
              </a:ln>
            </p:spPr>
          </p:pic>
          <p:sp>
            <p:nvSpPr>
              <p:cNvPr id="147" name="254 Elipse">
                <a:extLst>
                  <a:ext uri="{FF2B5EF4-FFF2-40B4-BE49-F238E27FC236}">
                    <a16:creationId xmlns:a16="http://schemas.microsoft.com/office/drawing/2014/main" id="{6970DCF6-DA4E-4FC4-8CCC-8EF2CED4B009}"/>
                  </a:ext>
                </a:extLst>
              </p:cNvPr>
              <p:cNvSpPr>
                <a:spLocks noChangeAspect="1"/>
              </p:cNvSpPr>
              <p:nvPr/>
            </p:nvSpPr>
            <p:spPr bwMode="auto">
              <a:xfrm>
                <a:off x="6064249" y="5936546"/>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21</a:t>
                </a:r>
              </a:p>
            </p:txBody>
          </p:sp>
        </p:grpSp>
        <p:grpSp>
          <p:nvGrpSpPr>
            <p:cNvPr id="148" name="Group 76">
              <a:extLst>
                <a:ext uri="{FF2B5EF4-FFF2-40B4-BE49-F238E27FC236}">
                  <a16:creationId xmlns:a16="http://schemas.microsoft.com/office/drawing/2014/main" id="{23B695B9-A630-4797-A036-CE49539F34E0}"/>
                </a:ext>
              </a:extLst>
            </p:cNvPr>
            <p:cNvGrpSpPr/>
            <p:nvPr/>
          </p:nvGrpSpPr>
          <p:grpSpPr>
            <a:xfrm>
              <a:off x="2816377" y="5797573"/>
              <a:ext cx="3732017" cy="2267398"/>
              <a:chOff x="804645" y="1810858"/>
              <a:chExt cx="6048285" cy="3364084"/>
            </a:xfrm>
            <a:solidFill>
              <a:schemeClr val="bg1">
                <a:lumMod val="85000"/>
              </a:schemeClr>
            </a:solidFill>
          </p:grpSpPr>
          <p:sp>
            <p:nvSpPr>
              <p:cNvPr id="149" name="Freeform 47">
                <a:extLst>
                  <a:ext uri="{FF2B5EF4-FFF2-40B4-BE49-F238E27FC236}">
                    <a16:creationId xmlns:a16="http://schemas.microsoft.com/office/drawing/2014/main" id="{171AE95E-AB66-4010-BAF1-3B8322AA99C9}"/>
                  </a:ext>
                </a:extLst>
              </p:cNvPr>
              <p:cNvSpPr>
                <a:spLocks noChangeAspect="1"/>
              </p:cNvSpPr>
              <p:nvPr/>
            </p:nvSpPr>
            <p:spPr bwMode="auto">
              <a:xfrm rot="21335061">
                <a:off x="3636662" y="4460188"/>
                <a:ext cx="469896" cy="418062"/>
              </a:xfrm>
              <a:custGeom>
                <a:avLst/>
                <a:gdLst>
                  <a:gd name="T0" fmla="*/ 469 w 566"/>
                  <a:gd name="T1" fmla="*/ 392 h 537"/>
                  <a:gd name="T2" fmla="*/ 415 w 566"/>
                  <a:gd name="T3" fmla="*/ 458 h 537"/>
                  <a:gd name="T4" fmla="*/ 397 w 566"/>
                  <a:gd name="T5" fmla="*/ 479 h 537"/>
                  <a:gd name="T6" fmla="*/ 380 w 566"/>
                  <a:gd name="T7" fmla="*/ 514 h 537"/>
                  <a:gd name="T8" fmla="*/ 295 w 566"/>
                  <a:gd name="T9" fmla="*/ 512 h 537"/>
                  <a:gd name="T10" fmla="*/ 204 w 566"/>
                  <a:gd name="T11" fmla="*/ 442 h 537"/>
                  <a:gd name="T12" fmla="*/ 141 w 566"/>
                  <a:gd name="T13" fmla="*/ 425 h 537"/>
                  <a:gd name="T14" fmla="*/ 87 w 566"/>
                  <a:gd name="T15" fmla="*/ 339 h 537"/>
                  <a:gd name="T16" fmla="*/ 58 w 566"/>
                  <a:gd name="T17" fmla="*/ 295 h 537"/>
                  <a:gd name="T18" fmla="*/ 95 w 566"/>
                  <a:gd name="T19" fmla="*/ 269 h 537"/>
                  <a:gd name="T20" fmla="*/ 74 w 566"/>
                  <a:gd name="T21" fmla="*/ 260 h 537"/>
                  <a:gd name="T22" fmla="*/ 31 w 566"/>
                  <a:gd name="T23" fmla="*/ 205 h 537"/>
                  <a:gd name="T24" fmla="*/ 2 w 566"/>
                  <a:gd name="T25" fmla="*/ 178 h 537"/>
                  <a:gd name="T26" fmla="*/ 2 w 566"/>
                  <a:gd name="T27" fmla="*/ 141 h 537"/>
                  <a:gd name="T28" fmla="*/ 66 w 566"/>
                  <a:gd name="T29" fmla="*/ 52 h 537"/>
                  <a:gd name="T30" fmla="*/ 151 w 566"/>
                  <a:gd name="T31" fmla="*/ 81 h 537"/>
                  <a:gd name="T32" fmla="*/ 229 w 566"/>
                  <a:gd name="T33" fmla="*/ 89 h 537"/>
                  <a:gd name="T34" fmla="*/ 312 w 566"/>
                  <a:gd name="T35" fmla="*/ 50 h 537"/>
                  <a:gd name="T36" fmla="*/ 337 w 566"/>
                  <a:gd name="T37" fmla="*/ 37 h 537"/>
                  <a:gd name="T38" fmla="*/ 376 w 566"/>
                  <a:gd name="T39" fmla="*/ 60 h 537"/>
                  <a:gd name="T40" fmla="*/ 430 w 566"/>
                  <a:gd name="T41" fmla="*/ 44 h 537"/>
                  <a:gd name="T42" fmla="*/ 487 w 566"/>
                  <a:gd name="T43" fmla="*/ 0 h 537"/>
                  <a:gd name="T44" fmla="*/ 557 w 566"/>
                  <a:gd name="T45" fmla="*/ 13 h 537"/>
                  <a:gd name="T46" fmla="*/ 547 w 566"/>
                  <a:gd name="T47" fmla="*/ 99 h 537"/>
                  <a:gd name="T48" fmla="*/ 493 w 566"/>
                  <a:gd name="T49" fmla="*/ 79 h 537"/>
                  <a:gd name="T50" fmla="*/ 469 w 566"/>
                  <a:gd name="T51" fmla="*/ 87 h 537"/>
                  <a:gd name="T52" fmla="*/ 477 w 566"/>
                  <a:gd name="T53" fmla="*/ 134 h 537"/>
                  <a:gd name="T54" fmla="*/ 440 w 566"/>
                  <a:gd name="T55" fmla="*/ 203 h 537"/>
                  <a:gd name="T56" fmla="*/ 401 w 566"/>
                  <a:gd name="T57" fmla="*/ 229 h 537"/>
                  <a:gd name="T58" fmla="*/ 347 w 566"/>
                  <a:gd name="T59" fmla="*/ 246 h 537"/>
                  <a:gd name="T60" fmla="*/ 337 w 566"/>
                  <a:gd name="T61" fmla="*/ 267 h 537"/>
                  <a:gd name="T62" fmla="*/ 413 w 566"/>
                  <a:gd name="T63" fmla="*/ 256 h 537"/>
                  <a:gd name="T64" fmla="*/ 427 w 566"/>
                  <a:gd name="T65" fmla="*/ 293 h 537"/>
                  <a:gd name="T66" fmla="*/ 446 w 566"/>
                  <a:gd name="T67" fmla="*/ 349 h 537"/>
                  <a:gd name="T68" fmla="*/ 469 w 566"/>
                  <a:gd name="T69" fmla="*/ 362 h 5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6"/>
                  <a:gd name="T106" fmla="*/ 0 h 537"/>
                  <a:gd name="T107" fmla="*/ 566 w 566"/>
                  <a:gd name="T108" fmla="*/ 537 h 53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6" h="537">
                    <a:moveTo>
                      <a:pt x="487" y="370"/>
                    </a:moveTo>
                    <a:lnTo>
                      <a:pt x="469" y="392"/>
                    </a:lnTo>
                    <a:lnTo>
                      <a:pt x="438" y="467"/>
                    </a:lnTo>
                    <a:lnTo>
                      <a:pt x="415" y="458"/>
                    </a:lnTo>
                    <a:lnTo>
                      <a:pt x="403" y="458"/>
                    </a:lnTo>
                    <a:lnTo>
                      <a:pt x="397" y="479"/>
                    </a:lnTo>
                    <a:lnTo>
                      <a:pt x="401" y="496"/>
                    </a:lnTo>
                    <a:lnTo>
                      <a:pt x="380" y="514"/>
                    </a:lnTo>
                    <a:lnTo>
                      <a:pt x="320" y="537"/>
                    </a:lnTo>
                    <a:lnTo>
                      <a:pt x="295" y="512"/>
                    </a:lnTo>
                    <a:lnTo>
                      <a:pt x="250" y="496"/>
                    </a:lnTo>
                    <a:lnTo>
                      <a:pt x="204" y="442"/>
                    </a:lnTo>
                    <a:lnTo>
                      <a:pt x="151" y="442"/>
                    </a:lnTo>
                    <a:lnTo>
                      <a:pt x="141" y="425"/>
                    </a:lnTo>
                    <a:lnTo>
                      <a:pt x="136" y="399"/>
                    </a:lnTo>
                    <a:lnTo>
                      <a:pt x="87" y="339"/>
                    </a:lnTo>
                    <a:lnTo>
                      <a:pt x="85" y="322"/>
                    </a:lnTo>
                    <a:lnTo>
                      <a:pt x="58" y="295"/>
                    </a:lnTo>
                    <a:lnTo>
                      <a:pt x="89" y="279"/>
                    </a:lnTo>
                    <a:lnTo>
                      <a:pt x="95" y="269"/>
                    </a:lnTo>
                    <a:lnTo>
                      <a:pt x="83" y="260"/>
                    </a:lnTo>
                    <a:lnTo>
                      <a:pt x="74" y="260"/>
                    </a:lnTo>
                    <a:lnTo>
                      <a:pt x="74" y="231"/>
                    </a:lnTo>
                    <a:lnTo>
                      <a:pt x="31" y="205"/>
                    </a:lnTo>
                    <a:lnTo>
                      <a:pt x="17" y="205"/>
                    </a:lnTo>
                    <a:lnTo>
                      <a:pt x="2" y="178"/>
                    </a:lnTo>
                    <a:lnTo>
                      <a:pt x="0" y="149"/>
                    </a:lnTo>
                    <a:lnTo>
                      <a:pt x="2" y="141"/>
                    </a:lnTo>
                    <a:lnTo>
                      <a:pt x="37" y="124"/>
                    </a:lnTo>
                    <a:lnTo>
                      <a:pt x="66" y="52"/>
                    </a:lnTo>
                    <a:lnTo>
                      <a:pt x="99" y="62"/>
                    </a:lnTo>
                    <a:lnTo>
                      <a:pt x="151" y="81"/>
                    </a:lnTo>
                    <a:lnTo>
                      <a:pt x="215" y="83"/>
                    </a:lnTo>
                    <a:lnTo>
                      <a:pt x="229" y="89"/>
                    </a:lnTo>
                    <a:lnTo>
                      <a:pt x="264" y="56"/>
                    </a:lnTo>
                    <a:lnTo>
                      <a:pt x="312" y="50"/>
                    </a:lnTo>
                    <a:lnTo>
                      <a:pt x="324" y="25"/>
                    </a:lnTo>
                    <a:lnTo>
                      <a:pt x="337" y="37"/>
                    </a:lnTo>
                    <a:lnTo>
                      <a:pt x="363" y="43"/>
                    </a:lnTo>
                    <a:lnTo>
                      <a:pt x="376" y="60"/>
                    </a:lnTo>
                    <a:lnTo>
                      <a:pt x="392" y="44"/>
                    </a:lnTo>
                    <a:lnTo>
                      <a:pt x="430" y="44"/>
                    </a:lnTo>
                    <a:lnTo>
                      <a:pt x="461" y="11"/>
                    </a:lnTo>
                    <a:lnTo>
                      <a:pt x="487" y="0"/>
                    </a:lnTo>
                    <a:lnTo>
                      <a:pt x="508" y="43"/>
                    </a:lnTo>
                    <a:lnTo>
                      <a:pt x="557" y="13"/>
                    </a:lnTo>
                    <a:lnTo>
                      <a:pt x="566" y="56"/>
                    </a:lnTo>
                    <a:lnTo>
                      <a:pt x="547" y="99"/>
                    </a:lnTo>
                    <a:lnTo>
                      <a:pt x="522" y="105"/>
                    </a:lnTo>
                    <a:lnTo>
                      <a:pt x="493" y="79"/>
                    </a:lnTo>
                    <a:lnTo>
                      <a:pt x="481" y="75"/>
                    </a:lnTo>
                    <a:lnTo>
                      <a:pt x="469" y="87"/>
                    </a:lnTo>
                    <a:lnTo>
                      <a:pt x="465" y="108"/>
                    </a:lnTo>
                    <a:lnTo>
                      <a:pt x="477" y="134"/>
                    </a:lnTo>
                    <a:lnTo>
                      <a:pt x="460" y="178"/>
                    </a:lnTo>
                    <a:lnTo>
                      <a:pt x="440" y="203"/>
                    </a:lnTo>
                    <a:lnTo>
                      <a:pt x="413" y="209"/>
                    </a:lnTo>
                    <a:lnTo>
                      <a:pt x="401" y="229"/>
                    </a:lnTo>
                    <a:lnTo>
                      <a:pt x="378" y="244"/>
                    </a:lnTo>
                    <a:lnTo>
                      <a:pt x="347" y="246"/>
                    </a:lnTo>
                    <a:lnTo>
                      <a:pt x="333" y="258"/>
                    </a:lnTo>
                    <a:lnTo>
                      <a:pt x="337" y="267"/>
                    </a:lnTo>
                    <a:lnTo>
                      <a:pt x="376" y="275"/>
                    </a:lnTo>
                    <a:lnTo>
                      <a:pt x="413" y="256"/>
                    </a:lnTo>
                    <a:lnTo>
                      <a:pt x="427" y="264"/>
                    </a:lnTo>
                    <a:lnTo>
                      <a:pt x="427" y="293"/>
                    </a:lnTo>
                    <a:lnTo>
                      <a:pt x="446" y="308"/>
                    </a:lnTo>
                    <a:lnTo>
                      <a:pt x="446" y="349"/>
                    </a:lnTo>
                    <a:lnTo>
                      <a:pt x="454" y="366"/>
                    </a:lnTo>
                    <a:lnTo>
                      <a:pt x="469" y="362"/>
                    </a:lnTo>
                    <a:lnTo>
                      <a:pt x="487" y="370"/>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0" name="Freeform 48">
                <a:extLst>
                  <a:ext uri="{FF2B5EF4-FFF2-40B4-BE49-F238E27FC236}">
                    <a16:creationId xmlns:a16="http://schemas.microsoft.com/office/drawing/2014/main" id="{320949C0-F30F-4FBB-B248-DABEE7AB35A2}"/>
                  </a:ext>
                </a:extLst>
              </p:cNvPr>
              <p:cNvSpPr>
                <a:spLocks noChangeAspect="1"/>
              </p:cNvSpPr>
              <p:nvPr/>
            </p:nvSpPr>
            <p:spPr bwMode="auto">
              <a:xfrm rot="21335061">
                <a:off x="2576736" y="1810858"/>
                <a:ext cx="522508" cy="476227"/>
              </a:xfrm>
              <a:custGeom>
                <a:avLst/>
                <a:gdLst>
                  <a:gd name="T0" fmla="*/ 239 w 635"/>
                  <a:gd name="T1" fmla="*/ 233 h 615"/>
                  <a:gd name="T2" fmla="*/ 317 w 635"/>
                  <a:gd name="T3" fmla="*/ 219 h 615"/>
                  <a:gd name="T4" fmla="*/ 348 w 635"/>
                  <a:gd name="T5" fmla="*/ 190 h 615"/>
                  <a:gd name="T6" fmla="*/ 386 w 635"/>
                  <a:gd name="T7" fmla="*/ 196 h 615"/>
                  <a:gd name="T8" fmla="*/ 441 w 635"/>
                  <a:gd name="T9" fmla="*/ 188 h 615"/>
                  <a:gd name="T10" fmla="*/ 404 w 635"/>
                  <a:gd name="T11" fmla="*/ 181 h 615"/>
                  <a:gd name="T12" fmla="*/ 396 w 635"/>
                  <a:gd name="T13" fmla="*/ 171 h 615"/>
                  <a:gd name="T14" fmla="*/ 445 w 635"/>
                  <a:gd name="T15" fmla="*/ 150 h 615"/>
                  <a:gd name="T16" fmla="*/ 384 w 635"/>
                  <a:gd name="T17" fmla="*/ 157 h 615"/>
                  <a:gd name="T18" fmla="*/ 396 w 635"/>
                  <a:gd name="T19" fmla="*/ 101 h 615"/>
                  <a:gd name="T20" fmla="*/ 476 w 635"/>
                  <a:gd name="T21" fmla="*/ 70 h 615"/>
                  <a:gd name="T22" fmla="*/ 493 w 635"/>
                  <a:gd name="T23" fmla="*/ 60 h 615"/>
                  <a:gd name="T24" fmla="*/ 491 w 635"/>
                  <a:gd name="T25" fmla="*/ 39 h 615"/>
                  <a:gd name="T26" fmla="*/ 559 w 635"/>
                  <a:gd name="T27" fmla="*/ 10 h 615"/>
                  <a:gd name="T28" fmla="*/ 569 w 635"/>
                  <a:gd name="T29" fmla="*/ 23 h 615"/>
                  <a:gd name="T30" fmla="*/ 557 w 635"/>
                  <a:gd name="T31" fmla="*/ 62 h 615"/>
                  <a:gd name="T32" fmla="*/ 635 w 635"/>
                  <a:gd name="T33" fmla="*/ 0 h 615"/>
                  <a:gd name="T34" fmla="*/ 621 w 635"/>
                  <a:gd name="T35" fmla="*/ 56 h 615"/>
                  <a:gd name="T36" fmla="*/ 606 w 635"/>
                  <a:gd name="T37" fmla="*/ 91 h 615"/>
                  <a:gd name="T38" fmla="*/ 573 w 635"/>
                  <a:gd name="T39" fmla="*/ 184 h 615"/>
                  <a:gd name="T40" fmla="*/ 545 w 635"/>
                  <a:gd name="T41" fmla="*/ 223 h 615"/>
                  <a:gd name="T42" fmla="*/ 522 w 635"/>
                  <a:gd name="T43" fmla="*/ 272 h 615"/>
                  <a:gd name="T44" fmla="*/ 518 w 635"/>
                  <a:gd name="T45" fmla="*/ 351 h 615"/>
                  <a:gd name="T46" fmla="*/ 481 w 635"/>
                  <a:gd name="T47" fmla="*/ 479 h 615"/>
                  <a:gd name="T48" fmla="*/ 383 w 635"/>
                  <a:gd name="T49" fmla="*/ 495 h 615"/>
                  <a:gd name="T50" fmla="*/ 346 w 635"/>
                  <a:gd name="T51" fmla="*/ 506 h 615"/>
                  <a:gd name="T52" fmla="*/ 317 w 635"/>
                  <a:gd name="T53" fmla="*/ 518 h 615"/>
                  <a:gd name="T54" fmla="*/ 204 w 635"/>
                  <a:gd name="T55" fmla="*/ 532 h 615"/>
                  <a:gd name="T56" fmla="*/ 158 w 635"/>
                  <a:gd name="T57" fmla="*/ 553 h 615"/>
                  <a:gd name="T58" fmla="*/ 78 w 635"/>
                  <a:gd name="T59" fmla="*/ 615 h 615"/>
                  <a:gd name="T60" fmla="*/ 64 w 635"/>
                  <a:gd name="T61" fmla="*/ 584 h 615"/>
                  <a:gd name="T62" fmla="*/ 103 w 635"/>
                  <a:gd name="T63" fmla="*/ 514 h 615"/>
                  <a:gd name="T64" fmla="*/ 142 w 635"/>
                  <a:gd name="T65" fmla="*/ 464 h 615"/>
                  <a:gd name="T66" fmla="*/ 88 w 635"/>
                  <a:gd name="T67" fmla="*/ 485 h 615"/>
                  <a:gd name="T68" fmla="*/ 68 w 635"/>
                  <a:gd name="T69" fmla="*/ 502 h 615"/>
                  <a:gd name="T70" fmla="*/ 63 w 635"/>
                  <a:gd name="T71" fmla="*/ 452 h 615"/>
                  <a:gd name="T72" fmla="*/ 51 w 635"/>
                  <a:gd name="T73" fmla="*/ 429 h 615"/>
                  <a:gd name="T74" fmla="*/ 37 w 635"/>
                  <a:gd name="T75" fmla="*/ 404 h 615"/>
                  <a:gd name="T76" fmla="*/ 0 w 635"/>
                  <a:gd name="T77" fmla="*/ 421 h 615"/>
                  <a:gd name="T78" fmla="*/ 16 w 635"/>
                  <a:gd name="T79" fmla="*/ 357 h 615"/>
                  <a:gd name="T80" fmla="*/ 41 w 635"/>
                  <a:gd name="T81" fmla="*/ 316 h 615"/>
                  <a:gd name="T82" fmla="*/ 66 w 635"/>
                  <a:gd name="T83" fmla="*/ 312 h 615"/>
                  <a:gd name="T84" fmla="*/ 45 w 635"/>
                  <a:gd name="T85" fmla="*/ 295 h 615"/>
                  <a:gd name="T86" fmla="*/ 59 w 635"/>
                  <a:gd name="T87" fmla="*/ 276 h 615"/>
                  <a:gd name="T88" fmla="*/ 115 w 635"/>
                  <a:gd name="T89" fmla="*/ 256 h 615"/>
                  <a:gd name="T90" fmla="*/ 156 w 635"/>
                  <a:gd name="T91" fmla="*/ 256 h 615"/>
                  <a:gd name="T92" fmla="*/ 183 w 635"/>
                  <a:gd name="T93" fmla="*/ 212 h 61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35"/>
                  <a:gd name="T142" fmla="*/ 0 h 615"/>
                  <a:gd name="T143" fmla="*/ 635 w 635"/>
                  <a:gd name="T144" fmla="*/ 615 h 61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35" h="615">
                    <a:moveTo>
                      <a:pt x="183" y="212"/>
                    </a:moveTo>
                    <a:lnTo>
                      <a:pt x="239" y="233"/>
                    </a:lnTo>
                    <a:lnTo>
                      <a:pt x="295" y="221"/>
                    </a:lnTo>
                    <a:lnTo>
                      <a:pt x="317" y="219"/>
                    </a:lnTo>
                    <a:lnTo>
                      <a:pt x="328" y="204"/>
                    </a:lnTo>
                    <a:lnTo>
                      <a:pt x="348" y="190"/>
                    </a:lnTo>
                    <a:lnTo>
                      <a:pt x="361" y="212"/>
                    </a:lnTo>
                    <a:lnTo>
                      <a:pt x="386" y="196"/>
                    </a:lnTo>
                    <a:lnTo>
                      <a:pt x="425" y="233"/>
                    </a:lnTo>
                    <a:lnTo>
                      <a:pt x="441" y="188"/>
                    </a:lnTo>
                    <a:lnTo>
                      <a:pt x="437" y="179"/>
                    </a:lnTo>
                    <a:lnTo>
                      <a:pt x="404" y="181"/>
                    </a:lnTo>
                    <a:lnTo>
                      <a:pt x="398" y="175"/>
                    </a:lnTo>
                    <a:lnTo>
                      <a:pt x="396" y="171"/>
                    </a:lnTo>
                    <a:lnTo>
                      <a:pt x="433" y="159"/>
                    </a:lnTo>
                    <a:lnTo>
                      <a:pt x="445" y="150"/>
                    </a:lnTo>
                    <a:lnTo>
                      <a:pt x="445" y="144"/>
                    </a:lnTo>
                    <a:lnTo>
                      <a:pt x="384" y="157"/>
                    </a:lnTo>
                    <a:lnTo>
                      <a:pt x="388" y="107"/>
                    </a:lnTo>
                    <a:lnTo>
                      <a:pt x="396" y="101"/>
                    </a:lnTo>
                    <a:lnTo>
                      <a:pt x="423" y="97"/>
                    </a:lnTo>
                    <a:lnTo>
                      <a:pt x="476" y="70"/>
                    </a:lnTo>
                    <a:lnTo>
                      <a:pt x="487" y="68"/>
                    </a:lnTo>
                    <a:lnTo>
                      <a:pt x="493" y="60"/>
                    </a:lnTo>
                    <a:lnTo>
                      <a:pt x="487" y="47"/>
                    </a:lnTo>
                    <a:lnTo>
                      <a:pt x="491" y="39"/>
                    </a:lnTo>
                    <a:lnTo>
                      <a:pt x="516" y="41"/>
                    </a:lnTo>
                    <a:lnTo>
                      <a:pt x="559" y="10"/>
                    </a:lnTo>
                    <a:lnTo>
                      <a:pt x="567" y="10"/>
                    </a:lnTo>
                    <a:lnTo>
                      <a:pt x="569" y="23"/>
                    </a:lnTo>
                    <a:lnTo>
                      <a:pt x="551" y="56"/>
                    </a:lnTo>
                    <a:lnTo>
                      <a:pt x="557" y="62"/>
                    </a:lnTo>
                    <a:lnTo>
                      <a:pt x="580" y="51"/>
                    </a:lnTo>
                    <a:lnTo>
                      <a:pt x="635" y="0"/>
                    </a:lnTo>
                    <a:lnTo>
                      <a:pt x="631" y="33"/>
                    </a:lnTo>
                    <a:lnTo>
                      <a:pt x="621" y="56"/>
                    </a:lnTo>
                    <a:lnTo>
                      <a:pt x="621" y="72"/>
                    </a:lnTo>
                    <a:lnTo>
                      <a:pt x="606" y="91"/>
                    </a:lnTo>
                    <a:lnTo>
                      <a:pt x="606" y="103"/>
                    </a:lnTo>
                    <a:lnTo>
                      <a:pt x="573" y="184"/>
                    </a:lnTo>
                    <a:lnTo>
                      <a:pt x="545" y="208"/>
                    </a:lnTo>
                    <a:lnTo>
                      <a:pt x="545" y="223"/>
                    </a:lnTo>
                    <a:lnTo>
                      <a:pt x="516" y="264"/>
                    </a:lnTo>
                    <a:lnTo>
                      <a:pt x="522" y="272"/>
                    </a:lnTo>
                    <a:lnTo>
                      <a:pt x="509" y="338"/>
                    </a:lnTo>
                    <a:lnTo>
                      <a:pt x="518" y="351"/>
                    </a:lnTo>
                    <a:lnTo>
                      <a:pt x="512" y="433"/>
                    </a:lnTo>
                    <a:lnTo>
                      <a:pt x="481" y="479"/>
                    </a:lnTo>
                    <a:lnTo>
                      <a:pt x="400" y="481"/>
                    </a:lnTo>
                    <a:lnTo>
                      <a:pt x="383" y="495"/>
                    </a:lnTo>
                    <a:lnTo>
                      <a:pt x="361" y="485"/>
                    </a:lnTo>
                    <a:lnTo>
                      <a:pt x="346" y="506"/>
                    </a:lnTo>
                    <a:lnTo>
                      <a:pt x="326" y="502"/>
                    </a:lnTo>
                    <a:lnTo>
                      <a:pt x="317" y="518"/>
                    </a:lnTo>
                    <a:lnTo>
                      <a:pt x="255" y="522"/>
                    </a:lnTo>
                    <a:lnTo>
                      <a:pt x="204" y="532"/>
                    </a:lnTo>
                    <a:lnTo>
                      <a:pt x="194" y="559"/>
                    </a:lnTo>
                    <a:lnTo>
                      <a:pt x="158" y="553"/>
                    </a:lnTo>
                    <a:lnTo>
                      <a:pt x="109" y="594"/>
                    </a:lnTo>
                    <a:lnTo>
                      <a:pt x="78" y="615"/>
                    </a:lnTo>
                    <a:lnTo>
                      <a:pt x="74" y="594"/>
                    </a:lnTo>
                    <a:lnTo>
                      <a:pt x="64" y="584"/>
                    </a:lnTo>
                    <a:lnTo>
                      <a:pt x="95" y="533"/>
                    </a:lnTo>
                    <a:lnTo>
                      <a:pt x="103" y="514"/>
                    </a:lnTo>
                    <a:lnTo>
                      <a:pt x="152" y="473"/>
                    </a:lnTo>
                    <a:lnTo>
                      <a:pt x="142" y="464"/>
                    </a:lnTo>
                    <a:lnTo>
                      <a:pt x="101" y="487"/>
                    </a:lnTo>
                    <a:lnTo>
                      <a:pt x="88" y="485"/>
                    </a:lnTo>
                    <a:lnTo>
                      <a:pt x="72" y="501"/>
                    </a:lnTo>
                    <a:lnTo>
                      <a:pt x="68" y="502"/>
                    </a:lnTo>
                    <a:lnTo>
                      <a:pt x="57" y="475"/>
                    </a:lnTo>
                    <a:lnTo>
                      <a:pt x="63" y="452"/>
                    </a:lnTo>
                    <a:lnTo>
                      <a:pt x="47" y="438"/>
                    </a:lnTo>
                    <a:lnTo>
                      <a:pt x="51" y="429"/>
                    </a:lnTo>
                    <a:lnTo>
                      <a:pt x="43" y="407"/>
                    </a:lnTo>
                    <a:lnTo>
                      <a:pt x="37" y="404"/>
                    </a:lnTo>
                    <a:lnTo>
                      <a:pt x="8" y="423"/>
                    </a:lnTo>
                    <a:lnTo>
                      <a:pt x="0" y="421"/>
                    </a:lnTo>
                    <a:lnTo>
                      <a:pt x="8" y="382"/>
                    </a:lnTo>
                    <a:lnTo>
                      <a:pt x="16" y="357"/>
                    </a:lnTo>
                    <a:lnTo>
                      <a:pt x="2" y="338"/>
                    </a:lnTo>
                    <a:lnTo>
                      <a:pt x="41" y="316"/>
                    </a:lnTo>
                    <a:lnTo>
                      <a:pt x="59" y="318"/>
                    </a:lnTo>
                    <a:lnTo>
                      <a:pt x="66" y="312"/>
                    </a:lnTo>
                    <a:lnTo>
                      <a:pt x="55" y="301"/>
                    </a:lnTo>
                    <a:lnTo>
                      <a:pt x="45" y="295"/>
                    </a:lnTo>
                    <a:lnTo>
                      <a:pt x="45" y="287"/>
                    </a:lnTo>
                    <a:lnTo>
                      <a:pt x="59" y="276"/>
                    </a:lnTo>
                    <a:lnTo>
                      <a:pt x="95" y="276"/>
                    </a:lnTo>
                    <a:lnTo>
                      <a:pt x="115" y="256"/>
                    </a:lnTo>
                    <a:lnTo>
                      <a:pt x="146" y="264"/>
                    </a:lnTo>
                    <a:lnTo>
                      <a:pt x="156" y="256"/>
                    </a:lnTo>
                    <a:lnTo>
                      <a:pt x="136" y="235"/>
                    </a:lnTo>
                    <a:lnTo>
                      <a:pt x="183" y="212"/>
                    </a:lnTo>
                    <a:close/>
                  </a:path>
                </a:pathLst>
              </a:custGeom>
              <a:solidFill>
                <a:schemeClr val="bg1">
                  <a:lumMod val="50000"/>
                </a:schemeClr>
              </a:solidFill>
              <a:ln w="1651"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51" name="Freeform 53">
                <a:extLst>
                  <a:ext uri="{FF2B5EF4-FFF2-40B4-BE49-F238E27FC236}">
                    <a16:creationId xmlns:a16="http://schemas.microsoft.com/office/drawing/2014/main" id="{2780DA24-C2CF-4647-9458-790359A078FB}"/>
                  </a:ext>
                </a:extLst>
              </p:cNvPr>
              <p:cNvSpPr>
                <a:spLocks noChangeAspect="1"/>
              </p:cNvSpPr>
              <p:nvPr/>
            </p:nvSpPr>
            <p:spPr bwMode="auto">
              <a:xfrm rot="21335061">
                <a:off x="2977856" y="1815620"/>
                <a:ext cx="377367" cy="559840"/>
              </a:xfrm>
              <a:custGeom>
                <a:avLst/>
                <a:gdLst>
                  <a:gd name="T0" fmla="*/ 342 w 452"/>
                  <a:gd name="T1" fmla="*/ 634 h 721"/>
                  <a:gd name="T2" fmla="*/ 307 w 452"/>
                  <a:gd name="T3" fmla="*/ 669 h 721"/>
                  <a:gd name="T4" fmla="*/ 282 w 452"/>
                  <a:gd name="T5" fmla="*/ 721 h 721"/>
                  <a:gd name="T6" fmla="*/ 272 w 452"/>
                  <a:gd name="T7" fmla="*/ 694 h 721"/>
                  <a:gd name="T8" fmla="*/ 216 w 452"/>
                  <a:gd name="T9" fmla="*/ 665 h 721"/>
                  <a:gd name="T10" fmla="*/ 78 w 452"/>
                  <a:gd name="T11" fmla="*/ 644 h 721"/>
                  <a:gd name="T12" fmla="*/ 14 w 452"/>
                  <a:gd name="T13" fmla="*/ 617 h 721"/>
                  <a:gd name="T14" fmla="*/ 12 w 452"/>
                  <a:gd name="T15" fmla="*/ 578 h 721"/>
                  <a:gd name="T16" fmla="*/ 0 w 452"/>
                  <a:gd name="T17" fmla="*/ 477 h 721"/>
                  <a:gd name="T18" fmla="*/ 31 w 452"/>
                  <a:gd name="T19" fmla="*/ 394 h 721"/>
                  <a:gd name="T20" fmla="*/ 28 w 452"/>
                  <a:gd name="T21" fmla="*/ 299 h 721"/>
                  <a:gd name="T22" fmla="*/ 35 w 452"/>
                  <a:gd name="T23" fmla="*/ 225 h 721"/>
                  <a:gd name="T24" fmla="*/ 64 w 452"/>
                  <a:gd name="T25" fmla="*/ 169 h 721"/>
                  <a:gd name="T26" fmla="*/ 125 w 452"/>
                  <a:gd name="T27" fmla="*/ 64 h 721"/>
                  <a:gd name="T28" fmla="*/ 140 w 452"/>
                  <a:gd name="T29" fmla="*/ 33 h 721"/>
                  <a:gd name="T30" fmla="*/ 163 w 452"/>
                  <a:gd name="T31" fmla="*/ 0 h 721"/>
                  <a:gd name="T32" fmla="*/ 183 w 452"/>
                  <a:gd name="T33" fmla="*/ 21 h 721"/>
                  <a:gd name="T34" fmla="*/ 206 w 452"/>
                  <a:gd name="T35" fmla="*/ 6 h 721"/>
                  <a:gd name="T36" fmla="*/ 303 w 452"/>
                  <a:gd name="T37" fmla="*/ 93 h 721"/>
                  <a:gd name="T38" fmla="*/ 377 w 452"/>
                  <a:gd name="T39" fmla="*/ 107 h 721"/>
                  <a:gd name="T40" fmla="*/ 369 w 452"/>
                  <a:gd name="T41" fmla="*/ 147 h 721"/>
                  <a:gd name="T42" fmla="*/ 328 w 452"/>
                  <a:gd name="T43" fmla="*/ 184 h 721"/>
                  <a:gd name="T44" fmla="*/ 396 w 452"/>
                  <a:gd name="T45" fmla="*/ 287 h 721"/>
                  <a:gd name="T46" fmla="*/ 408 w 452"/>
                  <a:gd name="T47" fmla="*/ 320 h 721"/>
                  <a:gd name="T48" fmla="*/ 443 w 452"/>
                  <a:gd name="T49" fmla="*/ 299 h 721"/>
                  <a:gd name="T50" fmla="*/ 423 w 452"/>
                  <a:gd name="T51" fmla="*/ 339 h 721"/>
                  <a:gd name="T52" fmla="*/ 381 w 452"/>
                  <a:gd name="T53" fmla="*/ 374 h 721"/>
                  <a:gd name="T54" fmla="*/ 396 w 452"/>
                  <a:gd name="T55" fmla="*/ 390 h 721"/>
                  <a:gd name="T56" fmla="*/ 423 w 452"/>
                  <a:gd name="T57" fmla="*/ 396 h 721"/>
                  <a:gd name="T58" fmla="*/ 446 w 452"/>
                  <a:gd name="T59" fmla="*/ 442 h 721"/>
                  <a:gd name="T60" fmla="*/ 437 w 452"/>
                  <a:gd name="T61" fmla="*/ 462 h 721"/>
                  <a:gd name="T62" fmla="*/ 365 w 452"/>
                  <a:gd name="T63" fmla="*/ 533 h 721"/>
                  <a:gd name="T64" fmla="*/ 355 w 452"/>
                  <a:gd name="T65" fmla="*/ 568 h 721"/>
                  <a:gd name="T66" fmla="*/ 361 w 452"/>
                  <a:gd name="T67" fmla="*/ 595 h 721"/>
                  <a:gd name="T68" fmla="*/ 350 w 452"/>
                  <a:gd name="T69" fmla="*/ 626 h 7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2"/>
                  <a:gd name="T106" fmla="*/ 0 h 721"/>
                  <a:gd name="T107" fmla="*/ 452 w 452"/>
                  <a:gd name="T108" fmla="*/ 721 h 7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2" h="721">
                    <a:moveTo>
                      <a:pt x="350" y="626"/>
                    </a:moveTo>
                    <a:lnTo>
                      <a:pt x="342" y="634"/>
                    </a:lnTo>
                    <a:lnTo>
                      <a:pt x="330" y="654"/>
                    </a:lnTo>
                    <a:lnTo>
                      <a:pt x="307" y="669"/>
                    </a:lnTo>
                    <a:lnTo>
                      <a:pt x="297" y="702"/>
                    </a:lnTo>
                    <a:lnTo>
                      <a:pt x="282" y="721"/>
                    </a:lnTo>
                    <a:lnTo>
                      <a:pt x="274" y="714"/>
                    </a:lnTo>
                    <a:lnTo>
                      <a:pt x="272" y="694"/>
                    </a:lnTo>
                    <a:lnTo>
                      <a:pt x="264" y="677"/>
                    </a:lnTo>
                    <a:lnTo>
                      <a:pt x="216" y="665"/>
                    </a:lnTo>
                    <a:lnTo>
                      <a:pt x="159" y="679"/>
                    </a:lnTo>
                    <a:lnTo>
                      <a:pt x="78" y="644"/>
                    </a:lnTo>
                    <a:lnTo>
                      <a:pt x="72" y="630"/>
                    </a:lnTo>
                    <a:lnTo>
                      <a:pt x="14" y="617"/>
                    </a:lnTo>
                    <a:lnTo>
                      <a:pt x="24" y="595"/>
                    </a:lnTo>
                    <a:lnTo>
                      <a:pt x="12" y="578"/>
                    </a:lnTo>
                    <a:lnTo>
                      <a:pt x="33" y="518"/>
                    </a:lnTo>
                    <a:lnTo>
                      <a:pt x="0" y="477"/>
                    </a:lnTo>
                    <a:lnTo>
                      <a:pt x="0" y="440"/>
                    </a:lnTo>
                    <a:lnTo>
                      <a:pt x="31" y="394"/>
                    </a:lnTo>
                    <a:lnTo>
                      <a:pt x="37" y="312"/>
                    </a:lnTo>
                    <a:lnTo>
                      <a:pt x="28" y="299"/>
                    </a:lnTo>
                    <a:lnTo>
                      <a:pt x="41" y="233"/>
                    </a:lnTo>
                    <a:lnTo>
                      <a:pt x="35" y="225"/>
                    </a:lnTo>
                    <a:lnTo>
                      <a:pt x="64" y="184"/>
                    </a:lnTo>
                    <a:lnTo>
                      <a:pt x="64" y="169"/>
                    </a:lnTo>
                    <a:lnTo>
                      <a:pt x="92" y="145"/>
                    </a:lnTo>
                    <a:lnTo>
                      <a:pt x="125" y="64"/>
                    </a:lnTo>
                    <a:lnTo>
                      <a:pt x="125" y="52"/>
                    </a:lnTo>
                    <a:lnTo>
                      <a:pt x="140" y="33"/>
                    </a:lnTo>
                    <a:lnTo>
                      <a:pt x="140" y="17"/>
                    </a:lnTo>
                    <a:lnTo>
                      <a:pt x="163" y="0"/>
                    </a:lnTo>
                    <a:lnTo>
                      <a:pt x="175" y="2"/>
                    </a:lnTo>
                    <a:lnTo>
                      <a:pt x="183" y="21"/>
                    </a:lnTo>
                    <a:lnTo>
                      <a:pt x="187" y="25"/>
                    </a:lnTo>
                    <a:lnTo>
                      <a:pt x="206" y="6"/>
                    </a:lnTo>
                    <a:lnTo>
                      <a:pt x="222" y="10"/>
                    </a:lnTo>
                    <a:lnTo>
                      <a:pt x="303" y="93"/>
                    </a:lnTo>
                    <a:lnTo>
                      <a:pt x="369" y="95"/>
                    </a:lnTo>
                    <a:lnTo>
                      <a:pt x="377" y="107"/>
                    </a:lnTo>
                    <a:lnTo>
                      <a:pt x="382" y="124"/>
                    </a:lnTo>
                    <a:lnTo>
                      <a:pt x="369" y="147"/>
                    </a:lnTo>
                    <a:lnTo>
                      <a:pt x="328" y="178"/>
                    </a:lnTo>
                    <a:lnTo>
                      <a:pt x="328" y="184"/>
                    </a:lnTo>
                    <a:lnTo>
                      <a:pt x="357" y="227"/>
                    </a:lnTo>
                    <a:lnTo>
                      <a:pt x="396" y="287"/>
                    </a:lnTo>
                    <a:lnTo>
                      <a:pt x="398" y="304"/>
                    </a:lnTo>
                    <a:lnTo>
                      <a:pt x="408" y="320"/>
                    </a:lnTo>
                    <a:lnTo>
                      <a:pt x="439" y="295"/>
                    </a:lnTo>
                    <a:lnTo>
                      <a:pt x="443" y="299"/>
                    </a:lnTo>
                    <a:lnTo>
                      <a:pt x="452" y="318"/>
                    </a:lnTo>
                    <a:lnTo>
                      <a:pt x="423" y="339"/>
                    </a:lnTo>
                    <a:lnTo>
                      <a:pt x="406" y="341"/>
                    </a:lnTo>
                    <a:lnTo>
                      <a:pt x="381" y="374"/>
                    </a:lnTo>
                    <a:lnTo>
                      <a:pt x="384" y="386"/>
                    </a:lnTo>
                    <a:lnTo>
                      <a:pt x="396" y="390"/>
                    </a:lnTo>
                    <a:lnTo>
                      <a:pt x="410" y="378"/>
                    </a:lnTo>
                    <a:lnTo>
                      <a:pt x="423" y="396"/>
                    </a:lnTo>
                    <a:lnTo>
                      <a:pt x="437" y="399"/>
                    </a:lnTo>
                    <a:lnTo>
                      <a:pt x="446" y="442"/>
                    </a:lnTo>
                    <a:lnTo>
                      <a:pt x="437" y="450"/>
                    </a:lnTo>
                    <a:lnTo>
                      <a:pt x="437" y="462"/>
                    </a:lnTo>
                    <a:lnTo>
                      <a:pt x="437" y="481"/>
                    </a:lnTo>
                    <a:lnTo>
                      <a:pt x="365" y="533"/>
                    </a:lnTo>
                    <a:lnTo>
                      <a:pt x="375" y="551"/>
                    </a:lnTo>
                    <a:lnTo>
                      <a:pt x="355" y="568"/>
                    </a:lnTo>
                    <a:lnTo>
                      <a:pt x="369" y="588"/>
                    </a:lnTo>
                    <a:lnTo>
                      <a:pt x="361" y="595"/>
                    </a:lnTo>
                    <a:lnTo>
                      <a:pt x="351" y="622"/>
                    </a:lnTo>
                    <a:lnTo>
                      <a:pt x="350" y="626"/>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52" name="Freeform 54">
                <a:extLst>
                  <a:ext uri="{FF2B5EF4-FFF2-40B4-BE49-F238E27FC236}">
                    <a16:creationId xmlns:a16="http://schemas.microsoft.com/office/drawing/2014/main" id="{5087C598-17DA-4AD1-BD8C-03DC04809C47}"/>
                  </a:ext>
                </a:extLst>
              </p:cNvPr>
              <p:cNvSpPr>
                <a:spLocks noChangeAspect="1"/>
              </p:cNvSpPr>
              <p:nvPr/>
            </p:nvSpPr>
            <p:spPr bwMode="auto">
              <a:xfrm rot="21335061">
                <a:off x="3246367" y="1825271"/>
                <a:ext cx="849077" cy="301731"/>
              </a:xfrm>
              <a:custGeom>
                <a:avLst/>
                <a:gdLst>
                  <a:gd name="T0" fmla="*/ 53 w 1022"/>
                  <a:gd name="T1" fmla="*/ 310 h 384"/>
                  <a:gd name="T2" fmla="*/ 68 w 1022"/>
                  <a:gd name="T3" fmla="*/ 326 h 384"/>
                  <a:gd name="T4" fmla="*/ 95 w 1022"/>
                  <a:gd name="T5" fmla="*/ 332 h 384"/>
                  <a:gd name="T6" fmla="*/ 118 w 1022"/>
                  <a:gd name="T7" fmla="*/ 378 h 384"/>
                  <a:gd name="T8" fmla="*/ 171 w 1022"/>
                  <a:gd name="T9" fmla="*/ 366 h 384"/>
                  <a:gd name="T10" fmla="*/ 268 w 1022"/>
                  <a:gd name="T11" fmla="*/ 365 h 384"/>
                  <a:gd name="T12" fmla="*/ 248 w 1022"/>
                  <a:gd name="T13" fmla="*/ 332 h 384"/>
                  <a:gd name="T14" fmla="*/ 299 w 1022"/>
                  <a:gd name="T15" fmla="*/ 310 h 384"/>
                  <a:gd name="T16" fmla="*/ 369 w 1022"/>
                  <a:gd name="T17" fmla="*/ 310 h 384"/>
                  <a:gd name="T18" fmla="*/ 400 w 1022"/>
                  <a:gd name="T19" fmla="*/ 314 h 384"/>
                  <a:gd name="T20" fmla="*/ 413 w 1022"/>
                  <a:gd name="T21" fmla="*/ 293 h 384"/>
                  <a:gd name="T22" fmla="*/ 446 w 1022"/>
                  <a:gd name="T23" fmla="*/ 301 h 384"/>
                  <a:gd name="T24" fmla="*/ 493 w 1022"/>
                  <a:gd name="T25" fmla="*/ 357 h 384"/>
                  <a:gd name="T26" fmla="*/ 545 w 1022"/>
                  <a:gd name="T27" fmla="*/ 316 h 384"/>
                  <a:gd name="T28" fmla="*/ 596 w 1022"/>
                  <a:gd name="T29" fmla="*/ 328 h 384"/>
                  <a:gd name="T30" fmla="*/ 644 w 1022"/>
                  <a:gd name="T31" fmla="*/ 316 h 384"/>
                  <a:gd name="T32" fmla="*/ 685 w 1022"/>
                  <a:gd name="T33" fmla="*/ 293 h 384"/>
                  <a:gd name="T34" fmla="*/ 722 w 1022"/>
                  <a:gd name="T35" fmla="*/ 303 h 384"/>
                  <a:gd name="T36" fmla="*/ 795 w 1022"/>
                  <a:gd name="T37" fmla="*/ 258 h 384"/>
                  <a:gd name="T38" fmla="*/ 830 w 1022"/>
                  <a:gd name="T39" fmla="*/ 254 h 384"/>
                  <a:gd name="T40" fmla="*/ 873 w 1022"/>
                  <a:gd name="T41" fmla="*/ 235 h 384"/>
                  <a:gd name="T42" fmla="*/ 925 w 1022"/>
                  <a:gd name="T43" fmla="*/ 248 h 384"/>
                  <a:gd name="T44" fmla="*/ 983 w 1022"/>
                  <a:gd name="T45" fmla="*/ 207 h 384"/>
                  <a:gd name="T46" fmla="*/ 1009 w 1022"/>
                  <a:gd name="T47" fmla="*/ 202 h 384"/>
                  <a:gd name="T48" fmla="*/ 1022 w 1022"/>
                  <a:gd name="T49" fmla="*/ 147 h 384"/>
                  <a:gd name="T50" fmla="*/ 861 w 1022"/>
                  <a:gd name="T51" fmla="*/ 109 h 384"/>
                  <a:gd name="T52" fmla="*/ 793 w 1022"/>
                  <a:gd name="T53" fmla="*/ 97 h 384"/>
                  <a:gd name="T54" fmla="*/ 724 w 1022"/>
                  <a:gd name="T55" fmla="*/ 68 h 384"/>
                  <a:gd name="T56" fmla="*/ 677 w 1022"/>
                  <a:gd name="T57" fmla="*/ 78 h 384"/>
                  <a:gd name="T58" fmla="*/ 673 w 1022"/>
                  <a:gd name="T59" fmla="*/ 56 h 384"/>
                  <a:gd name="T60" fmla="*/ 547 w 1022"/>
                  <a:gd name="T61" fmla="*/ 35 h 384"/>
                  <a:gd name="T62" fmla="*/ 526 w 1022"/>
                  <a:gd name="T63" fmla="*/ 0 h 384"/>
                  <a:gd name="T64" fmla="*/ 483 w 1022"/>
                  <a:gd name="T65" fmla="*/ 39 h 384"/>
                  <a:gd name="T66" fmla="*/ 427 w 1022"/>
                  <a:gd name="T67" fmla="*/ 52 h 384"/>
                  <a:gd name="T68" fmla="*/ 328 w 1022"/>
                  <a:gd name="T69" fmla="*/ 45 h 384"/>
                  <a:gd name="T70" fmla="*/ 266 w 1022"/>
                  <a:gd name="T71" fmla="*/ 48 h 384"/>
                  <a:gd name="T72" fmla="*/ 87 w 1022"/>
                  <a:gd name="T73" fmla="*/ 31 h 384"/>
                  <a:gd name="T74" fmla="*/ 41 w 1022"/>
                  <a:gd name="T75" fmla="*/ 83 h 384"/>
                  <a:gd name="T76" fmla="*/ 0 w 1022"/>
                  <a:gd name="T77" fmla="*/ 120 h 384"/>
                  <a:gd name="T78" fmla="*/ 68 w 1022"/>
                  <a:gd name="T79" fmla="*/ 223 h 384"/>
                  <a:gd name="T80" fmla="*/ 80 w 1022"/>
                  <a:gd name="T81" fmla="*/ 256 h 384"/>
                  <a:gd name="T82" fmla="*/ 115 w 1022"/>
                  <a:gd name="T83" fmla="*/ 235 h 384"/>
                  <a:gd name="T84" fmla="*/ 95 w 1022"/>
                  <a:gd name="T85" fmla="*/ 275 h 3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22"/>
                  <a:gd name="T130" fmla="*/ 0 h 384"/>
                  <a:gd name="T131" fmla="*/ 1022 w 1022"/>
                  <a:gd name="T132" fmla="*/ 384 h 3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22" h="384">
                    <a:moveTo>
                      <a:pt x="78" y="277"/>
                    </a:moveTo>
                    <a:lnTo>
                      <a:pt x="53" y="310"/>
                    </a:lnTo>
                    <a:lnTo>
                      <a:pt x="56" y="322"/>
                    </a:lnTo>
                    <a:lnTo>
                      <a:pt x="68" y="326"/>
                    </a:lnTo>
                    <a:lnTo>
                      <a:pt x="82" y="314"/>
                    </a:lnTo>
                    <a:lnTo>
                      <a:pt x="95" y="332"/>
                    </a:lnTo>
                    <a:lnTo>
                      <a:pt x="109" y="335"/>
                    </a:lnTo>
                    <a:lnTo>
                      <a:pt x="118" y="378"/>
                    </a:lnTo>
                    <a:lnTo>
                      <a:pt x="142" y="384"/>
                    </a:lnTo>
                    <a:lnTo>
                      <a:pt x="171" y="366"/>
                    </a:lnTo>
                    <a:lnTo>
                      <a:pt x="239" y="374"/>
                    </a:lnTo>
                    <a:lnTo>
                      <a:pt x="268" y="365"/>
                    </a:lnTo>
                    <a:lnTo>
                      <a:pt x="276" y="357"/>
                    </a:lnTo>
                    <a:lnTo>
                      <a:pt x="248" y="332"/>
                    </a:lnTo>
                    <a:lnTo>
                      <a:pt x="285" y="328"/>
                    </a:lnTo>
                    <a:lnTo>
                      <a:pt x="299" y="310"/>
                    </a:lnTo>
                    <a:lnTo>
                      <a:pt x="349" y="320"/>
                    </a:lnTo>
                    <a:lnTo>
                      <a:pt x="369" y="310"/>
                    </a:lnTo>
                    <a:lnTo>
                      <a:pt x="390" y="320"/>
                    </a:lnTo>
                    <a:lnTo>
                      <a:pt x="400" y="314"/>
                    </a:lnTo>
                    <a:lnTo>
                      <a:pt x="407" y="295"/>
                    </a:lnTo>
                    <a:lnTo>
                      <a:pt x="413" y="293"/>
                    </a:lnTo>
                    <a:lnTo>
                      <a:pt x="433" y="304"/>
                    </a:lnTo>
                    <a:lnTo>
                      <a:pt x="446" y="301"/>
                    </a:lnTo>
                    <a:lnTo>
                      <a:pt x="464" y="335"/>
                    </a:lnTo>
                    <a:lnTo>
                      <a:pt x="493" y="357"/>
                    </a:lnTo>
                    <a:lnTo>
                      <a:pt x="522" y="349"/>
                    </a:lnTo>
                    <a:lnTo>
                      <a:pt x="545" y="316"/>
                    </a:lnTo>
                    <a:lnTo>
                      <a:pt x="563" y="310"/>
                    </a:lnTo>
                    <a:lnTo>
                      <a:pt x="596" y="328"/>
                    </a:lnTo>
                    <a:lnTo>
                      <a:pt x="625" y="332"/>
                    </a:lnTo>
                    <a:lnTo>
                      <a:pt x="644" y="316"/>
                    </a:lnTo>
                    <a:lnTo>
                      <a:pt x="667" y="314"/>
                    </a:lnTo>
                    <a:lnTo>
                      <a:pt x="685" y="293"/>
                    </a:lnTo>
                    <a:lnTo>
                      <a:pt x="700" y="293"/>
                    </a:lnTo>
                    <a:lnTo>
                      <a:pt x="722" y="303"/>
                    </a:lnTo>
                    <a:lnTo>
                      <a:pt x="786" y="293"/>
                    </a:lnTo>
                    <a:lnTo>
                      <a:pt x="795" y="258"/>
                    </a:lnTo>
                    <a:lnTo>
                      <a:pt x="813" y="252"/>
                    </a:lnTo>
                    <a:lnTo>
                      <a:pt x="830" y="254"/>
                    </a:lnTo>
                    <a:lnTo>
                      <a:pt x="857" y="231"/>
                    </a:lnTo>
                    <a:lnTo>
                      <a:pt x="873" y="235"/>
                    </a:lnTo>
                    <a:lnTo>
                      <a:pt x="885" y="258"/>
                    </a:lnTo>
                    <a:lnTo>
                      <a:pt x="925" y="248"/>
                    </a:lnTo>
                    <a:lnTo>
                      <a:pt x="931" y="217"/>
                    </a:lnTo>
                    <a:lnTo>
                      <a:pt x="983" y="207"/>
                    </a:lnTo>
                    <a:lnTo>
                      <a:pt x="1001" y="211"/>
                    </a:lnTo>
                    <a:lnTo>
                      <a:pt x="1009" y="202"/>
                    </a:lnTo>
                    <a:lnTo>
                      <a:pt x="1009" y="163"/>
                    </a:lnTo>
                    <a:lnTo>
                      <a:pt x="1022" y="147"/>
                    </a:lnTo>
                    <a:lnTo>
                      <a:pt x="958" y="138"/>
                    </a:lnTo>
                    <a:lnTo>
                      <a:pt x="861" y="109"/>
                    </a:lnTo>
                    <a:lnTo>
                      <a:pt x="815" y="109"/>
                    </a:lnTo>
                    <a:lnTo>
                      <a:pt x="793" y="97"/>
                    </a:lnTo>
                    <a:lnTo>
                      <a:pt x="760" y="97"/>
                    </a:lnTo>
                    <a:lnTo>
                      <a:pt x="724" y="68"/>
                    </a:lnTo>
                    <a:lnTo>
                      <a:pt x="698" y="78"/>
                    </a:lnTo>
                    <a:lnTo>
                      <a:pt x="677" y="78"/>
                    </a:lnTo>
                    <a:lnTo>
                      <a:pt x="681" y="68"/>
                    </a:lnTo>
                    <a:lnTo>
                      <a:pt x="673" y="56"/>
                    </a:lnTo>
                    <a:lnTo>
                      <a:pt x="574" y="58"/>
                    </a:lnTo>
                    <a:lnTo>
                      <a:pt x="547" y="35"/>
                    </a:lnTo>
                    <a:lnTo>
                      <a:pt x="541" y="14"/>
                    </a:lnTo>
                    <a:lnTo>
                      <a:pt x="526" y="0"/>
                    </a:lnTo>
                    <a:lnTo>
                      <a:pt x="491" y="15"/>
                    </a:lnTo>
                    <a:lnTo>
                      <a:pt x="483" y="39"/>
                    </a:lnTo>
                    <a:lnTo>
                      <a:pt x="452" y="39"/>
                    </a:lnTo>
                    <a:lnTo>
                      <a:pt x="427" y="52"/>
                    </a:lnTo>
                    <a:lnTo>
                      <a:pt x="371" y="27"/>
                    </a:lnTo>
                    <a:lnTo>
                      <a:pt x="328" y="45"/>
                    </a:lnTo>
                    <a:lnTo>
                      <a:pt x="289" y="41"/>
                    </a:lnTo>
                    <a:lnTo>
                      <a:pt x="266" y="48"/>
                    </a:lnTo>
                    <a:lnTo>
                      <a:pt x="233" y="39"/>
                    </a:lnTo>
                    <a:lnTo>
                      <a:pt x="87" y="31"/>
                    </a:lnTo>
                    <a:lnTo>
                      <a:pt x="54" y="60"/>
                    </a:lnTo>
                    <a:lnTo>
                      <a:pt x="41" y="83"/>
                    </a:lnTo>
                    <a:lnTo>
                      <a:pt x="0" y="114"/>
                    </a:lnTo>
                    <a:lnTo>
                      <a:pt x="0" y="120"/>
                    </a:lnTo>
                    <a:lnTo>
                      <a:pt x="29" y="163"/>
                    </a:lnTo>
                    <a:lnTo>
                      <a:pt x="68" y="223"/>
                    </a:lnTo>
                    <a:lnTo>
                      <a:pt x="70" y="240"/>
                    </a:lnTo>
                    <a:lnTo>
                      <a:pt x="80" y="256"/>
                    </a:lnTo>
                    <a:lnTo>
                      <a:pt x="111" y="231"/>
                    </a:lnTo>
                    <a:lnTo>
                      <a:pt x="115" y="235"/>
                    </a:lnTo>
                    <a:lnTo>
                      <a:pt x="124" y="254"/>
                    </a:lnTo>
                    <a:lnTo>
                      <a:pt x="95" y="275"/>
                    </a:lnTo>
                    <a:lnTo>
                      <a:pt x="78" y="277"/>
                    </a:lnTo>
                    <a:close/>
                  </a:path>
                </a:pathLst>
              </a:custGeom>
              <a:grpFill/>
              <a:ln w="1651"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53" name="Freeform 49">
                <a:extLst>
                  <a:ext uri="{FF2B5EF4-FFF2-40B4-BE49-F238E27FC236}">
                    <a16:creationId xmlns:a16="http://schemas.microsoft.com/office/drawing/2014/main" id="{7C611B38-1C7B-4E1F-862F-05A409F2A9BA}"/>
                  </a:ext>
                </a:extLst>
              </p:cNvPr>
              <p:cNvSpPr>
                <a:spLocks noChangeAspect="1"/>
              </p:cNvSpPr>
              <p:nvPr/>
            </p:nvSpPr>
            <p:spPr bwMode="auto">
              <a:xfrm rot="21335061">
                <a:off x="6100682" y="2064512"/>
                <a:ext cx="513438" cy="336268"/>
              </a:xfrm>
              <a:custGeom>
                <a:avLst/>
                <a:gdLst>
                  <a:gd name="T0" fmla="*/ 0 w 618"/>
                  <a:gd name="T1" fmla="*/ 20 h 433"/>
                  <a:gd name="T2" fmla="*/ 21 w 618"/>
                  <a:gd name="T3" fmla="*/ 29 h 433"/>
                  <a:gd name="T4" fmla="*/ 25 w 618"/>
                  <a:gd name="T5" fmla="*/ 56 h 433"/>
                  <a:gd name="T6" fmla="*/ 44 w 618"/>
                  <a:gd name="T7" fmla="*/ 93 h 433"/>
                  <a:gd name="T8" fmla="*/ 126 w 618"/>
                  <a:gd name="T9" fmla="*/ 128 h 433"/>
                  <a:gd name="T10" fmla="*/ 143 w 618"/>
                  <a:gd name="T11" fmla="*/ 157 h 433"/>
                  <a:gd name="T12" fmla="*/ 103 w 618"/>
                  <a:gd name="T13" fmla="*/ 155 h 433"/>
                  <a:gd name="T14" fmla="*/ 122 w 618"/>
                  <a:gd name="T15" fmla="*/ 179 h 433"/>
                  <a:gd name="T16" fmla="*/ 231 w 618"/>
                  <a:gd name="T17" fmla="*/ 186 h 433"/>
                  <a:gd name="T18" fmla="*/ 283 w 618"/>
                  <a:gd name="T19" fmla="*/ 204 h 433"/>
                  <a:gd name="T20" fmla="*/ 308 w 618"/>
                  <a:gd name="T21" fmla="*/ 225 h 433"/>
                  <a:gd name="T22" fmla="*/ 281 w 618"/>
                  <a:gd name="T23" fmla="*/ 262 h 433"/>
                  <a:gd name="T24" fmla="*/ 300 w 618"/>
                  <a:gd name="T25" fmla="*/ 283 h 433"/>
                  <a:gd name="T26" fmla="*/ 269 w 618"/>
                  <a:gd name="T27" fmla="*/ 301 h 433"/>
                  <a:gd name="T28" fmla="*/ 248 w 618"/>
                  <a:gd name="T29" fmla="*/ 307 h 433"/>
                  <a:gd name="T30" fmla="*/ 267 w 618"/>
                  <a:gd name="T31" fmla="*/ 338 h 433"/>
                  <a:gd name="T32" fmla="*/ 339 w 618"/>
                  <a:gd name="T33" fmla="*/ 380 h 433"/>
                  <a:gd name="T34" fmla="*/ 415 w 618"/>
                  <a:gd name="T35" fmla="*/ 371 h 433"/>
                  <a:gd name="T36" fmla="*/ 394 w 618"/>
                  <a:gd name="T37" fmla="*/ 423 h 433"/>
                  <a:gd name="T38" fmla="*/ 415 w 618"/>
                  <a:gd name="T39" fmla="*/ 425 h 433"/>
                  <a:gd name="T40" fmla="*/ 481 w 618"/>
                  <a:gd name="T41" fmla="*/ 380 h 433"/>
                  <a:gd name="T42" fmla="*/ 541 w 618"/>
                  <a:gd name="T43" fmla="*/ 316 h 433"/>
                  <a:gd name="T44" fmla="*/ 599 w 618"/>
                  <a:gd name="T45" fmla="*/ 256 h 433"/>
                  <a:gd name="T46" fmla="*/ 586 w 618"/>
                  <a:gd name="T47" fmla="*/ 184 h 433"/>
                  <a:gd name="T48" fmla="*/ 551 w 618"/>
                  <a:gd name="T49" fmla="*/ 111 h 433"/>
                  <a:gd name="T50" fmla="*/ 580 w 618"/>
                  <a:gd name="T51" fmla="*/ 107 h 433"/>
                  <a:gd name="T52" fmla="*/ 618 w 618"/>
                  <a:gd name="T53" fmla="*/ 66 h 433"/>
                  <a:gd name="T54" fmla="*/ 566 w 618"/>
                  <a:gd name="T55" fmla="*/ 22 h 433"/>
                  <a:gd name="T56" fmla="*/ 496 w 618"/>
                  <a:gd name="T57" fmla="*/ 14 h 433"/>
                  <a:gd name="T58" fmla="*/ 413 w 618"/>
                  <a:gd name="T59" fmla="*/ 25 h 433"/>
                  <a:gd name="T60" fmla="*/ 364 w 618"/>
                  <a:gd name="T61" fmla="*/ 35 h 433"/>
                  <a:gd name="T62" fmla="*/ 361 w 618"/>
                  <a:gd name="T63" fmla="*/ 62 h 433"/>
                  <a:gd name="T64" fmla="*/ 310 w 618"/>
                  <a:gd name="T65" fmla="*/ 70 h 433"/>
                  <a:gd name="T66" fmla="*/ 254 w 618"/>
                  <a:gd name="T67" fmla="*/ 43 h 433"/>
                  <a:gd name="T68" fmla="*/ 141 w 618"/>
                  <a:gd name="T69" fmla="*/ 58 h 433"/>
                  <a:gd name="T70" fmla="*/ 87 w 618"/>
                  <a:gd name="T71" fmla="*/ 53 h 433"/>
                  <a:gd name="T72" fmla="*/ 6 w 618"/>
                  <a:gd name="T73" fmla="*/ 0 h 4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8"/>
                  <a:gd name="T112" fmla="*/ 0 h 433"/>
                  <a:gd name="T113" fmla="*/ 618 w 618"/>
                  <a:gd name="T114" fmla="*/ 433 h 4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8" h="433">
                    <a:moveTo>
                      <a:pt x="2" y="2"/>
                    </a:moveTo>
                    <a:lnTo>
                      <a:pt x="0" y="20"/>
                    </a:lnTo>
                    <a:lnTo>
                      <a:pt x="13" y="33"/>
                    </a:lnTo>
                    <a:lnTo>
                      <a:pt x="21" y="29"/>
                    </a:lnTo>
                    <a:lnTo>
                      <a:pt x="29" y="41"/>
                    </a:lnTo>
                    <a:lnTo>
                      <a:pt x="25" y="56"/>
                    </a:lnTo>
                    <a:lnTo>
                      <a:pt x="50" y="70"/>
                    </a:lnTo>
                    <a:lnTo>
                      <a:pt x="44" y="93"/>
                    </a:lnTo>
                    <a:lnTo>
                      <a:pt x="136" y="95"/>
                    </a:lnTo>
                    <a:lnTo>
                      <a:pt x="126" y="128"/>
                    </a:lnTo>
                    <a:lnTo>
                      <a:pt x="143" y="144"/>
                    </a:lnTo>
                    <a:lnTo>
                      <a:pt x="143" y="157"/>
                    </a:lnTo>
                    <a:lnTo>
                      <a:pt x="134" y="167"/>
                    </a:lnTo>
                    <a:lnTo>
                      <a:pt x="103" y="155"/>
                    </a:lnTo>
                    <a:lnTo>
                      <a:pt x="99" y="161"/>
                    </a:lnTo>
                    <a:lnTo>
                      <a:pt x="122" y="179"/>
                    </a:lnTo>
                    <a:lnTo>
                      <a:pt x="217" y="175"/>
                    </a:lnTo>
                    <a:lnTo>
                      <a:pt x="231" y="186"/>
                    </a:lnTo>
                    <a:lnTo>
                      <a:pt x="254" y="184"/>
                    </a:lnTo>
                    <a:lnTo>
                      <a:pt x="283" y="204"/>
                    </a:lnTo>
                    <a:lnTo>
                      <a:pt x="298" y="206"/>
                    </a:lnTo>
                    <a:lnTo>
                      <a:pt x="308" y="225"/>
                    </a:lnTo>
                    <a:lnTo>
                      <a:pt x="304" y="243"/>
                    </a:lnTo>
                    <a:lnTo>
                      <a:pt x="281" y="262"/>
                    </a:lnTo>
                    <a:lnTo>
                      <a:pt x="283" y="272"/>
                    </a:lnTo>
                    <a:lnTo>
                      <a:pt x="300" y="283"/>
                    </a:lnTo>
                    <a:lnTo>
                      <a:pt x="295" y="297"/>
                    </a:lnTo>
                    <a:lnTo>
                      <a:pt x="269" y="301"/>
                    </a:lnTo>
                    <a:lnTo>
                      <a:pt x="256" y="309"/>
                    </a:lnTo>
                    <a:lnTo>
                      <a:pt x="248" y="307"/>
                    </a:lnTo>
                    <a:lnTo>
                      <a:pt x="242" y="311"/>
                    </a:lnTo>
                    <a:lnTo>
                      <a:pt x="267" y="338"/>
                    </a:lnTo>
                    <a:lnTo>
                      <a:pt x="310" y="351"/>
                    </a:lnTo>
                    <a:lnTo>
                      <a:pt x="339" y="380"/>
                    </a:lnTo>
                    <a:lnTo>
                      <a:pt x="395" y="365"/>
                    </a:lnTo>
                    <a:lnTo>
                      <a:pt x="415" y="371"/>
                    </a:lnTo>
                    <a:lnTo>
                      <a:pt x="421" y="400"/>
                    </a:lnTo>
                    <a:lnTo>
                      <a:pt x="394" y="423"/>
                    </a:lnTo>
                    <a:lnTo>
                      <a:pt x="399" y="433"/>
                    </a:lnTo>
                    <a:lnTo>
                      <a:pt x="415" y="425"/>
                    </a:lnTo>
                    <a:lnTo>
                      <a:pt x="458" y="386"/>
                    </a:lnTo>
                    <a:lnTo>
                      <a:pt x="481" y="380"/>
                    </a:lnTo>
                    <a:lnTo>
                      <a:pt x="527" y="345"/>
                    </a:lnTo>
                    <a:lnTo>
                      <a:pt x="541" y="316"/>
                    </a:lnTo>
                    <a:lnTo>
                      <a:pt x="582" y="287"/>
                    </a:lnTo>
                    <a:lnTo>
                      <a:pt x="599" y="256"/>
                    </a:lnTo>
                    <a:lnTo>
                      <a:pt x="593" y="237"/>
                    </a:lnTo>
                    <a:lnTo>
                      <a:pt x="586" y="184"/>
                    </a:lnTo>
                    <a:lnTo>
                      <a:pt x="549" y="153"/>
                    </a:lnTo>
                    <a:lnTo>
                      <a:pt x="551" y="111"/>
                    </a:lnTo>
                    <a:lnTo>
                      <a:pt x="562" y="101"/>
                    </a:lnTo>
                    <a:lnTo>
                      <a:pt x="580" y="107"/>
                    </a:lnTo>
                    <a:lnTo>
                      <a:pt x="607" y="97"/>
                    </a:lnTo>
                    <a:lnTo>
                      <a:pt x="618" y="66"/>
                    </a:lnTo>
                    <a:lnTo>
                      <a:pt x="564" y="49"/>
                    </a:lnTo>
                    <a:lnTo>
                      <a:pt x="566" y="22"/>
                    </a:lnTo>
                    <a:lnTo>
                      <a:pt x="558" y="8"/>
                    </a:lnTo>
                    <a:lnTo>
                      <a:pt x="496" y="14"/>
                    </a:lnTo>
                    <a:lnTo>
                      <a:pt x="467" y="0"/>
                    </a:lnTo>
                    <a:lnTo>
                      <a:pt x="413" y="25"/>
                    </a:lnTo>
                    <a:lnTo>
                      <a:pt x="386" y="29"/>
                    </a:lnTo>
                    <a:lnTo>
                      <a:pt x="364" y="35"/>
                    </a:lnTo>
                    <a:lnTo>
                      <a:pt x="357" y="47"/>
                    </a:lnTo>
                    <a:lnTo>
                      <a:pt x="361" y="62"/>
                    </a:lnTo>
                    <a:lnTo>
                      <a:pt x="351" y="70"/>
                    </a:lnTo>
                    <a:lnTo>
                      <a:pt x="310" y="70"/>
                    </a:lnTo>
                    <a:lnTo>
                      <a:pt x="287" y="66"/>
                    </a:lnTo>
                    <a:lnTo>
                      <a:pt x="254" y="43"/>
                    </a:lnTo>
                    <a:lnTo>
                      <a:pt x="209" y="37"/>
                    </a:lnTo>
                    <a:lnTo>
                      <a:pt x="141" y="58"/>
                    </a:lnTo>
                    <a:lnTo>
                      <a:pt x="116" y="72"/>
                    </a:lnTo>
                    <a:lnTo>
                      <a:pt x="87" y="53"/>
                    </a:lnTo>
                    <a:lnTo>
                      <a:pt x="62" y="22"/>
                    </a:lnTo>
                    <a:lnTo>
                      <a:pt x="6" y="0"/>
                    </a:lnTo>
                    <a:lnTo>
                      <a:pt x="2" y="2"/>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54" name="Rectangle 50">
                <a:extLst>
                  <a:ext uri="{FF2B5EF4-FFF2-40B4-BE49-F238E27FC236}">
                    <a16:creationId xmlns:a16="http://schemas.microsoft.com/office/drawing/2014/main" id="{1C283EFA-A512-4E99-A6A7-F7B7D39A6F27}"/>
                  </a:ext>
                </a:extLst>
              </p:cNvPr>
              <p:cNvSpPr>
                <a:spLocks noChangeAspect="1" noChangeArrowheads="1"/>
              </p:cNvSpPr>
              <p:nvPr/>
            </p:nvSpPr>
            <p:spPr bwMode="auto">
              <a:xfrm rot="21335061">
                <a:off x="3958033" y="3413216"/>
                <a:ext cx="175984" cy="176314"/>
              </a:xfrm>
              <a:prstGeom prst="rect">
                <a:avLst/>
              </a:prstGeom>
              <a:grpFill/>
              <a:ln w="6350">
                <a:solidFill>
                  <a:schemeClr val="bg1"/>
                </a:solidFill>
                <a:miter lim="800000"/>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55" name="Freeform 51">
                <a:extLst>
                  <a:ext uri="{FF2B5EF4-FFF2-40B4-BE49-F238E27FC236}">
                    <a16:creationId xmlns:a16="http://schemas.microsoft.com/office/drawing/2014/main" id="{79DFB079-FC9B-44ED-BBB4-A78324A2FA5C}"/>
                  </a:ext>
                </a:extLst>
              </p:cNvPr>
              <p:cNvSpPr>
                <a:spLocks noChangeAspect="1"/>
              </p:cNvSpPr>
              <p:nvPr/>
            </p:nvSpPr>
            <p:spPr bwMode="auto">
              <a:xfrm rot="21335061">
                <a:off x="6013597" y="2146307"/>
                <a:ext cx="448123" cy="452597"/>
              </a:xfrm>
              <a:custGeom>
                <a:avLst/>
                <a:gdLst>
                  <a:gd name="T0" fmla="*/ 209 w 541"/>
                  <a:gd name="T1" fmla="*/ 551 h 584"/>
                  <a:gd name="T2" fmla="*/ 316 w 541"/>
                  <a:gd name="T3" fmla="*/ 518 h 584"/>
                  <a:gd name="T4" fmla="*/ 415 w 541"/>
                  <a:gd name="T5" fmla="*/ 402 h 584"/>
                  <a:gd name="T6" fmla="*/ 519 w 541"/>
                  <a:gd name="T7" fmla="*/ 340 h 584"/>
                  <a:gd name="T8" fmla="*/ 541 w 541"/>
                  <a:gd name="T9" fmla="*/ 307 h 584"/>
                  <a:gd name="T10" fmla="*/ 515 w 541"/>
                  <a:gd name="T11" fmla="*/ 272 h 584"/>
                  <a:gd name="T12" fmla="*/ 430 w 541"/>
                  <a:gd name="T13" fmla="*/ 258 h 584"/>
                  <a:gd name="T14" fmla="*/ 362 w 541"/>
                  <a:gd name="T15" fmla="*/ 218 h 584"/>
                  <a:gd name="T16" fmla="*/ 376 w 541"/>
                  <a:gd name="T17" fmla="*/ 216 h 584"/>
                  <a:gd name="T18" fmla="*/ 415 w 541"/>
                  <a:gd name="T19" fmla="*/ 204 h 584"/>
                  <a:gd name="T20" fmla="*/ 403 w 541"/>
                  <a:gd name="T21" fmla="*/ 179 h 584"/>
                  <a:gd name="T22" fmla="*/ 424 w 541"/>
                  <a:gd name="T23" fmla="*/ 150 h 584"/>
                  <a:gd name="T24" fmla="*/ 418 w 541"/>
                  <a:gd name="T25" fmla="*/ 113 h 584"/>
                  <a:gd name="T26" fmla="*/ 374 w 541"/>
                  <a:gd name="T27" fmla="*/ 91 h 584"/>
                  <a:gd name="T28" fmla="*/ 337 w 541"/>
                  <a:gd name="T29" fmla="*/ 82 h 584"/>
                  <a:gd name="T30" fmla="*/ 219 w 541"/>
                  <a:gd name="T31" fmla="*/ 68 h 584"/>
                  <a:gd name="T32" fmla="*/ 254 w 541"/>
                  <a:gd name="T33" fmla="*/ 74 h 584"/>
                  <a:gd name="T34" fmla="*/ 263 w 541"/>
                  <a:gd name="T35" fmla="*/ 51 h 584"/>
                  <a:gd name="T36" fmla="*/ 256 w 541"/>
                  <a:gd name="T37" fmla="*/ 2 h 584"/>
                  <a:gd name="T38" fmla="*/ 116 w 541"/>
                  <a:gd name="T39" fmla="*/ 20 h 584"/>
                  <a:gd name="T40" fmla="*/ 106 w 541"/>
                  <a:gd name="T41" fmla="*/ 64 h 584"/>
                  <a:gd name="T42" fmla="*/ 116 w 541"/>
                  <a:gd name="T43" fmla="*/ 101 h 584"/>
                  <a:gd name="T44" fmla="*/ 89 w 541"/>
                  <a:gd name="T45" fmla="*/ 113 h 584"/>
                  <a:gd name="T46" fmla="*/ 106 w 541"/>
                  <a:gd name="T47" fmla="*/ 157 h 584"/>
                  <a:gd name="T48" fmla="*/ 131 w 541"/>
                  <a:gd name="T49" fmla="*/ 157 h 584"/>
                  <a:gd name="T50" fmla="*/ 128 w 541"/>
                  <a:gd name="T51" fmla="*/ 177 h 584"/>
                  <a:gd name="T52" fmla="*/ 77 w 541"/>
                  <a:gd name="T53" fmla="*/ 227 h 584"/>
                  <a:gd name="T54" fmla="*/ 81 w 541"/>
                  <a:gd name="T55" fmla="*/ 274 h 584"/>
                  <a:gd name="T56" fmla="*/ 52 w 541"/>
                  <a:gd name="T57" fmla="*/ 276 h 584"/>
                  <a:gd name="T58" fmla="*/ 29 w 541"/>
                  <a:gd name="T59" fmla="*/ 264 h 584"/>
                  <a:gd name="T60" fmla="*/ 3 w 541"/>
                  <a:gd name="T61" fmla="*/ 324 h 584"/>
                  <a:gd name="T62" fmla="*/ 0 w 541"/>
                  <a:gd name="T63" fmla="*/ 365 h 584"/>
                  <a:gd name="T64" fmla="*/ 38 w 541"/>
                  <a:gd name="T65" fmla="*/ 392 h 584"/>
                  <a:gd name="T66" fmla="*/ 21 w 541"/>
                  <a:gd name="T67" fmla="*/ 413 h 584"/>
                  <a:gd name="T68" fmla="*/ 52 w 541"/>
                  <a:gd name="T69" fmla="*/ 477 h 584"/>
                  <a:gd name="T70" fmla="*/ 106 w 541"/>
                  <a:gd name="T71" fmla="*/ 526 h 584"/>
                  <a:gd name="T72" fmla="*/ 91 w 541"/>
                  <a:gd name="T73" fmla="*/ 551 h 584"/>
                  <a:gd name="T74" fmla="*/ 130 w 541"/>
                  <a:gd name="T75" fmla="*/ 584 h 5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41"/>
                  <a:gd name="T115" fmla="*/ 0 h 584"/>
                  <a:gd name="T116" fmla="*/ 541 w 541"/>
                  <a:gd name="T117" fmla="*/ 584 h 5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41" h="584">
                    <a:moveTo>
                      <a:pt x="130" y="584"/>
                    </a:moveTo>
                    <a:lnTo>
                      <a:pt x="209" y="551"/>
                    </a:lnTo>
                    <a:lnTo>
                      <a:pt x="277" y="541"/>
                    </a:lnTo>
                    <a:lnTo>
                      <a:pt x="316" y="518"/>
                    </a:lnTo>
                    <a:lnTo>
                      <a:pt x="362" y="431"/>
                    </a:lnTo>
                    <a:lnTo>
                      <a:pt x="415" y="402"/>
                    </a:lnTo>
                    <a:lnTo>
                      <a:pt x="465" y="363"/>
                    </a:lnTo>
                    <a:lnTo>
                      <a:pt x="519" y="340"/>
                    </a:lnTo>
                    <a:lnTo>
                      <a:pt x="514" y="330"/>
                    </a:lnTo>
                    <a:lnTo>
                      <a:pt x="541" y="307"/>
                    </a:lnTo>
                    <a:lnTo>
                      <a:pt x="535" y="278"/>
                    </a:lnTo>
                    <a:lnTo>
                      <a:pt x="515" y="272"/>
                    </a:lnTo>
                    <a:lnTo>
                      <a:pt x="459" y="287"/>
                    </a:lnTo>
                    <a:lnTo>
                      <a:pt x="430" y="258"/>
                    </a:lnTo>
                    <a:lnTo>
                      <a:pt x="387" y="245"/>
                    </a:lnTo>
                    <a:lnTo>
                      <a:pt x="362" y="218"/>
                    </a:lnTo>
                    <a:lnTo>
                      <a:pt x="368" y="214"/>
                    </a:lnTo>
                    <a:lnTo>
                      <a:pt x="376" y="216"/>
                    </a:lnTo>
                    <a:lnTo>
                      <a:pt x="389" y="208"/>
                    </a:lnTo>
                    <a:lnTo>
                      <a:pt x="415" y="204"/>
                    </a:lnTo>
                    <a:lnTo>
                      <a:pt x="420" y="190"/>
                    </a:lnTo>
                    <a:lnTo>
                      <a:pt x="403" y="179"/>
                    </a:lnTo>
                    <a:lnTo>
                      <a:pt x="401" y="169"/>
                    </a:lnTo>
                    <a:lnTo>
                      <a:pt x="424" y="150"/>
                    </a:lnTo>
                    <a:lnTo>
                      <a:pt x="428" y="132"/>
                    </a:lnTo>
                    <a:lnTo>
                      <a:pt x="418" y="113"/>
                    </a:lnTo>
                    <a:lnTo>
                      <a:pt x="403" y="111"/>
                    </a:lnTo>
                    <a:lnTo>
                      <a:pt x="374" y="91"/>
                    </a:lnTo>
                    <a:lnTo>
                      <a:pt x="351" y="93"/>
                    </a:lnTo>
                    <a:lnTo>
                      <a:pt x="337" y="82"/>
                    </a:lnTo>
                    <a:lnTo>
                      <a:pt x="242" y="86"/>
                    </a:lnTo>
                    <a:lnTo>
                      <a:pt x="219" y="68"/>
                    </a:lnTo>
                    <a:lnTo>
                      <a:pt x="223" y="62"/>
                    </a:lnTo>
                    <a:lnTo>
                      <a:pt x="254" y="74"/>
                    </a:lnTo>
                    <a:lnTo>
                      <a:pt x="263" y="64"/>
                    </a:lnTo>
                    <a:lnTo>
                      <a:pt x="263" y="51"/>
                    </a:lnTo>
                    <a:lnTo>
                      <a:pt x="246" y="35"/>
                    </a:lnTo>
                    <a:lnTo>
                      <a:pt x="256" y="2"/>
                    </a:lnTo>
                    <a:lnTo>
                      <a:pt x="164" y="0"/>
                    </a:lnTo>
                    <a:lnTo>
                      <a:pt x="116" y="20"/>
                    </a:lnTo>
                    <a:lnTo>
                      <a:pt x="102" y="49"/>
                    </a:lnTo>
                    <a:lnTo>
                      <a:pt x="106" y="64"/>
                    </a:lnTo>
                    <a:lnTo>
                      <a:pt x="128" y="78"/>
                    </a:lnTo>
                    <a:lnTo>
                      <a:pt x="116" y="101"/>
                    </a:lnTo>
                    <a:lnTo>
                      <a:pt x="89" y="103"/>
                    </a:lnTo>
                    <a:lnTo>
                      <a:pt x="89" y="113"/>
                    </a:lnTo>
                    <a:lnTo>
                      <a:pt x="110" y="128"/>
                    </a:lnTo>
                    <a:lnTo>
                      <a:pt x="106" y="157"/>
                    </a:lnTo>
                    <a:lnTo>
                      <a:pt x="110" y="165"/>
                    </a:lnTo>
                    <a:lnTo>
                      <a:pt x="131" y="157"/>
                    </a:lnTo>
                    <a:lnTo>
                      <a:pt x="137" y="165"/>
                    </a:lnTo>
                    <a:lnTo>
                      <a:pt x="128" y="177"/>
                    </a:lnTo>
                    <a:lnTo>
                      <a:pt x="104" y="181"/>
                    </a:lnTo>
                    <a:lnTo>
                      <a:pt x="77" y="227"/>
                    </a:lnTo>
                    <a:lnTo>
                      <a:pt x="91" y="237"/>
                    </a:lnTo>
                    <a:lnTo>
                      <a:pt x="81" y="274"/>
                    </a:lnTo>
                    <a:lnTo>
                      <a:pt x="69" y="285"/>
                    </a:lnTo>
                    <a:lnTo>
                      <a:pt x="52" y="276"/>
                    </a:lnTo>
                    <a:lnTo>
                      <a:pt x="44" y="282"/>
                    </a:lnTo>
                    <a:lnTo>
                      <a:pt x="29" y="264"/>
                    </a:lnTo>
                    <a:lnTo>
                      <a:pt x="9" y="283"/>
                    </a:lnTo>
                    <a:lnTo>
                      <a:pt x="3" y="324"/>
                    </a:lnTo>
                    <a:lnTo>
                      <a:pt x="29" y="349"/>
                    </a:lnTo>
                    <a:lnTo>
                      <a:pt x="0" y="365"/>
                    </a:lnTo>
                    <a:lnTo>
                      <a:pt x="23" y="382"/>
                    </a:lnTo>
                    <a:lnTo>
                      <a:pt x="38" y="392"/>
                    </a:lnTo>
                    <a:lnTo>
                      <a:pt x="23" y="410"/>
                    </a:lnTo>
                    <a:lnTo>
                      <a:pt x="21" y="413"/>
                    </a:lnTo>
                    <a:lnTo>
                      <a:pt x="42" y="427"/>
                    </a:lnTo>
                    <a:lnTo>
                      <a:pt x="52" y="477"/>
                    </a:lnTo>
                    <a:lnTo>
                      <a:pt x="75" y="485"/>
                    </a:lnTo>
                    <a:lnTo>
                      <a:pt x="106" y="526"/>
                    </a:lnTo>
                    <a:lnTo>
                      <a:pt x="110" y="530"/>
                    </a:lnTo>
                    <a:lnTo>
                      <a:pt x="91" y="551"/>
                    </a:lnTo>
                    <a:lnTo>
                      <a:pt x="126" y="567"/>
                    </a:lnTo>
                    <a:lnTo>
                      <a:pt x="130" y="584"/>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56" name="Freeform 52">
                <a:extLst>
                  <a:ext uri="{FF2B5EF4-FFF2-40B4-BE49-F238E27FC236}">
                    <a16:creationId xmlns:a16="http://schemas.microsoft.com/office/drawing/2014/main" id="{AEB0C84C-CE52-4BE4-907A-73433539DAAB}"/>
                  </a:ext>
                </a:extLst>
              </p:cNvPr>
              <p:cNvSpPr>
                <a:spLocks noChangeAspect="1"/>
              </p:cNvSpPr>
              <p:nvPr/>
            </p:nvSpPr>
            <p:spPr bwMode="auto">
              <a:xfrm rot="21335061">
                <a:off x="5990011" y="2039065"/>
                <a:ext cx="101599" cy="83613"/>
              </a:xfrm>
              <a:custGeom>
                <a:avLst/>
                <a:gdLst>
                  <a:gd name="T0" fmla="*/ 124 w 124"/>
                  <a:gd name="T1" fmla="*/ 66 h 107"/>
                  <a:gd name="T2" fmla="*/ 108 w 124"/>
                  <a:gd name="T3" fmla="*/ 41 h 107"/>
                  <a:gd name="T4" fmla="*/ 122 w 124"/>
                  <a:gd name="T5" fmla="*/ 22 h 107"/>
                  <a:gd name="T6" fmla="*/ 118 w 124"/>
                  <a:gd name="T7" fmla="*/ 16 h 107"/>
                  <a:gd name="T8" fmla="*/ 64 w 124"/>
                  <a:gd name="T9" fmla="*/ 0 h 107"/>
                  <a:gd name="T10" fmla="*/ 31 w 124"/>
                  <a:gd name="T11" fmla="*/ 0 h 107"/>
                  <a:gd name="T12" fmla="*/ 1 w 124"/>
                  <a:gd name="T13" fmla="*/ 27 h 107"/>
                  <a:gd name="T14" fmla="*/ 0 w 124"/>
                  <a:gd name="T15" fmla="*/ 47 h 107"/>
                  <a:gd name="T16" fmla="*/ 15 w 124"/>
                  <a:gd name="T17" fmla="*/ 68 h 107"/>
                  <a:gd name="T18" fmla="*/ 1 w 124"/>
                  <a:gd name="T19" fmla="*/ 93 h 107"/>
                  <a:gd name="T20" fmla="*/ 11 w 124"/>
                  <a:gd name="T21" fmla="*/ 107 h 107"/>
                  <a:gd name="T22" fmla="*/ 50 w 124"/>
                  <a:gd name="T23" fmla="*/ 107 h 107"/>
                  <a:gd name="T24" fmla="*/ 104 w 124"/>
                  <a:gd name="T25" fmla="*/ 68 h 107"/>
                  <a:gd name="T26" fmla="*/ 120 w 124"/>
                  <a:gd name="T27" fmla="*/ 68 h 107"/>
                  <a:gd name="T28" fmla="*/ 124 w 124"/>
                  <a:gd name="T29" fmla="*/ 66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07"/>
                  <a:gd name="T47" fmla="*/ 124 w 124"/>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07">
                    <a:moveTo>
                      <a:pt x="124" y="66"/>
                    </a:moveTo>
                    <a:lnTo>
                      <a:pt x="108" y="41"/>
                    </a:lnTo>
                    <a:lnTo>
                      <a:pt x="122" y="22"/>
                    </a:lnTo>
                    <a:lnTo>
                      <a:pt x="118" y="16"/>
                    </a:lnTo>
                    <a:lnTo>
                      <a:pt x="64" y="0"/>
                    </a:lnTo>
                    <a:lnTo>
                      <a:pt x="31" y="0"/>
                    </a:lnTo>
                    <a:lnTo>
                      <a:pt x="1" y="27"/>
                    </a:lnTo>
                    <a:lnTo>
                      <a:pt x="0" y="47"/>
                    </a:lnTo>
                    <a:lnTo>
                      <a:pt x="15" y="68"/>
                    </a:lnTo>
                    <a:lnTo>
                      <a:pt x="1" y="93"/>
                    </a:lnTo>
                    <a:lnTo>
                      <a:pt x="11" y="107"/>
                    </a:lnTo>
                    <a:lnTo>
                      <a:pt x="50" y="107"/>
                    </a:lnTo>
                    <a:lnTo>
                      <a:pt x="104" y="68"/>
                    </a:lnTo>
                    <a:lnTo>
                      <a:pt x="120" y="68"/>
                    </a:lnTo>
                    <a:lnTo>
                      <a:pt x="124" y="66"/>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57" name="Freeform 55">
                <a:extLst>
                  <a:ext uri="{FF2B5EF4-FFF2-40B4-BE49-F238E27FC236}">
                    <a16:creationId xmlns:a16="http://schemas.microsoft.com/office/drawing/2014/main" id="{87036E58-9EDD-4415-8FC8-005E79F5781A}"/>
                  </a:ext>
                </a:extLst>
              </p:cNvPr>
              <p:cNvSpPr>
                <a:spLocks noChangeAspect="1"/>
              </p:cNvSpPr>
              <p:nvPr/>
            </p:nvSpPr>
            <p:spPr bwMode="auto">
              <a:xfrm rot="21335061">
                <a:off x="3988875" y="1859117"/>
                <a:ext cx="542465" cy="298097"/>
              </a:xfrm>
              <a:custGeom>
                <a:avLst/>
                <a:gdLst>
                  <a:gd name="T0" fmla="*/ 40 w 653"/>
                  <a:gd name="T1" fmla="*/ 151 h 382"/>
                  <a:gd name="T2" fmla="*/ 98 w 653"/>
                  <a:gd name="T3" fmla="*/ 110 h 382"/>
                  <a:gd name="T4" fmla="*/ 124 w 653"/>
                  <a:gd name="T5" fmla="*/ 105 h 382"/>
                  <a:gd name="T6" fmla="*/ 137 w 653"/>
                  <a:gd name="T7" fmla="*/ 50 h 382"/>
                  <a:gd name="T8" fmla="*/ 170 w 653"/>
                  <a:gd name="T9" fmla="*/ 46 h 382"/>
                  <a:gd name="T10" fmla="*/ 205 w 653"/>
                  <a:gd name="T11" fmla="*/ 50 h 382"/>
                  <a:gd name="T12" fmla="*/ 300 w 653"/>
                  <a:gd name="T13" fmla="*/ 33 h 382"/>
                  <a:gd name="T14" fmla="*/ 385 w 653"/>
                  <a:gd name="T15" fmla="*/ 12 h 382"/>
                  <a:gd name="T16" fmla="*/ 385 w 653"/>
                  <a:gd name="T17" fmla="*/ 25 h 382"/>
                  <a:gd name="T18" fmla="*/ 403 w 653"/>
                  <a:gd name="T19" fmla="*/ 45 h 382"/>
                  <a:gd name="T20" fmla="*/ 482 w 653"/>
                  <a:gd name="T21" fmla="*/ 0 h 382"/>
                  <a:gd name="T22" fmla="*/ 527 w 653"/>
                  <a:gd name="T23" fmla="*/ 41 h 382"/>
                  <a:gd name="T24" fmla="*/ 570 w 653"/>
                  <a:gd name="T25" fmla="*/ 45 h 382"/>
                  <a:gd name="T26" fmla="*/ 653 w 653"/>
                  <a:gd name="T27" fmla="*/ 81 h 382"/>
                  <a:gd name="T28" fmla="*/ 622 w 653"/>
                  <a:gd name="T29" fmla="*/ 103 h 382"/>
                  <a:gd name="T30" fmla="*/ 587 w 653"/>
                  <a:gd name="T31" fmla="*/ 109 h 382"/>
                  <a:gd name="T32" fmla="*/ 548 w 653"/>
                  <a:gd name="T33" fmla="*/ 190 h 382"/>
                  <a:gd name="T34" fmla="*/ 461 w 653"/>
                  <a:gd name="T35" fmla="*/ 167 h 382"/>
                  <a:gd name="T36" fmla="*/ 413 w 653"/>
                  <a:gd name="T37" fmla="*/ 215 h 382"/>
                  <a:gd name="T38" fmla="*/ 385 w 653"/>
                  <a:gd name="T39" fmla="*/ 229 h 382"/>
                  <a:gd name="T40" fmla="*/ 325 w 653"/>
                  <a:gd name="T41" fmla="*/ 287 h 382"/>
                  <a:gd name="T42" fmla="*/ 382 w 653"/>
                  <a:gd name="T43" fmla="*/ 287 h 382"/>
                  <a:gd name="T44" fmla="*/ 360 w 653"/>
                  <a:gd name="T45" fmla="*/ 322 h 382"/>
                  <a:gd name="T46" fmla="*/ 378 w 653"/>
                  <a:gd name="T47" fmla="*/ 332 h 382"/>
                  <a:gd name="T48" fmla="*/ 397 w 653"/>
                  <a:gd name="T49" fmla="*/ 343 h 382"/>
                  <a:gd name="T50" fmla="*/ 376 w 653"/>
                  <a:gd name="T51" fmla="*/ 361 h 382"/>
                  <a:gd name="T52" fmla="*/ 290 w 653"/>
                  <a:gd name="T53" fmla="*/ 380 h 382"/>
                  <a:gd name="T54" fmla="*/ 273 w 653"/>
                  <a:gd name="T55" fmla="*/ 341 h 382"/>
                  <a:gd name="T56" fmla="*/ 244 w 653"/>
                  <a:gd name="T57" fmla="*/ 333 h 382"/>
                  <a:gd name="T58" fmla="*/ 213 w 653"/>
                  <a:gd name="T59" fmla="*/ 275 h 382"/>
                  <a:gd name="T60" fmla="*/ 52 w 653"/>
                  <a:gd name="T61" fmla="*/ 240 h 382"/>
                  <a:gd name="T62" fmla="*/ 32 w 653"/>
                  <a:gd name="T63" fmla="*/ 229 h 382"/>
                  <a:gd name="T64" fmla="*/ 0 w 653"/>
                  <a:gd name="T65" fmla="*/ 161 h 3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53"/>
                  <a:gd name="T100" fmla="*/ 0 h 382"/>
                  <a:gd name="T101" fmla="*/ 653 w 653"/>
                  <a:gd name="T102" fmla="*/ 382 h 3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53" h="382">
                    <a:moveTo>
                      <a:pt x="0" y="161"/>
                    </a:moveTo>
                    <a:lnTo>
                      <a:pt x="40" y="151"/>
                    </a:lnTo>
                    <a:lnTo>
                      <a:pt x="46" y="120"/>
                    </a:lnTo>
                    <a:lnTo>
                      <a:pt x="98" y="110"/>
                    </a:lnTo>
                    <a:lnTo>
                      <a:pt x="116" y="114"/>
                    </a:lnTo>
                    <a:lnTo>
                      <a:pt x="124" y="105"/>
                    </a:lnTo>
                    <a:lnTo>
                      <a:pt x="124" y="66"/>
                    </a:lnTo>
                    <a:lnTo>
                      <a:pt x="137" y="50"/>
                    </a:lnTo>
                    <a:lnTo>
                      <a:pt x="160" y="52"/>
                    </a:lnTo>
                    <a:lnTo>
                      <a:pt x="170" y="46"/>
                    </a:lnTo>
                    <a:lnTo>
                      <a:pt x="186" y="68"/>
                    </a:lnTo>
                    <a:lnTo>
                      <a:pt x="205" y="50"/>
                    </a:lnTo>
                    <a:lnTo>
                      <a:pt x="256" y="50"/>
                    </a:lnTo>
                    <a:lnTo>
                      <a:pt x="300" y="33"/>
                    </a:lnTo>
                    <a:lnTo>
                      <a:pt x="356" y="25"/>
                    </a:lnTo>
                    <a:lnTo>
                      <a:pt x="385" y="12"/>
                    </a:lnTo>
                    <a:lnTo>
                      <a:pt x="391" y="15"/>
                    </a:lnTo>
                    <a:lnTo>
                      <a:pt x="385" y="25"/>
                    </a:lnTo>
                    <a:lnTo>
                      <a:pt x="384" y="29"/>
                    </a:lnTo>
                    <a:lnTo>
                      <a:pt x="403" y="45"/>
                    </a:lnTo>
                    <a:lnTo>
                      <a:pt x="438" y="27"/>
                    </a:lnTo>
                    <a:lnTo>
                      <a:pt x="482" y="0"/>
                    </a:lnTo>
                    <a:lnTo>
                      <a:pt x="529" y="29"/>
                    </a:lnTo>
                    <a:lnTo>
                      <a:pt x="527" y="41"/>
                    </a:lnTo>
                    <a:lnTo>
                      <a:pt x="535" y="48"/>
                    </a:lnTo>
                    <a:lnTo>
                      <a:pt x="570" y="45"/>
                    </a:lnTo>
                    <a:lnTo>
                      <a:pt x="628" y="58"/>
                    </a:lnTo>
                    <a:lnTo>
                      <a:pt x="653" y="81"/>
                    </a:lnTo>
                    <a:lnTo>
                      <a:pt x="640" y="107"/>
                    </a:lnTo>
                    <a:lnTo>
                      <a:pt x="622" y="103"/>
                    </a:lnTo>
                    <a:lnTo>
                      <a:pt x="608" y="109"/>
                    </a:lnTo>
                    <a:lnTo>
                      <a:pt x="587" y="109"/>
                    </a:lnTo>
                    <a:lnTo>
                      <a:pt x="544" y="142"/>
                    </a:lnTo>
                    <a:lnTo>
                      <a:pt x="548" y="190"/>
                    </a:lnTo>
                    <a:lnTo>
                      <a:pt x="517" y="192"/>
                    </a:lnTo>
                    <a:lnTo>
                      <a:pt x="461" y="167"/>
                    </a:lnTo>
                    <a:lnTo>
                      <a:pt x="446" y="190"/>
                    </a:lnTo>
                    <a:lnTo>
                      <a:pt x="413" y="215"/>
                    </a:lnTo>
                    <a:lnTo>
                      <a:pt x="391" y="217"/>
                    </a:lnTo>
                    <a:lnTo>
                      <a:pt x="385" y="229"/>
                    </a:lnTo>
                    <a:lnTo>
                      <a:pt x="339" y="260"/>
                    </a:lnTo>
                    <a:lnTo>
                      <a:pt x="325" y="287"/>
                    </a:lnTo>
                    <a:lnTo>
                      <a:pt x="337" y="302"/>
                    </a:lnTo>
                    <a:lnTo>
                      <a:pt x="382" y="287"/>
                    </a:lnTo>
                    <a:lnTo>
                      <a:pt x="385" y="295"/>
                    </a:lnTo>
                    <a:lnTo>
                      <a:pt x="360" y="322"/>
                    </a:lnTo>
                    <a:lnTo>
                      <a:pt x="366" y="339"/>
                    </a:lnTo>
                    <a:lnTo>
                      <a:pt x="378" y="332"/>
                    </a:lnTo>
                    <a:lnTo>
                      <a:pt x="389" y="332"/>
                    </a:lnTo>
                    <a:lnTo>
                      <a:pt x="397" y="343"/>
                    </a:lnTo>
                    <a:lnTo>
                      <a:pt x="391" y="363"/>
                    </a:lnTo>
                    <a:lnTo>
                      <a:pt x="376" y="361"/>
                    </a:lnTo>
                    <a:lnTo>
                      <a:pt x="343" y="382"/>
                    </a:lnTo>
                    <a:lnTo>
                      <a:pt x="290" y="380"/>
                    </a:lnTo>
                    <a:lnTo>
                      <a:pt x="257" y="357"/>
                    </a:lnTo>
                    <a:lnTo>
                      <a:pt x="273" y="341"/>
                    </a:lnTo>
                    <a:lnTo>
                      <a:pt x="271" y="333"/>
                    </a:lnTo>
                    <a:lnTo>
                      <a:pt x="244" y="333"/>
                    </a:lnTo>
                    <a:lnTo>
                      <a:pt x="226" y="279"/>
                    </a:lnTo>
                    <a:lnTo>
                      <a:pt x="213" y="275"/>
                    </a:lnTo>
                    <a:lnTo>
                      <a:pt x="159" y="233"/>
                    </a:lnTo>
                    <a:lnTo>
                      <a:pt x="52" y="240"/>
                    </a:lnTo>
                    <a:lnTo>
                      <a:pt x="32" y="238"/>
                    </a:lnTo>
                    <a:lnTo>
                      <a:pt x="32" y="229"/>
                    </a:lnTo>
                    <a:lnTo>
                      <a:pt x="3" y="200"/>
                    </a:lnTo>
                    <a:lnTo>
                      <a:pt x="0" y="161"/>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58" name="Freeform 56">
                <a:extLst>
                  <a:ext uri="{FF2B5EF4-FFF2-40B4-BE49-F238E27FC236}">
                    <a16:creationId xmlns:a16="http://schemas.microsoft.com/office/drawing/2014/main" id="{753BD64D-711E-486F-9017-76E262327A37}"/>
                  </a:ext>
                </a:extLst>
              </p:cNvPr>
              <p:cNvSpPr>
                <a:spLocks noChangeAspect="1"/>
              </p:cNvSpPr>
              <p:nvPr/>
            </p:nvSpPr>
            <p:spPr bwMode="auto">
              <a:xfrm rot="21335061">
                <a:off x="4701881" y="1864569"/>
                <a:ext cx="272140" cy="190856"/>
              </a:xfrm>
              <a:custGeom>
                <a:avLst/>
                <a:gdLst>
                  <a:gd name="T0" fmla="*/ 306 w 323"/>
                  <a:gd name="T1" fmla="*/ 14 h 244"/>
                  <a:gd name="T2" fmla="*/ 306 w 323"/>
                  <a:gd name="T3" fmla="*/ 19 h 244"/>
                  <a:gd name="T4" fmla="*/ 323 w 323"/>
                  <a:gd name="T5" fmla="*/ 37 h 244"/>
                  <a:gd name="T6" fmla="*/ 294 w 323"/>
                  <a:gd name="T7" fmla="*/ 74 h 244"/>
                  <a:gd name="T8" fmla="*/ 252 w 323"/>
                  <a:gd name="T9" fmla="*/ 87 h 244"/>
                  <a:gd name="T10" fmla="*/ 250 w 323"/>
                  <a:gd name="T11" fmla="*/ 134 h 244"/>
                  <a:gd name="T12" fmla="*/ 232 w 323"/>
                  <a:gd name="T13" fmla="*/ 147 h 244"/>
                  <a:gd name="T14" fmla="*/ 205 w 323"/>
                  <a:gd name="T15" fmla="*/ 192 h 244"/>
                  <a:gd name="T16" fmla="*/ 192 w 323"/>
                  <a:gd name="T17" fmla="*/ 200 h 244"/>
                  <a:gd name="T18" fmla="*/ 170 w 323"/>
                  <a:gd name="T19" fmla="*/ 219 h 244"/>
                  <a:gd name="T20" fmla="*/ 147 w 323"/>
                  <a:gd name="T21" fmla="*/ 217 h 244"/>
                  <a:gd name="T22" fmla="*/ 122 w 323"/>
                  <a:gd name="T23" fmla="*/ 244 h 244"/>
                  <a:gd name="T24" fmla="*/ 71 w 323"/>
                  <a:gd name="T25" fmla="*/ 213 h 244"/>
                  <a:gd name="T26" fmla="*/ 19 w 323"/>
                  <a:gd name="T27" fmla="*/ 202 h 244"/>
                  <a:gd name="T28" fmla="*/ 0 w 323"/>
                  <a:gd name="T29" fmla="*/ 194 h 244"/>
                  <a:gd name="T30" fmla="*/ 13 w 323"/>
                  <a:gd name="T31" fmla="*/ 182 h 244"/>
                  <a:gd name="T32" fmla="*/ 21 w 323"/>
                  <a:gd name="T33" fmla="*/ 165 h 244"/>
                  <a:gd name="T34" fmla="*/ 5 w 323"/>
                  <a:gd name="T35" fmla="*/ 147 h 244"/>
                  <a:gd name="T36" fmla="*/ 25 w 323"/>
                  <a:gd name="T37" fmla="*/ 142 h 244"/>
                  <a:gd name="T38" fmla="*/ 33 w 323"/>
                  <a:gd name="T39" fmla="*/ 120 h 244"/>
                  <a:gd name="T40" fmla="*/ 31 w 323"/>
                  <a:gd name="T41" fmla="*/ 93 h 244"/>
                  <a:gd name="T42" fmla="*/ 56 w 323"/>
                  <a:gd name="T43" fmla="*/ 68 h 244"/>
                  <a:gd name="T44" fmla="*/ 60 w 323"/>
                  <a:gd name="T45" fmla="*/ 23 h 244"/>
                  <a:gd name="T46" fmla="*/ 79 w 323"/>
                  <a:gd name="T47" fmla="*/ 33 h 244"/>
                  <a:gd name="T48" fmla="*/ 126 w 323"/>
                  <a:gd name="T49" fmla="*/ 43 h 244"/>
                  <a:gd name="T50" fmla="*/ 155 w 323"/>
                  <a:gd name="T51" fmla="*/ 37 h 244"/>
                  <a:gd name="T52" fmla="*/ 182 w 323"/>
                  <a:gd name="T53" fmla="*/ 43 h 244"/>
                  <a:gd name="T54" fmla="*/ 228 w 323"/>
                  <a:gd name="T55" fmla="*/ 29 h 244"/>
                  <a:gd name="T56" fmla="*/ 256 w 323"/>
                  <a:gd name="T57" fmla="*/ 27 h 244"/>
                  <a:gd name="T58" fmla="*/ 289 w 323"/>
                  <a:gd name="T59" fmla="*/ 0 h 244"/>
                  <a:gd name="T60" fmla="*/ 306 w 323"/>
                  <a:gd name="T61" fmla="*/ 14 h 2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3"/>
                  <a:gd name="T94" fmla="*/ 0 h 244"/>
                  <a:gd name="T95" fmla="*/ 323 w 323"/>
                  <a:gd name="T96" fmla="*/ 244 h 2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3" h="244">
                    <a:moveTo>
                      <a:pt x="306" y="14"/>
                    </a:moveTo>
                    <a:lnTo>
                      <a:pt x="306" y="19"/>
                    </a:lnTo>
                    <a:lnTo>
                      <a:pt x="323" y="37"/>
                    </a:lnTo>
                    <a:lnTo>
                      <a:pt x="294" y="74"/>
                    </a:lnTo>
                    <a:lnTo>
                      <a:pt x="252" y="87"/>
                    </a:lnTo>
                    <a:lnTo>
                      <a:pt x="250" y="134"/>
                    </a:lnTo>
                    <a:lnTo>
                      <a:pt x="232" y="147"/>
                    </a:lnTo>
                    <a:lnTo>
                      <a:pt x="205" y="192"/>
                    </a:lnTo>
                    <a:lnTo>
                      <a:pt x="192" y="200"/>
                    </a:lnTo>
                    <a:lnTo>
                      <a:pt x="170" y="219"/>
                    </a:lnTo>
                    <a:lnTo>
                      <a:pt x="147" y="217"/>
                    </a:lnTo>
                    <a:lnTo>
                      <a:pt x="122" y="244"/>
                    </a:lnTo>
                    <a:lnTo>
                      <a:pt x="71" y="213"/>
                    </a:lnTo>
                    <a:lnTo>
                      <a:pt x="19" y="202"/>
                    </a:lnTo>
                    <a:lnTo>
                      <a:pt x="0" y="194"/>
                    </a:lnTo>
                    <a:lnTo>
                      <a:pt x="13" y="182"/>
                    </a:lnTo>
                    <a:lnTo>
                      <a:pt x="21" y="165"/>
                    </a:lnTo>
                    <a:lnTo>
                      <a:pt x="5" y="147"/>
                    </a:lnTo>
                    <a:lnTo>
                      <a:pt x="25" y="142"/>
                    </a:lnTo>
                    <a:lnTo>
                      <a:pt x="33" y="120"/>
                    </a:lnTo>
                    <a:lnTo>
                      <a:pt x="31" y="93"/>
                    </a:lnTo>
                    <a:lnTo>
                      <a:pt x="56" y="68"/>
                    </a:lnTo>
                    <a:lnTo>
                      <a:pt x="60" y="23"/>
                    </a:lnTo>
                    <a:lnTo>
                      <a:pt x="79" y="33"/>
                    </a:lnTo>
                    <a:lnTo>
                      <a:pt x="126" y="43"/>
                    </a:lnTo>
                    <a:lnTo>
                      <a:pt x="155" y="37"/>
                    </a:lnTo>
                    <a:lnTo>
                      <a:pt x="182" y="43"/>
                    </a:lnTo>
                    <a:lnTo>
                      <a:pt x="228" y="29"/>
                    </a:lnTo>
                    <a:lnTo>
                      <a:pt x="256" y="27"/>
                    </a:lnTo>
                    <a:lnTo>
                      <a:pt x="289" y="0"/>
                    </a:lnTo>
                    <a:lnTo>
                      <a:pt x="306" y="14"/>
                    </a:lnTo>
                    <a:close/>
                  </a:path>
                </a:pathLst>
              </a:custGeom>
              <a:grpFill/>
              <a:ln w="1651"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59" name="Freeform 57">
                <a:extLst>
                  <a:ext uri="{FF2B5EF4-FFF2-40B4-BE49-F238E27FC236}">
                    <a16:creationId xmlns:a16="http://schemas.microsoft.com/office/drawing/2014/main" id="{F2E00523-8631-43EA-831D-542D8AC07B41}"/>
                  </a:ext>
                </a:extLst>
              </p:cNvPr>
              <p:cNvSpPr>
                <a:spLocks noChangeAspect="1"/>
              </p:cNvSpPr>
              <p:nvPr/>
            </p:nvSpPr>
            <p:spPr bwMode="auto">
              <a:xfrm rot="21335061">
                <a:off x="2693800" y="2182407"/>
                <a:ext cx="328382" cy="352626"/>
              </a:xfrm>
              <a:custGeom>
                <a:avLst/>
                <a:gdLst>
                  <a:gd name="T0" fmla="*/ 376 w 397"/>
                  <a:gd name="T1" fmla="*/ 138 h 454"/>
                  <a:gd name="T2" fmla="*/ 397 w 397"/>
                  <a:gd name="T3" fmla="*/ 78 h 454"/>
                  <a:gd name="T4" fmla="*/ 364 w 397"/>
                  <a:gd name="T5" fmla="*/ 37 h 454"/>
                  <a:gd name="T6" fmla="*/ 364 w 397"/>
                  <a:gd name="T7" fmla="*/ 0 h 454"/>
                  <a:gd name="T8" fmla="*/ 283 w 397"/>
                  <a:gd name="T9" fmla="*/ 2 h 454"/>
                  <a:gd name="T10" fmla="*/ 266 w 397"/>
                  <a:gd name="T11" fmla="*/ 16 h 454"/>
                  <a:gd name="T12" fmla="*/ 244 w 397"/>
                  <a:gd name="T13" fmla="*/ 6 h 454"/>
                  <a:gd name="T14" fmla="*/ 229 w 397"/>
                  <a:gd name="T15" fmla="*/ 27 h 454"/>
                  <a:gd name="T16" fmla="*/ 209 w 397"/>
                  <a:gd name="T17" fmla="*/ 23 h 454"/>
                  <a:gd name="T18" fmla="*/ 200 w 397"/>
                  <a:gd name="T19" fmla="*/ 39 h 454"/>
                  <a:gd name="T20" fmla="*/ 138 w 397"/>
                  <a:gd name="T21" fmla="*/ 43 h 454"/>
                  <a:gd name="T22" fmla="*/ 87 w 397"/>
                  <a:gd name="T23" fmla="*/ 53 h 454"/>
                  <a:gd name="T24" fmla="*/ 77 w 397"/>
                  <a:gd name="T25" fmla="*/ 80 h 454"/>
                  <a:gd name="T26" fmla="*/ 46 w 397"/>
                  <a:gd name="T27" fmla="*/ 118 h 454"/>
                  <a:gd name="T28" fmla="*/ 58 w 397"/>
                  <a:gd name="T29" fmla="*/ 148 h 454"/>
                  <a:gd name="T30" fmla="*/ 35 w 397"/>
                  <a:gd name="T31" fmla="*/ 175 h 454"/>
                  <a:gd name="T32" fmla="*/ 11 w 397"/>
                  <a:gd name="T33" fmla="*/ 163 h 454"/>
                  <a:gd name="T34" fmla="*/ 0 w 397"/>
                  <a:gd name="T35" fmla="*/ 167 h 454"/>
                  <a:gd name="T36" fmla="*/ 21 w 397"/>
                  <a:gd name="T37" fmla="*/ 208 h 454"/>
                  <a:gd name="T38" fmla="*/ 39 w 397"/>
                  <a:gd name="T39" fmla="*/ 214 h 454"/>
                  <a:gd name="T40" fmla="*/ 77 w 397"/>
                  <a:gd name="T41" fmla="*/ 192 h 454"/>
                  <a:gd name="T42" fmla="*/ 99 w 397"/>
                  <a:gd name="T43" fmla="*/ 192 h 454"/>
                  <a:gd name="T44" fmla="*/ 97 w 397"/>
                  <a:gd name="T45" fmla="*/ 202 h 454"/>
                  <a:gd name="T46" fmla="*/ 66 w 397"/>
                  <a:gd name="T47" fmla="*/ 223 h 454"/>
                  <a:gd name="T48" fmla="*/ 58 w 397"/>
                  <a:gd name="T49" fmla="*/ 239 h 454"/>
                  <a:gd name="T50" fmla="*/ 44 w 397"/>
                  <a:gd name="T51" fmla="*/ 243 h 454"/>
                  <a:gd name="T52" fmla="*/ 21 w 397"/>
                  <a:gd name="T53" fmla="*/ 276 h 454"/>
                  <a:gd name="T54" fmla="*/ 25 w 397"/>
                  <a:gd name="T55" fmla="*/ 279 h 454"/>
                  <a:gd name="T56" fmla="*/ 75 w 397"/>
                  <a:gd name="T57" fmla="*/ 272 h 454"/>
                  <a:gd name="T58" fmla="*/ 103 w 397"/>
                  <a:gd name="T59" fmla="*/ 237 h 454"/>
                  <a:gd name="T60" fmla="*/ 106 w 397"/>
                  <a:gd name="T61" fmla="*/ 241 h 454"/>
                  <a:gd name="T62" fmla="*/ 110 w 397"/>
                  <a:gd name="T63" fmla="*/ 250 h 454"/>
                  <a:gd name="T64" fmla="*/ 101 w 397"/>
                  <a:gd name="T65" fmla="*/ 270 h 454"/>
                  <a:gd name="T66" fmla="*/ 39 w 397"/>
                  <a:gd name="T67" fmla="*/ 310 h 454"/>
                  <a:gd name="T68" fmla="*/ 27 w 397"/>
                  <a:gd name="T69" fmla="*/ 345 h 454"/>
                  <a:gd name="T70" fmla="*/ 0 w 397"/>
                  <a:gd name="T71" fmla="*/ 355 h 454"/>
                  <a:gd name="T72" fmla="*/ 2 w 397"/>
                  <a:gd name="T73" fmla="*/ 454 h 454"/>
                  <a:gd name="T74" fmla="*/ 23 w 397"/>
                  <a:gd name="T75" fmla="*/ 454 h 454"/>
                  <a:gd name="T76" fmla="*/ 99 w 397"/>
                  <a:gd name="T77" fmla="*/ 386 h 454"/>
                  <a:gd name="T78" fmla="*/ 122 w 397"/>
                  <a:gd name="T79" fmla="*/ 388 h 454"/>
                  <a:gd name="T80" fmla="*/ 172 w 397"/>
                  <a:gd name="T81" fmla="*/ 378 h 454"/>
                  <a:gd name="T82" fmla="*/ 264 w 397"/>
                  <a:gd name="T83" fmla="*/ 355 h 454"/>
                  <a:gd name="T84" fmla="*/ 273 w 397"/>
                  <a:gd name="T85" fmla="*/ 328 h 454"/>
                  <a:gd name="T86" fmla="*/ 273 w 397"/>
                  <a:gd name="T87" fmla="*/ 305 h 454"/>
                  <a:gd name="T88" fmla="*/ 242 w 397"/>
                  <a:gd name="T89" fmla="*/ 305 h 454"/>
                  <a:gd name="T90" fmla="*/ 229 w 397"/>
                  <a:gd name="T91" fmla="*/ 285 h 454"/>
                  <a:gd name="T92" fmla="*/ 231 w 397"/>
                  <a:gd name="T93" fmla="*/ 258 h 454"/>
                  <a:gd name="T94" fmla="*/ 217 w 397"/>
                  <a:gd name="T95" fmla="*/ 241 h 454"/>
                  <a:gd name="T96" fmla="*/ 223 w 397"/>
                  <a:gd name="T97" fmla="*/ 206 h 454"/>
                  <a:gd name="T98" fmla="*/ 207 w 397"/>
                  <a:gd name="T99" fmla="*/ 181 h 454"/>
                  <a:gd name="T100" fmla="*/ 217 w 397"/>
                  <a:gd name="T101" fmla="*/ 171 h 454"/>
                  <a:gd name="T102" fmla="*/ 244 w 397"/>
                  <a:gd name="T103" fmla="*/ 165 h 454"/>
                  <a:gd name="T104" fmla="*/ 279 w 397"/>
                  <a:gd name="T105" fmla="*/ 138 h 454"/>
                  <a:gd name="T106" fmla="*/ 300 w 397"/>
                  <a:gd name="T107" fmla="*/ 146 h 454"/>
                  <a:gd name="T108" fmla="*/ 318 w 397"/>
                  <a:gd name="T109" fmla="*/ 140 h 454"/>
                  <a:gd name="T110" fmla="*/ 341 w 397"/>
                  <a:gd name="T111" fmla="*/ 150 h 454"/>
                  <a:gd name="T112" fmla="*/ 362 w 397"/>
                  <a:gd name="T113" fmla="*/ 138 h 454"/>
                  <a:gd name="T114" fmla="*/ 376 w 397"/>
                  <a:gd name="T115" fmla="*/ 138 h 4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97"/>
                  <a:gd name="T175" fmla="*/ 0 h 454"/>
                  <a:gd name="T176" fmla="*/ 397 w 397"/>
                  <a:gd name="T177" fmla="*/ 454 h 4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97" h="454">
                    <a:moveTo>
                      <a:pt x="376" y="138"/>
                    </a:moveTo>
                    <a:lnTo>
                      <a:pt x="397" y="78"/>
                    </a:lnTo>
                    <a:lnTo>
                      <a:pt x="364" y="37"/>
                    </a:lnTo>
                    <a:lnTo>
                      <a:pt x="364" y="0"/>
                    </a:lnTo>
                    <a:lnTo>
                      <a:pt x="283" y="2"/>
                    </a:lnTo>
                    <a:lnTo>
                      <a:pt x="266" y="16"/>
                    </a:lnTo>
                    <a:lnTo>
                      <a:pt x="244" y="6"/>
                    </a:lnTo>
                    <a:lnTo>
                      <a:pt x="229" y="27"/>
                    </a:lnTo>
                    <a:lnTo>
                      <a:pt x="209" y="23"/>
                    </a:lnTo>
                    <a:lnTo>
                      <a:pt x="200" y="39"/>
                    </a:lnTo>
                    <a:lnTo>
                      <a:pt x="138" y="43"/>
                    </a:lnTo>
                    <a:lnTo>
                      <a:pt x="87" y="53"/>
                    </a:lnTo>
                    <a:lnTo>
                      <a:pt x="77" y="80"/>
                    </a:lnTo>
                    <a:lnTo>
                      <a:pt x="46" y="118"/>
                    </a:lnTo>
                    <a:lnTo>
                      <a:pt x="58" y="148"/>
                    </a:lnTo>
                    <a:lnTo>
                      <a:pt x="35" y="175"/>
                    </a:lnTo>
                    <a:lnTo>
                      <a:pt x="11" y="163"/>
                    </a:lnTo>
                    <a:lnTo>
                      <a:pt x="0" y="167"/>
                    </a:lnTo>
                    <a:lnTo>
                      <a:pt x="21" y="208"/>
                    </a:lnTo>
                    <a:lnTo>
                      <a:pt x="39" y="214"/>
                    </a:lnTo>
                    <a:lnTo>
                      <a:pt x="77" y="192"/>
                    </a:lnTo>
                    <a:lnTo>
                      <a:pt x="99" y="192"/>
                    </a:lnTo>
                    <a:lnTo>
                      <a:pt x="97" y="202"/>
                    </a:lnTo>
                    <a:lnTo>
                      <a:pt x="66" y="223"/>
                    </a:lnTo>
                    <a:lnTo>
                      <a:pt x="58" y="239"/>
                    </a:lnTo>
                    <a:lnTo>
                      <a:pt x="44" y="243"/>
                    </a:lnTo>
                    <a:lnTo>
                      <a:pt x="21" y="276"/>
                    </a:lnTo>
                    <a:lnTo>
                      <a:pt x="25" y="279"/>
                    </a:lnTo>
                    <a:lnTo>
                      <a:pt x="75" y="272"/>
                    </a:lnTo>
                    <a:lnTo>
                      <a:pt x="103" y="237"/>
                    </a:lnTo>
                    <a:lnTo>
                      <a:pt x="106" y="241"/>
                    </a:lnTo>
                    <a:lnTo>
                      <a:pt x="110" y="250"/>
                    </a:lnTo>
                    <a:lnTo>
                      <a:pt x="101" y="270"/>
                    </a:lnTo>
                    <a:lnTo>
                      <a:pt x="39" y="310"/>
                    </a:lnTo>
                    <a:lnTo>
                      <a:pt x="27" y="345"/>
                    </a:lnTo>
                    <a:lnTo>
                      <a:pt x="0" y="355"/>
                    </a:lnTo>
                    <a:lnTo>
                      <a:pt x="2" y="454"/>
                    </a:lnTo>
                    <a:lnTo>
                      <a:pt x="23" y="454"/>
                    </a:lnTo>
                    <a:lnTo>
                      <a:pt x="99" y="386"/>
                    </a:lnTo>
                    <a:lnTo>
                      <a:pt x="122" y="388"/>
                    </a:lnTo>
                    <a:lnTo>
                      <a:pt x="172" y="378"/>
                    </a:lnTo>
                    <a:lnTo>
                      <a:pt x="264" y="355"/>
                    </a:lnTo>
                    <a:lnTo>
                      <a:pt x="273" y="328"/>
                    </a:lnTo>
                    <a:lnTo>
                      <a:pt x="273" y="305"/>
                    </a:lnTo>
                    <a:lnTo>
                      <a:pt x="242" y="305"/>
                    </a:lnTo>
                    <a:lnTo>
                      <a:pt x="229" y="285"/>
                    </a:lnTo>
                    <a:lnTo>
                      <a:pt x="231" y="258"/>
                    </a:lnTo>
                    <a:lnTo>
                      <a:pt x="217" y="241"/>
                    </a:lnTo>
                    <a:lnTo>
                      <a:pt x="223" y="206"/>
                    </a:lnTo>
                    <a:lnTo>
                      <a:pt x="207" y="181"/>
                    </a:lnTo>
                    <a:lnTo>
                      <a:pt x="217" y="171"/>
                    </a:lnTo>
                    <a:lnTo>
                      <a:pt x="244" y="165"/>
                    </a:lnTo>
                    <a:lnTo>
                      <a:pt x="279" y="138"/>
                    </a:lnTo>
                    <a:lnTo>
                      <a:pt x="300" y="146"/>
                    </a:lnTo>
                    <a:lnTo>
                      <a:pt x="318" y="140"/>
                    </a:lnTo>
                    <a:lnTo>
                      <a:pt x="341" y="150"/>
                    </a:lnTo>
                    <a:lnTo>
                      <a:pt x="362" y="138"/>
                    </a:lnTo>
                    <a:lnTo>
                      <a:pt x="376" y="138"/>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60" name="Freeform 58">
                <a:extLst>
                  <a:ext uri="{FF2B5EF4-FFF2-40B4-BE49-F238E27FC236}">
                    <a16:creationId xmlns:a16="http://schemas.microsoft.com/office/drawing/2014/main" id="{C7E34E8E-EC48-4E2B-8932-DB3A9B7726C0}"/>
                  </a:ext>
                </a:extLst>
              </p:cNvPr>
              <p:cNvSpPr>
                <a:spLocks noChangeAspect="1"/>
              </p:cNvSpPr>
              <p:nvPr/>
            </p:nvSpPr>
            <p:spPr bwMode="auto">
              <a:xfrm rot="21335061">
                <a:off x="2871768" y="2269345"/>
                <a:ext cx="520695" cy="316273"/>
              </a:xfrm>
              <a:custGeom>
                <a:avLst/>
                <a:gdLst>
                  <a:gd name="T0" fmla="*/ 60 w 625"/>
                  <a:gd name="T1" fmla="*/ 363 h 403"/>
                  <a:gd name="T2" fmla="*/ 49 w 625"/>
                  <a:gd name="T3" fmla="*/ 326 h 403"/>
                  <a:gd name="T4" fmla="*/ 93 w 625"/>
                  <a:gd name="T5" fmla="*/ 260 h 403"/>
                  <a:gd name="T6" fmla="*/ 62 w 625"/>
                  <a:gd name="T7" fmla="*/ 244 h 403"/>
                  <a:gd name="T8" fmla="*/ 66 w 625"/>
                  <a:gd name="T9" fmla="*/ 190 h 403"/>
                  <a:gd name="T10" fmla="*/ 35 w 625"/>
                  <a:gd name="T11" fmla="*/ 167 h 403"/>
                  <a:gd name="T12" fmla="*/ 24 w 625"/>
                  <a:gd name="T13" fmla="*/ 120 h 403"/>
                  <a:gd name="T14" fmla="*/ 16 w 625"/>
                  <a:gd name="T15" fmla="*/ 68 h 403"/>
                  <a:gd name="T16" fmla="*/ 10 w 625"/>
                  <a:gd name="T17" fmla="*/ 33 h 403"/>
                  <a:gd name="T18" fmla="*/ 72 w 625"/>
                  <a:gd name="T19" fmla="*/ 0 h 403"/>
                  <a:gd name="T20" fmla="*/ 111 w 625"/>
                  <a:gd name="T21" fmla="*/ 2 h 403"/>
                  <a:gd name="T22" fmla="*/ 155 w 625"/>
                  <a:gd name="T23" fmla="*/ 0 h 403"/>
                  <a:gd name="T24" fmla="*/ 181 w 625"/>
                  <a:gd name="T25" fmla="*/ 17 h 403"/>
                  <a:gd name="T26" fmla="*/ 229 w 625"/>
                  <a:gd name="T27" fmla="*/ 52 h 403"/>
                  <a:gd name="T28" fmla="*/ 316 w 625"/>
                  <a:gd name="T29" fmla="*/ 101 h 403"/>
                  <a:gd name="T30" fmla="*/ 421 w 625"/>
                  <a:gd name="T31" fmla="*/ 99 h 403"/>
                  <a:gd name="T32" fmla="*/ 431 w 625"/>
                  <a:gd name="T33" fmla="*/ 136 h 403"/>
                  <a:gd name="T34" fmla="*/ 454 w 625"/>
                  <a:gd name="T35" fmla="*/ 124 h 403"/>
                  <a:gd name="T36" fmla="*/ 487 w 625"/>
                  <a:gd name="T37" fmla="*/ 76 h 403"/>
                  <a:gd name="T38" fmla="*/ 507 w 625"/>
                  <a:gd name="T39" fmla="*/ 48 h 403"/>
                  <a:gd name="T40" fmla="*/ 559 w 625"/>
                  <a:gd name="T41" fmla="*/ 50 h 403"/>
                  <a:gd name="T42" fmla="*/ 586 w 625"/>
                  <a:gd name="T43" fmla="*/ 116 h 403"/>
                  <a:gd name="T44" fmla="*/ 625 w 625"/>
                  <a:gd name="T45" fmla="*/ 138 h 403"/>
                  <a:gd name="T46" fmla="*/ 603 w 625"/>
                  <a:gd name="T47" fmla="*/ 209 h 403"/>
                  <a:gd name="T48" fmla="*/ 561 w 625"/>
                  <a:gd name="T49" fmla="*/ 219 h 403"/>
                  <a:gd name="T50" fmla="*/ 526 w 625"/>
                  <a:gd name="T51" fmla="*/ 283 h 403"/>
                  <a:gd name="T52" fmla="*/ 520 w 625"/>
                  <a:gd name="T53" fmla="*/ 330 h 403"/>
                  <a:gd name="T54" fmla="*/ 474 w 625"/>
                  <a:gd name="T55" fmla="*/ 324 h 403"/>
                  <a:gd name="T56" fmla="*/ 435 w 625"/>
                  <a:gd name="T57" fmla="*/ 370 h 403"/>
                  <a:gd name="T58" fmla="*/ 367 w 625"/>
                  <a:gd name="T59" fmla="*/ 392 h 403"/>
                  <a:gd name="T60" fmla="*/ 340 w 625"/>
                  <a:gd name="T61" fmla="*/ 390 h 403"/>
                  <a:gd name="T62" fmla="*/ 313 w 625"/>
                  <a:gd name="T63" fmla="*/ 390 h 403"/>
                  <a:gd name="T64" fmla="*/ 280 w 625"/>
                  <a:gd name="T65" fmla="*/ 399 h 403"/>
                  <a:gd name="T66" fmla="*/ 282 w 625"/>
                  <a:gd name="T67" fmla="*/ 374 h 403"/>
                  <a:gd name="T68" fmla="*/ 251 w 625"/>
                  <a:gd name="T69" fmla="*/ 368 h 403"/>
                  <a:gd name="T70" fmla="*/ 171 w 625"/>
                  <a:gd name="T71" fmla="*/ 376 h 403"/>
                  <a:gd name="T72" fmla="*/ 163 w 625"/>
                  <a:gd name="T73" fmla="*/ 332 h 403"/>
                  <a:gd name="T74" fmla="*/ 119 w 625"/>
                  <a:gd name="T75" fmla="*/ 364 h 403"/>
                  <a:gd name="T76" fmla="*/ 60 w 625"/>
                  <a:gd name="T77" fmla="*/ 386 h 40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25"/>
                  <a:gd name="T118" fmla="*/ 0 h 403"/>
                  <a:gd name="T119" fmla="*/ 625 w 625"/>
                  <a:gd name="T120" fmla="*/ 403 h 40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25" h="403">
                    <a:moveTo>
                      <a:pt x="60" y="386"/>
                    </a:moveTo>
                    <a:lnTo>
                      <a:pt x="60" y="363"/>
                    </a:lnTo>
                    <a:lnTo>
                      <a:pt x="45" y="341"/>
                    </a:lnTo>
                    <a:lnTo>
                      <a:pt x="49" y="326"/>
                    </a:lnTo>
                    <a:lnTo>
                      <a:pt x="99" y="289"/>
                    </a:lnTo>
                    <a:lnTo>
                      <a:pt x="93" y="260"/>
                    </a:lnTo>
                    <a:lnTo>
                      <a:pt x="82" y="246"/>
                    </a:lnTo>
                    <a:lnTo>
                      <a:pt x="62" y="244"/>
                    </a:lnTo>
                    <a:lnTo>
                      <a:pt x="57" y="217"/>
                    </a:lnTo>
                    <a:lnTo>
                      <a:pt x="66" y="190"/>
                    </a:lnTo>
                    <a:lnTo>
                      <a:pt x="66" y="167"/>
                    </a:lnTo>
                    <a:lnTo>
                      <a:pt x="35" y="167"/>
                    </a:lnTo>
                    <a:lnTo>
                      <a:pt x="22" y="147"/>
                    </a:lnTo>
                    <a:lnTo>
                      <a:pt x="24" y="120"/>
                    </a:lnTo>
                    <a:lnTo>
                      <a:pt x="10" y="103"/>
                    </a:lnTo>
                    <a:lnTo>
                      <a:pt x="16" y="68"/>
                    </a:lnTo>
                    <a:lnTo>
                      <a:pt x="0" y="43"/>
                    </a:lnTo>
                    <a:lnTo>
                      <a:pt x="10" y="33"/>
                    </a:lnTo>
                    <a:lnTo>
                      <a:pt x="37" y="27"/>
                    </a:lnTo>
                    <a:lnTo>
                      <a:pt x="72" y="0"/>
                    </a:lnTo>
                    <a:lnTo>
                      <a:pt x="93" y="8"/>
                    </a:lnTo>
                    <a:lnTo>
                      <a:pt x="111" y="2"/>
                    </a:lnTo>
                    <a:lnTo>
                      <a:pt x="134" y="12"/>
                    </a:lnTo>
                    <a:lnTo>
                      <a:pt x="155" y="0"/>
                    </a:lnTo>
                    <a:lnTo>
                      <a:pt x="169" y="0"/>
                    </a:lnTo>
                    <a:lnTo>
                      <a:pt x="181" y="17"/>
                    </a:lnTo>
                    <a:lnTo>
                      <a:pt x="171" y="39"/>
                    </a:lnTo>
                    <a:lnTo>
                      <a:pt x="229" y="52"/>
                    </a:lnTo>
                    <a:lnTo>
                      <a:pt x="235" y="66"/>
                    </a:lnTo>
                    <a:lnTo>
                      <a:pt x="316" y="101"/>
                    </a:lnTo>
                    <a:lnTo>
                      <a:pt x="373" y="87"/>
                    </a:lnTo>
                    <a:lnTo>
                      <a:pt x="421" y="99"/>
                    </a:lnTo>
                    <a:lnTo>
                      <a:pt x="429" y="116"/>
                    </a:lnTo>
                    <a:lnTo>
                      <a:pt x="431" y="136"/>
                    </a:lnTo>
                    <a:lnTo>
                      <a:pt x="439" y="143"/>
                    </a:lnTo>
                    <a:lnTo>
                      <a:pt x="454" y="124"/>
                    </a:lnTo>
                    <a:lnTo>
                      <a:pt x="464" y="91"/>
                    </a:lnTo>
                    <a:lnTo>
                      <a:pt x="487" y="76"/>
                    </a:lnTo>
                    <a:lnTo>
                      <a:pt x="499" y="56"/>
                    </a:lnTo>
                    <a:lnTo>
                      <a:pt x="507" y="48"/>
                    </a:lnTo>
                    <a:lnTo>
                      <a:pt x="528" y="60"/>
                    </a:lnTo>
                    <a:lnTo>
                      <a:pt x="559" y="50"/>
                    </a:lnTo>
                    <a:lnTo>
                      <a:pt x="600" y="85"/>
                    </a:lnTo>
                    <a:lnTo>
                      <a:pt x="586" y="116"/>
                    </a:lnTo>
                    <a:lnTo>
                      <a:pt x="605" y="120"/>
                    </a:lnTo>
                    <a:lnTo>
                      <a:pt x="625" y="138"/>
                    </a:lnTo>
                    <a:lnTo>
                      <a:pt x="609" y="188"/>
                    </a:lnTo>
                    <a:lnTo>
                      <a:pt x="603" y="209"/>
                    </a:lnTo>
                    <a:lnTo>
                      <a:pt x="572" y="207"/>
                    </a:lnTo>
                    <a:lnTo>
                      <a:pt x="561" y="219"/>
                    </a:lnTo>
                    <a:lnTo>
                      <a:pt x="507" y="275"/>
                    </a:lnTo>
                    <a:lnTo>
                      <a:pt x="526" y="283"/>
                    </a:lnTo>
                    <a:lnTo>
                      <a:pt x="534" y="295"/>
                    </a:lnTo>
                    <a:lnTo>
                      <a:pt x="520" y="330"/>
                    </a:lnTo>
                    <a:lnTo>
                      <a:pt x="501" y="337"/>
                    </a:lnTo>
                    <a:lnTo>
                      <a:pt x="474" y="324"/>
                    </a:lnTo>
                    <a:lnTo>
                      <a:pt x="450" y="333"/>
                    </a:lnTo>
                    <a:lnTo>
                      <a:pt x="435" y="370"/>
                    </a:lnTo>
                    <a:lnTo>
                      <a:pt x="427" y="376"/>
                    </a:lnTo>
                    <a:lnTo>
                      <a:pt x="367" y="392"/>
                    </a:lnTo>
                    <a:lnTo>
                      <a:pt x="353" y="403"/>
                    </a:lnTo>
                    <a:lnTo>
                      <a:pt x="340" y="390"/>
                    </a:lnTo>
                    <a:lnTo>
                      <a:pt x="336" y="384"/>
                    </a:lnTo>
                    <a:lnTo>
                      <a:pt x="313" y="390"/>
                    </a:lnTo>
                    <a:lnTo>
                      <a:pt x="293" y="403"/>
                    </a:lnTo>
                    <a:lnTo>
                      <a:pt x="280" y="399"/>
                    </a:lnTo>
                    <a:lnTo>
                      <a:pt x="280" y="390"/>
                    </a:lnTo>
                    <a:lnTo>
                      <a:pt x="282" y="374"/>
                    </a:lnTo>
                    <a:lnTo>
                      <a:pt x="272" y="368"/>
                    </a:lnTo>
                    <a:lnTo>
                      <a:pt x="251" y="368"/>
                    </a:lnTo>
                    <a:lnTo>
                      <a:pt x="237" y="357"/>
                    </a:lnTo>
                    <a:lnTo>
                      <a:pt x="171" y="376"/>
                    </a:lnTo>
                    <a:lnTo>
                      <a:pt x="183" y="335"/>
                    </a:lnTo>
                    <a:lnTo>
                      <a:pt x="163" y="332"/>
                    </a:lnTo>
                    <a:lnTo>
                      <a:pt x="134" y="361"/>
                    </a:lnTo>
                    <a:lnTo>
                      <a:pt x="119" y="364"/>
                    </a:lnTo>
                    <a:lnTo>
                      <a:pt x="105" y="384"/>
                    </a:lnTo>
                    <a:lnTo>
                      <a:pt x="60" y="386"/>
                    </a:lnTo>
                    <a:close/>
                  </a:path>
                </a:pathLst>
              </a:custGeom>
              <a:grpFill/>
              <a:ln w="1651"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61" name="Freeform 59">
                <a:extLst>
                  <a:ext uri="{FF2B5EF4-FFF2-40B4-BE49-F238E27FC236}">
                    <a16:creationId xmlns:a16="http://schemas.microsoft.com/office/drawing/2014/main" id="{8B545481-B417-4E1B-8564-179EAE09F2AF}"/>
                  </a:ext>
                </a:extLst>
              </p:cNvPr>
              <p:cNvSpPr>
                <a:spLocks noChangeAspect="1"/>
              </p:cNvSpPr>
              <p:nvPr/>
            </p:nvSpPr>
            <p:spPr bwMode="auto">
              <a:xfrm rot="21335061">
                <a:off x="4747239" y="1879110"/>
                <a:ext cx="546093" cy="550752"/>
              </a:xfrm>
              <a:custGeom>
                <a:avLst/>
                <a:gdLst>
                  <a:gd name="T0" fmla="*/ 326 w 660"/>
                  <a:gd name="T1" fmla="*/ 10 h 708"/>
                  <a:gd name="T2" fmla="*/ 363 w 660"/>
                  <a:gd name="T3" fmla="*/ 21 h 708"/>
                  <a:gd name="T4" fmla="*/ 408 w 660"/>
                  <a:gd name="T5" fmla="*/ 27 h 708"/>
                  <a:gd name="T6" fmla="*/ 406 w 660"/>
                  <a:gd name="T7" fmla="*/ 95 h 708"/>
                  <a:gd name="T8" fmla="*/ 392 w 660"/>
                  <a:gd name="T9" fmla="*/ 122 h 708"/>
                  <a:gd name="T10" fmla="*/ 429 w 660"/>
                  <a:gd name="T11" fmla="*/ 130 h 708"/>
                  <a:gd name="T12" fmla="*/ 446 w 660"/>
                  <a:gd name="T13" fmla="*/ 95 h 708"/>
                  <a:gd name="T14" fmla="*/ 454 w 660"/>
                  <a:gd name="T15" fmla="*/ 124 h 708"/>
                  <a:gd name="T16" fmla="*/ 559 w 660"/>
                  <a:gd name="T17" fmla="*/ 163 h 708"/>
                  <a:gd name="T18" fmla="*/ 660 w 660"/>
                  <a:gd name="T19" fmla="*/ 176 h 708"/>
                  <a:gd name="T20" fmla="*/ 623 w 660"/>
                  <a:gd name="T21" fmla="*/ 271 h 708"/>
                  <a:gd name="T22" fmla="*/ 576 w 660"/>
                  <a:gd name="T23" fmla="*/ 310 h 708"/>
                  <a:gd name="T24" fmla="*/ 547 w 660"/>
                  <a:gd name="T25" fmla="*/ 335 h 708"/>
                  <a:gd name="T26" fmla="*/ 483 w 660"/>
                  <a:gd name="T27" fmla="*/ 386 h 708"/>
                  <a:gd name="T28" fmla="*/ 466 w 660"/>
                  <a:gd name="T29" fmla="*/ 401 h 708"/>
                  <a:gd name="T30" fmla="*/ 441 w 660"/>
                  <a:gd name="T31" fmla="*/ 467 h 708"/>
                  <a:gd name="T32" fmla="*/ 415 w 660"/>
                  <a:gd name="T33" fmla="*/ 535 h 708"/>
                  <a:gd name="T34" fmla="*/ 431 w 660"/>
                  <a:gd name="T35" fmla="*/ 580 h 708"/>
                  <a:gd name="T36" fmla="*/ 445 w 660"/>
                  <a:gd name="T37" fmla="*/ 622 h 708"/>
                  <a:gd name="T38" fmla="*/ 456 w 660"/>
                  <a:gd name="T39" fmla="*/ 659 h 708"/>
                  <a:gd name="T40" fmla="*/ 348 w 660"/>
                  <a:gd name="T41" fmla="*/ 704 h 708"/>
                  <a:gd name="T42" fmla="*/ 297 w 660"/>
                  <a:gd name="T43" fmla="*/ 692 h 708"/>
                  <a:gd name="T44" fmla="*/ 247 w 660"/>
                  <a:gd name="T45" fmla="*/ 673 h 708"/>
                  <a:gd name="T46" fmla="*/ 243 w 660"/>
                  <a:gd name="T47" fmla="*/ 617 h 708"/>
                  <a:gd name="T48" fmla="*/ 276 w 660"/>
                  <a:gd name="T49" fmla="*/ 607 h 708"/>
                  <a:gd name="T50" fmla="*/ 311 w 660"/>
                  <a:gd name="T51" fmla="*/ 576 h 708"/>
                  <a:gd name="T52" fmla="*/ 278 w 660"/>
                  <a:gd name="T53" fmla="*/ 551 h 708"/>
                  <a:gd name="T54" fmla="*/ 239 w 660"/>
                  <a:gd name="T55" fmla="*/ 531 h 708"/>
                  <a:gd name="T56" fmla="*/ 157 w 660"/>
                  <a:gd name="T57" fmla="*/ 475 h 708"/>
                  <a:gd name="T58" fmla="*/ 117 w 660"/>
                  <a:gd name="T59" fmla="*/ 454 h 708"/>
                  <a:gd name="T60" fmla="*/ 74 w 660"/>
                  <a:gd name="T61" fmla="*/ 432 h 708"/>
                  <a:gd name="T62" fmla="*/ 14 w 660"/>
                  <a:gd name="T63" fmla="*/ 415 h 708"/>
                  <a:gd name="T64" fmla="*/ 31 w 660"/>
                  <a:gd name="T65" fmla="*/ 368 h 708"/>
                  <a:gd name="T66" fmla="*/ 0 w 660"/>
                  <a:gd name="T67" fmla="*/ 357 h 708"/>
                  <a:gd name="T68" fmla="*/ 51 w 660"/>
                  <a:gd name="T69" fmla="*/ 339 h 708"/>
                  <a:gd name="T70" fmla="*/ 66 w 660"/>
                  <a:gd name="T71" fmla="*/ 300 h 708"/>
                  <a:gd name="T72" fmla="*/ 86 w 660"/>
                  <a:gd name="T73" fmla="*/ 207 h 708"/>
                  <a:gd name="T74" fmla="*/ 134 w 660"/>
                  <a:gd name="T75" fmla="*/ 182 h 708"/>
                  <a:gd name="T76" fmla="*/ 169 w 660"/>
                  <a:gd name="T77" fmla="*/ 155 h 708"/>
                  <a:gd name="T78" fmla="*/ 214 w 660"/>
                  <a:gd name="T79" fmla="*/ 97 h 708"/>
                  <a:gd name="T80" fmla="*/ 258 w 660"/>
                  <a:gd name="T81" fmla="*/ 37 h 7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60"/>
                  <a:gd name="T124" fmla="*/ 0 h 708"/>
                  <a:gd name="T125" fmla="*/ 660 w 660"/>
                  <a:gd name="T126" fmla="*/ 708 h 7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60" h="708">
                    <a:moveTo>
                      <a:pt x="287" y="0"/>
                    </a:moveTo>
                    <a:lnTo>
                      <a:pt x="326" y="10"/>
                    </a:lnTo>
                    <a:lnTo>
                      <a:pt x="348" y="27"/>
                    </a:lnTo>
                    <a:lnTo>
                      <a:pt x="363" y="21"/>
                    </a:lnTo>
                    <a:lnTo>
                      <a:pt x="369" y="10"/>
                    </a:lnTo>
                    <a:lnTo>
                      <a:pt x="408" y="27"/>
                    </a:lnTo>
                    <a:lnTo>
                      <a:pt x="421" y="44"/>
                    </a:lnTo>
                    <a:lnTo>
                      <a:pt x="406" y="95"/>
                    </a:lnTo>
                    <a:lnTo>
                      <a:pt x="392" y="114"/>
                    </a:lnTo>
                    <a:lnTo>
                      <a:pt x="392" y="122"/>
                    </a:lnTo>
                    <a:lnTo>
                      <a:pt x="419" y="136"/>
                    </a:lnTo>
                    <a:lnTo>
                      <a:pt x="429" y="130"/>
                    </a:lnTo>
                    <a:lnTo>
                      <a:pt x="437" y="97"/>
                    </a:lnTo>
                    <a:lnTo>
                      <a:pt x="446" y="95"/>
                    </a:lnTo>
                    <a:lnTo>
                      <a:pt x="454" y="110"/>
                    </a:lnTo>
                    <a:lnTo>
                      <a:pt x="454" y="124"/>
                    </a:lnTo>
                    <a:lnTo>
                      <a:pt x="503" y="130"/>
                    </a:lnTo>
                    <a:lnTo>
                      <a:pt x="559" y="163"/>
                    </a:lnTo>
                    <a:lnTo>
                      <a:pt x="571" y="172"/>
                    </a:lnTo>
                    <a:lnTo>
                      <a:pt x="660" y="176"/>
                    </a:lnTo>
                    <a:lnTo>
                      <a:pt x="633" y="211"/>
                    </a:lnTo>
                    <a:lnTo>
                      <a:pt x="623" y="271"/>
                    </a:lnTo>
                    <a:lnTo>
                      <a:pt x="607" y="283"/>
                    </a:lnTo>
                    <a:lnTo>
                      <a:pt x="576" y="310"/>
                    </a:lnTo>
                    <a:lnTo>
                      <a:pt x="561" y="312"/>
                    </a:lnTo>
                    <a:lnTo>
                      <a:pt x="547" y="335"/>
                    </a:lnTo>
                    <a:lnTo>
                      <a:pt x="518" y="337"/>
                    </a:lnTo>
                    <a:lnTo>
                      <a:pt x="483" y="386"/>
                    </a:lnTo>
                    <a:lnTo>
                      <a:pt x="468" y="388"/>
                    </a:lnTo>
                    <a:lnTo>
                      <a:pt x="466" y="401"/>
                    </a:lnTo>
                    <a:lnTo>
                      <a:pt x="466" y="436"/>
                    </a:lnTo>
                    <a:lnTo>
                      <a:pt x="441" y="467"/>
                    </a:lnTo>
                    <a:lnTo>
                      <a:pt x="448" y="489"/>
                    </a:lnTo>
                    <a:lnTo>
                      <a:pt x="415" y="535"/>
                    </a:lnTo>
                    <a:lnTo>
                      <a:pt x="417" y="558"/>
                    </a:lnTo>
                    <a:lnTo>
                      <a:pt x="431" y="580"/>
                    </a:lnTo>
                    <a:lnTo>
                      <a:pt x="433" y="601"/>
                    </a:lnTo>
                    <a:lnTo>
                      <a:pt x="445" y="622"/>
                    </a:lnTo>
                    <a:lnTo>
                      <a:pt x="468" y="630"/>
                    </a:lnTo>
                    <a:lnTo>
                      <a:pt x="456" y="659"/>
                    </a:lnTo>
                    <a:lnTo>
                      <a:pt x="415" y="708"/>
                    </a:lnTo>
                    <a:lnTo>
                      <a:pt x="348" y="704"/>
                    </a:lnTo>
                    <a:lnTo>
                      <a:pt x="320" y="682"/>
                    </a:lnTo>
                    <a:lnTo>
                      <a:pt x="297" y="692"/>
                    </a:lnTo>
                    <a:lnTo>
                      <a:pt x="260" y="669"/>
                    </a:lnTo>
                    <a:lnTo>
                      <a:pt x="247" y="673"/>
                    </a:lnTo>
                    <a:lnTo>
                      <a:pt x="233" y="638"/>
                    </a:lnTo>
                    <a:lnTo>
                      <a:pt x="243" y="617"/>
                    </a:lnTo>
                    <a:lnTo>
                      <a:pt x="266" y="601"/>
                    </a:lnTo>
                    <a:lnTo>
                      <a:pt x="276" y="607"/>
                    </a:lnTo>
                    <a:lnTo>
                      <a:pt x="307" y="591"/>
                    </a:lnTo>
                    <a:lnTo>
                      <a:pt x="311" y="576"/>
                    </a:lnTo>
                    <a:lnTo>
                      <a:pt x="299" y="554"/>
                    </a:lnTo>
                    <a:lnTo>
                      <a:pt x="278" y="551"/>
                    </a:lnTo>
                    <a:lnTo>
                      <a:pt x="243" y="543"/>
                    </a:lnTo>
                    <a:lnTo>
                      <a:pt x="239" y="531"/>
                    </a:lnTo>
                    <a:lnTo>
                      <a:pt x="187" y="477"/>
                    </a:lnTo>
                    <a:lnTo>
                      <a:pt x="157" y="475"/>
                    </a:lnTo>
                    <a:lnTo>
                      <a:pt x="138" y="452"/>
                    </a:lnTo>
                    <a:lnTo>
                      <a:pt x="117" y="454"/>
                    </a:lnTo>
                    <a:lnTo>
                      <a:pt x="103" y="448"/>
                    </a:lnTo>
                    <a:lnTo>
                      <a:pt x="74" y="432"/>
                    </a:lnTo>
                    <a:lnTo>
                      <a:pt x="59" y="440"/>
                    </a:lnTo>
                    <a:lnTo>
                      <a:pt x="14" y="415"/>
                    </a:lnTo>
                    <a:lnTo>
                      <a:pt x="41" y="380"/>
                    </a:lnTo>
                    <a:lnTo>
                      <a:pt x="31" y="368"/>
                    </a:lnTo>
                    <a:lnTo>
                      <a:pt x="12" y="370"/>
                    </a:lnTo>
                    <a:lnTo>
                      <a:pt x="0" y="357"/>
                    </a:lnTo>
                    <a:lnTo>
                      <a:pt x="37" y="333"/>
                    </a:lnTo>
                    <a:lnTo>
                      <a:pt x="51" y="339"/>
                    </a:lnTo>
                    <a:lnTo>
                      <a:pt x="74" y="331"/>
                    </a:lnTo>
                    <a:lnTo>
                      <a:pt x="66" y="300"/>
                    </a:lnTo>
                    <a:lnTo>
                      <a:pt x="86" y="289"/>
                    </a:lnTo>
                    <a:lnTo>
                      <a:pt x="86" y="207"/>
                    </a:lnTo>
                    <a:lnTo>
                      <a:pt x="111" y="180"/>
                    </a:lnTo>
                    <a:lnTo>
                      <a:pt x="134" y="182"/>
                    </a:lnTo>
                    <a:lnTo>
                      <a:pt x="156" y="163"/>
                    </a:lnTo>
                    <a:lnTo>
                      <a:pt x="169" y="155"/>
                    </a:lnTo>
                    <a:lnTo>
                      <a:pt x="196" y="110"/>
                    </a:lnTo>
                    <a:lnTo>
                      <a:pt x="214" y="97"/>
                    </a:lnTo>
                    <a:lnTo>
                      <a:pt x="216" y="50"/>
                    </a:lnTo>
                    <a:lnTo>
                      <a:pt x="258" y="37"/>
                    </a:lnTo>
                    <a:lnTo>
                      <a:pt x="287" y="0"/>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62" name="Freeform 60">
                <a:extLst>
                  <a:ext uri="{FF2B5EF4-FFF2-40B4-BE49-F238E27FC236}">
                    <a16:creationId xmlns:a16="http://schemas.microsoft.com/office/drawing/2014/main" id="{1656478B-3545-4003-B6E1-BF2B4CA95786}"/>
                  </a:ext>
                </a:extLst>
              </p:cNvPr>
              <p:cNvSpPr>
                <a:spLocks noChangeAspect="1"/>
              </p:cNvSpPr>
              <p:nvPr/>
            </p:nvSpPr>
            <p:spPr bwMode="auto">
              <a:xfrm rot="21335061">
                <a:off x="5189920" y="2186295"/>
                <a:ext cx="23585" cy="25448"/>
              </a:xfrm>
              <a:custGeom>
                <a:avLst/>
                <a:gdLst>
                  <a:gd name="T0" fmla="*/ 0 w 27"/>
                  <a:gd name="T1" fmla="*/ 17 h 33"/>
                  <a:gd name="T2" fmla="*/ 4 w 27"/>
                  <a:gd name="T3" fmla="*/ 6 h 33"/>
                  <a:gd name="T4" fmla="*/ 8 w 27"/>
                  <a:gd name="T5" fmla="*/ 0 h 33"/>
                  <a:gd name="T6" fmla="*/ 27 w 27"/>
                  <a:gd name="T7" fmla="*/ 21 h 33"/>
                  <a:gd name="T8" fmla="*/ 15 w 27"/>
                  <a:gd name="T9" fmla="*/ 33 h 33"/>
                  <a:gd name="T10" fmla="*/ 0 w 27"/>
                  <a:gd name="T11" fmla="*/ 17 h 33"/>
                  <a:gd name="T12" fmla="*/ 0 60000 65536"/>
                  <a:gd name="T13" fmla="*/ 0 60000 65536"/>
                  <a:gd name="T14" fmla="*/ 0 60000 65536"/>
                  <a:gd name="T15" fmla="*/ 0 60000 65536"/>
                  <a:gd name="T16" fmla="*/ 0 60000 65536"/>
                  <a:gd name="T17" fmla="*/ 0 60000 65536"/>
                  <a:gd name="T18" fmla="*/ 0 w 27"/>
                  <a:gd name="T19" fmla="*/ 0 h 33"/>
                  <a:gd name="T20" fmla="*/ 27 w 27"/>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27" h="33">
                    <a:moveTo>
                      <a:pt x="0" y="17"/>
                    </a:moveTo>
                    <a:lnTo>
                      <a:pt x="4" y="6"/>
                    </a:lnTo>
                    <a:lnTo>
                      <a:pt x="8" y="0"/>
                    </a:lnTo>
                    <a:lnTo>
                      <a:pt x="27" y="21"/>
                    </a:lnTo>
                    <a:lnTo>
                      <a:pt x="15" y="33"/>
                    </a:lnTo>
                    <a:lnTo>
                      <a:pt x="0" y="17"/>
                    </a:lnTo>
                    <a:close/>
                  </a:path>
                </a:pathLst>
              </a:custGeom>
              <a:grpFill/>
              <a:ln w="1588">
                <a:solidFill>
                  <a:schemeClr val="bg1"/>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63" name="Freeform 61">
                <a:extLst>
                  <a:ext uri="{FF2B5EF4-FFF2-40B4-BE49-F238E27FC236}">
                    <a16:creationId xmlns:a16="http://schemas.microsoft.com/office/drawing/2014/main" id="{1322FA14-0FCA-40CB-9AC0-BCE87E68BACA}"/>
                  </a:ext>
                </a:extLst>
              </p:cNvPr>
              <p:cNvSpPr>
                <a:spLocks noChangeAspect="1"/>
              </p:cNvSpPr>
              <p:nvPr/>
            </p:nvSpPr>
            <p:spPr bwMode="auto">
              <a:xfrm rot="21335061">
                <a:off x="5166334" y="2211743"/>
                <a:ext cx="14514" cy="9088"/>
              </a:xfrm>
              <a:custGeom>
                <a:avLst/>
                <a:gdLst>
                  <a:gd name="T0" fmla="*/ 0 w 15"/>
                  <a:gd name="T1" fmla="*/ 12 h 12"/>
                  <a:gd name="T2" fmla="*/ 2 w 15"/>
                  <a:gd name="T3" fmla="*/ 2 h 12"/>
                  <a:gd name="T4" fmla="*/ 15 w 15"/>
                  <a:gd name="T5" fmla="*/ 0 h 12"/>
                  <a:gd name="T6" fmla="*/ 8 w 15"/>
                  <a:gd name="T7" fmla="*/ 12 h 12"/>
                  <a:gd name="T8" fmla="*/ 0 w 15"/>
                  <a:gd name="T9" fmla="*/ 12 h 12"/>
                  <a:gd name="T10" fmla="*/ 0 60000 65536"/>
                  <a:gd name="T11" fmla="*/ 0 60000 65536"/>
                  <a:gd name="T12" fmla="*/ 0 60000 65536"/>
                  <a:gd name="T13" fmla="*/ 0 60000 65536"/>
                  <a:gd name="T14" fmla="*/ 0 60000 65536"/>
                  <a:gd name="T15" fmla="*/ 0 w 15"/>
                  <a:gd name="T16" fmla="*/ 0 h 12"/>
                  <a:gd name="T17" fmla="*/ 15 w 15"/>
                  <a:gd name="T18" fmla="*/ 12 h 12"/>
                </a:gdLst>
                <a:ahLst/>
                <a:cxnLst>
                  <a:cxn ang="T10">
                    <a:pos x="T0" y="T1"/>
                  </a:cxn>
                  <a:cxn ang="T11">
                    <a:pos x="T2" y="T3"/>
                  </a:cxn>
                  <a:cxn ang="T12">
                    <a:pos x="T4" y="T5"/>
                  </a:cxn>
                  <a:cxn ang="T13">
                    <a:pos x="T6" y="T7"/>
                  </a:cxn>
                  <a:cxn ang="T14">
                    <a:pos x="T8" y="T9"/>
                  </a:cxn>
                </a:cxnLst>
                <a:rect l="T15" t="T16" r="T17" b="T18"/>
                <a:pathLst>
                  <a:path w="15" h="12">
                    <a:moveTo>
                      <a:pt x="0" y="12"/>
                    </a:moveTo>
                    <a:lnTo>
                      <a:pt x="2" y="2"/>
                    </a:lnTo>
                    <a:lnTo>
                      <a:pt x="15" y="0"/>
                    </a:lnTo>
                    <a:lnTo>
                      <a:pt x="8" y="12"/>
                    </a:lnTo>
                    <a:lnTo>
                      <a:pt x="0" y="12"/>
                    </a:lnTo>
                    <a:close/>
                  </a:path>
                </a:pathLst>
              </a:custGeom>
              <a:grpFill/>
              <a:ln w="1588">
                <a:solidFill>
                  <a:schemeClr val="bg1"/>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64" name="Freeform 62">
                <a:extLst>
                  <a:ext uri="{FF2B5EF4-FFF2-40B4-BE49-F238E27FC236}">
                    <a16:creationId xmlns:a16="http://schemas.microsoft.com/office/drawing/2014/main" id="{44A8CDB6-CCB4-4981-963E-28CAE207DE9E}"/>
                  </a:ext>
                </a:extLst>
              </p:cNvPr>
              <p:cNvSpPr>
                <a:spLocks noChangeAspect="1"/>
              </p:cNvSpPr>
              <p:nvPr/>
            </p:nvSpPr>
            <p:spPr bwMode="auto">
              <a:xfrm rot="21335061">
                <a:off x="4554926" y="2162665"/>
                <a:ext cx="460823" cy="287191"/>
              </a:xfrm>
              <a:custGeom>
                <a:avLst/>
                <a:gdLst>
                  <a:gd name="T0" fmla="*/ 76 w 557"/>
                  <a:gd name="T1" fmla="*/ 293 h 373"/>
                  <a:gd name="T2" fmla="*/ 12 w 557"/>
                  <a:gd name="T3" fmla="*/ 243 h 373"/>
                  <a:gd name="T4" fmla="*/ 12 w 557"/>
                  <a:gd name="T5" fmla="*/ 165 h 373"/>
                  <a:gd name="T6" fmla="*/ 12 w 557"/>
                  <a:gd name="T7" fmla="*/ 120 h 373"/>
                  <a:gd name="T8" fmla="*/ 35 w 557"/>
                  <a:gd name="T9" fmla="*/ 120 h 373"/>
                  <a:gd name="T10" fmla="*/ 21 w 557"/>
                  <a:gd name="T11" fmla="*/ 89 h 373"/>
                  <a:gd name="T12" fmla="*/ 0 w 557"/>
                  <a:gd name="T13" fmla="*/ 51 h 373"/>
                  <a:gd name="T14" fmla="*/ 27 w 557"/>
                  <a:gd name="T15" fmla="*/ 6 h 373"/>
                  <a:gd name="T16" fmla="*/ 89 w 557"/>
                  <a:gd name="T17" fmla="*/ 6 h 373"/>
                  <a:gd name="T18" fmla="*/ 115 w 557"/>
                  <a:gd name="T19" fmla="*/ 16 h 373"/>
                  <a:gd name="T20" fmla="*/ 126 w 557"/>
                  <a:gd name="T21" fmla="*/ 39 h 373"/>
                  <a:gd name="T22" fmla="*/ 163 w 557"/>
                  <a:gd name="T23" fmla="*/ 21 h 373"/>
                  <a:gd name="T24" fmla="*/ 198 w 557"/>
                  <a:gd name="T25" fmla="*/ 66 h 373"/>
                  <a:gd name="T26" fmla="*/ 244 w 557"/>
                  <a:gd name="T27" fmla="*/ 64 h 373"/>
                  <a:gd name="T28" fmla="*/ 305 w 557"/>
                  <a:gd name="T29" fmla="*/ 99 h 373"/>
                  <a:gd name="T30" fmla="*/ 349 w 557"/>
                  <a:gd name="T31" fmla="*/ 107 h 373"/>
                  <a:gd name="T32" fmla="*/ 384 w 557"/>
                  <a:gd name="T33" fmla="*/ 111 h 373"/>
                  <a:gd name="T34" fmla="*/ 433 w 557"/>
                  <a:gd name="T35" fmla="*/ 136 h 373"/>
                  <a:gd name="T36" fmla="*/ 489 w 557"/>
                  <a:gd name="T37" fmla="*/ 202 h 373"/>
                  <a:gd name="T38" fmla="*/ 545 w 557"/>
                  <a:gd name="T39" fmla="*/ 213 h 373"/>
                  <a:gd name="T40" fmla="*/ 553 w 557"/>
                  <a:gd name="T41" fmla="*/ 250 h 373"/>
                  <a:gd name="T42" fmla="*/ 512 w 557"/>
                  <a:gd name="T43" fmla="*/ 260 h 373"/>
                  <a:gd name="T44" fmla="*/ 479 w 557"/>
                  <a:gd name="T45" fmla="*/ 297 h 373"/>
                  <a:gd name="T46" fmla="*/ 452 w 557"/>
                  <a:gd name="T47" fmla="*/ 371 h 373"/>
                  <a:gd name="T48" fmla="*/ 409 w 557"/>
                  <a:gd name="T49" fmla="*/ 345 h 373"/>
                  <a:gd name="T50" fmla="*/ 390 w 557"/>
                  <a:gd name="T51" fmla="*/ 326 h 373"/>
                  <a:gd name="T52" fmla="*/ 371 w 557"/>
                  <a:gd name="T53" fmla="*/ 297 h 373"/>
                  <a:gd name="T54" fmla="*/ 343 w 557"/>
                  <a:gd name="T55" fmla="*/ 277 h 373"/>
                  <a:gd name="T56" fmla="*/ 305 w 557"/>
                  <a:gd name="T57" fmla="*/ 252 h 373"/>
                  <a:gd name="T58" fmla="*/ 250 w 557"/>
                  <a:gd name="T59" fmla="*/ 276 h 373"/>
                  <a:gd name="T60" fmla="*/ 206 w 557"/>
                  <a:gd name="T61" fmla="*/ 332 h 373"/>
                  <a:gd name="T62" fmla="*/ 153 w 557"/>
                  <a:gd name="T63" fmla="*/ 328 h 373"/>
                  <a:gd name="T64" fmla="*/ 165 w 557"/>
                  <a:gd name="T65" fmla="*/ 281 h 373"/>
                  <a:gd name="T66" fmla="*/ 134 w 557"/>
                  <a:gd name="T67" fmla="*/ 276 h 373"/>
                  <a:gd name="T68" fmla="*/ 89 w 557"/>
                  <a:gd name="T69" fmla="*/ 316 h 37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57"/>
                  <a:gd name="T106" fmla="*/ 0 h 373"/>
                  <a:gd name="T107" fmla="*/ 557 w 557"/>
                  <a:gd name="T108" fmla="*/ 373 h 37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57" h="373">
                    <a:moveTo>
                      <a:pt x="89" y="316"/>
                    </a:moveTo>
                    <a:lnTo>
                      <a:pt x="76" y="293"/>
                    </a:lnTo>
                    <a:lnTo>
                      <a:pt x="45" y="287"/>
                    </a:lnTo>
                    <a:lnTo>
                      <a:pt x="12" y="243"/>
                    </a:lnTo>
                    <a:lnTo>
                      <a:pt x="18" y="175"/>
                    </a:lnTo>
                    <a:lnTo>
                      <a:pt x="12" y="165"/>
                    </a:lnTo>
                    <a:lnTo>
                      <a:pt x="21" y="148"/>
                    </a:lnTo>
                    <a:lnTo>
                      <a:pt x="12" y="120"/>
                    </a:lnTo>
                    <a:lnTo>
                      <a:pt x="14" y="113"/>
                    </a:lnTo>
                    <a:lnTo>
                      <a:pt x="35" y="120"/>
                    </a:lnTo>
                    <a:lnTo>
                      <a:pt x="35" y="99"/>
                    </a:lnTo>
                    <a:lnTo>
                      <a:pt x="21" y="89"/>
                    </a:lnTo>
                    <a:lnTo>
                      <a:pt x="29" y="72"/>
                    </a:lnTo>
                    <a:lnTo>
                      <a:pt x="0" y="51"/>
                    </a:lnTo>
                    <a:lnTo>
                      <a:pt x="25" y="25"/>
                    </a:lnTo>
                    <a:lnTo>
                      <a:pt x="27" y="6"/>
                    </a:lnTo>
                    <a:lnTo>
                      <a:pt x="58" y="0"/>
                    </a:lnTo>
                    <a:lnTo>
                      <a:pt x="89" y="6"/>
                    </a:lnTo>
                    <a:lnTo>
                      <a:pt x="99" y="0"/>
                    </a:lnTo>
                    <a:lnTo>
                      <a:pt x="115" y="16"/>
                    </a:lnTo>
                    <a:lnTo>
                      <a:pt x="120" y="35"/>
                    </a:lnTo>
                    <a:lnTo>
                      <a:pt x="126" y="39"/>
                    </a:lnTo>
                    <a:lnTo>
                      <a:pt x="146" y="16"/>
                    </a:lnTo>
                    <a:lnTo>
                      <a:pt x="163" y="21"/>
                    </a:lnTo>
                    <a:lnTo>
                      <a:pt x="173" y="60"/>
                    </a:lnTo>
                    <a:lnTo>
                      <a:pt x="198" y="66"/>
                    </a:lnTo>
                    <a:lnTo>
                      <a:pt x="210" y="78"/>
                    </a:lnTo>
                    <a:lnTo>
                      <a:pt x="244" y="64"/>
                    </a:lnTo>
                    <a:lnTo>
                      <a:pt x="260" y="74"/>
                    </a:lnTo>
                    <a:lnTo>
                      <a:pt x="305" y="99"/>
                    </a:lnTo>
                    <a:lnTo>
                      <a:pt x="320" y="91"/>
                    </a:lnTo>
                    <a:lnTo>
                      <a:pt x="349" y="107"/>
                    </a:lnTo>
                    <a:lnTo>
                      <a:pt x="363" y="113"/>
                    </a:lnTo>
                    <a:lnTo>
                      <a:pt x="384" y="111"/>
                    </a:lnTo>
                    <a:lnTo>
                      <a:pt x="403" y="134"/>
                    </a:lnTo>
                    <a:lnTo>
                      <a:pt x="433" y="136"/>
                    </a:lnTo>
                    <a:lnTo>
                      <a:pt x="485" y="190"/>
                    </a:lnTo>
                    <a:lnTo>
                      <a:pt x="489" y="202"/>
                    </a:lnTo>
                    <a:lnTo>
                      <a:pt x="524" y="210"/>
                    </a:lnTo>
                    <a:lnTo>
                      <a:pt x="545" y="213"/>
                    </a:lnTo>
                    <a:lnTo>
                      <a:pt x="557" y="235"/>
                    </a:lnTo>
                    <a:lnTo>
                      <a:pt x="553" y="250"/>
                    </a:lnTo>
                    <a:lnTo>
                      <a:pt x="522" y="266"/>
                    </a:lnTo>
                    <a:lnTo>
                      <a:pt x="512" y="260"/>
                    </a:lnTo>
                    <a:lnTo>
                      <a:pt x="489" y="276"/>
                    </a:lnTo>
                    <a:lnTo>
                      <a:pt x="479" y="297"/>
                    </a:lnTo>
                    <a:lnTo>
                      <a:pt x="493" y="332"/>
                    </a:lnTo>
                    <a:lnTo>
                      <a:pt x="452" y="371"/>
                    </a:lnTo>
                    <a:lnTo>
                      <a:pt x="442" y="373"/>
                    </a:lnTo>
                    <a:lnTo>
                      <a:pt x="409" y="345"/>
                    </a:lnTo>
                    <a:lnTo>
                      <a:pt x="390" y="343"/>
                    </a:lnTo>
                    <a:lnTo>
                      <a:pt x="390" y="326"/>
                    </a:lnTo>
                    <a:lnTo>
                      <a:pt x="394" y="314"/>
                    </a:lnTo>
                    <a:lnTo>
                      <a:pt x="371" y="297"/>
                    </a:lnTo>
                    <a:lnTo>
                      <a:pt x="378" y="277"/>
                    </a:lnTo>
                    <a:lnTo>
                      <a:pt x="343" y="277"/>
                    </a:lnTo>
                    <a:lnTo>
                      <a:pt x="336" y="281"/>
                    </a:lnTo>
                    <a:lnTo>
                      <a:pt x="305" y="252"/>
                    </a:lnTo>
                    <a:lnTo>
                      <a:pt x="268" y="264"/>
                    </a:lnTo>
                    <a:lnTo>
                      <a:pt x="250" y="276"/>
                    </a:lnTo>
                    <a:lnTo>
                      <a:pt x="244" y="272"/>
                    </a:lnTo>
                    <a:lnTo>
                      <a:pt x="206" y="332"/>
                    </a:lnTo>
                    <a:lnTo>
                      <a:pt x="180" y="328"/>
                    </a:lnTo>
                    <a:lnTo>
                      <a:pt x="153" y="328"/>
                    </a:lnTo>
                    <a:lnTo>
                      <a:pt x="144" y="318"/>
                    </a:lnTo>
                    <a:lnTo>
                      <a:pt x="165" y="281"/>
                    </a:lnTo>
                    <a:lnTo>
                      <a:pt x="157" y="274"/>
                    </a:lnTo>
                    <a:lnTo>
                      <a:pt x="134" y="276"/>
                    </a:lnTo>
                    <a:lnTo>
                      <a:pt x="113" y="316"/>
                    </a:lnTo>
                    <a:lnTo>
                      <a:pt x="89" y="316"/>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65" name="Freeform 63">
                <a:extLst>
                  <a:ext uri="{FF2B5EF4-FFF2-40B4-BE49-F238E27FC236}">
                    <a16:creationId xmlns:a16="http://schemas.microsoft.com/office/drawing/2014/main" id="{47E0BE13-1647-465B-9B8E-54649B411E9A}"/>
                  </a:ext>
                </a:extLst>
              </p:cNvPr>
              <p:cNvSpPr>
                <a:spLocks noChangeAspect="1"/>
              </p:cNvSpPr>
              <p:nvPr/>
            </p:nvSpPr>
            <p:spPr bwMode="auto">
              <a:xfrm rot="21335061">
                <a:off x="4879680" y="2079053"/>
                <a:ext cx="830934" cy="723429"/>
              </a:xfrm>
              <a:custGeom>
                <a:avLst/>
                <a:gdLst>
                  <a:gd name="T0" fmla="*/ 0 w 1001"/>
                  <a:gd name="T1" fmla="*/ 752 h 931"/>
                  <a:gd name="T2" fmla="*/ 47 w 1001"/>
                  <a:gd name="T3" fmla="*/ 675 h 931"/>
                  <a:gd name="T4" fmla="*/ 70 w 1001"/>
                  <a:gd name="T5" fmla="*/ 652 h 931"/>
                  <a:gd name="T6" fmla="*/ 62 w 1001"/>
                  <a:gd name="T7" fmla="*/ 597 h 931"/>
                  <a:gd name="T8" fmla="*/ 148 w 1001"/>
                  <a:gd name="T9" fmla="*/ 518 h 931"/>
                  <a:gd name="T10" fmla="*/ 132 w 1001"/>
                  <a:gd name="T11" fmla="*/ 463 h 931"/>
                  <a:gd name="T12" fmla="*/ 167 w 1001"/>
                  <a:gd name="T13" fmla="*/ 409 h 931"/>
                  <a:gd name="T14" fmla="*/ 285 w 1001"/>
                  <a:gd name="T15" fmla="*/ 425 h 931"/>
                  <a:gd name="T16" fmla="*/ 315 w 1001"/>
                  <a:gd name="T17" fmla="*/ 339 h 931"/>
                  <a:gd name="T18" fmla="*/ 287 w 1001"/>
                  <a:gd name="T19" fmla="*/ 275 h 931"/>
                  <a:gd name="T20" fmla="*/ 311 w 1001"/>
                  <a:gd name="T21" fmla="*/ 184 h 931"/>
                  <a:gd name="T22" fmla="*/ 338 w 1001"/>
                  <a:gd name="T23" fmla="*/ 105 h 931"/>
                  <a:gd name="T24" fmla="*/ 417 w 1001"/>
                  <a:gd name="T25" fmla="*/ 52 h 931"/>
                  <a:gd name="T26" fmla="*/ 477 w 1001"/>
                  <a:gd name="T27" fmla="*/ 0 h 931"/>
                  <a:gd name="T28" fmla="*/ 474 w 1001"/>
                  <a:gd name="T29" fmla="*/ 45 h 931"/>
                  <a:gd name="T30" fmla="*/ 474 w 1001"/>
                  <a:gd name="T31" fmla="*/ 109 h 931"/>
                  <a:gd name="T32" fmla="*/ 483 w 1001"/>
                  <a:gd name="T33" fmla="*/ 157 h 931"/>
                  <a:gd name="T34" fmla="*/ 483 w 1001"/>
                  <a:gd name="T35" fmla="*/ 242 h 931"/>
                  <a:gd name="T36" fmla="*/ 526 w 1001"/>
                  <a:gd name="T37" fmla="*/ 186 h 931"/>
                  <a:gd name="T38" fmla="*/ 547 w 1001"/>
                  <a:gd name="T39" fmla="*/ 207 h 931"/>
                  <a:gd name="T40" fmla="*/ 532 w 1001"/>
                  <a:gd name="T41" fmla="*/ 341 h 931"/>
                  <a:gd name="T42" fmla="*/ 520 w 1001"/>
                  <a:gd name="T43" fmla="*/ 394 h 931"/>
                  <a:gd name="T44" fmla="*/ 638 w 1001"/>
                  <a:gd name="T45" fmla="*/ 493 h 931"/>
                  <a:gd name="T46" fmla="*/ 699 w 1001"/>
                  <a:gd name="T47" fmla="*/ 543 h 931"/>
                  <a:gd name="T48" fmla="*/ 786 w 1001"/>
                  <a:gd name="T49" fmla="*/ 590 h 931"/>
                  <a:gd name="T50" fmla="*/ 807 w 1001"/>
                  <a:gd name="T51" fmla="*/ 677 h 931"/>
                  <a:gd name="T52" fmla="*/ 854 w 1001"/>
                  <a:gd name="T53" fmla="*/ 700 h 931"/>
                  <a:gd name="T54" fmla="*/ 906 w 1001"/>
                  <a:gd name="T55" fmla="*/ 665 h 931"/>
                  <a:gd name="T56" fmla="*/ 991 w 1001"/>
                  <a:gd name="T57" fmla="*/ 692 h 931"/>
                  <a:gd name="T58" fmla="*/ 974 w 1001"/>
                  <a:gd name="T59" fmla="*/ 776 h 931"/>
                  <a:gd name="T60" fmla="*/ 929 w 1001"/>
                  <a:gd name="T61" fmla="*/ 851 h 931"/>
                  <a:gd name="T62" fmla="*/ 858 w 1001"/>
                  <a:gd name="T63" fmla="*/ 849 h 931"/>
                  <a:gd name="T64" fmla="*/ 797 w 1001"/>
                  <a:gd name="T65" fmla="*/ 801 h 931"/>
                  <a:gd name="T66" fmla="*/ 720 w 1001"/>
                  <a:gd name="T67" fmla="*/ 764 h 931"/>
                  <a:gd name="T68" fmla="*/ 660 w 1001"/>
                  <a:gd name="T69" fmla="*/ 716 h 931"/>
                  <a:gd name="T70" fmla="*/ 656 w 1001"/>
                  <a:gd name="T71" fmla="*/ 760 h 931"/>
                  <a:gd name="T72" fmla="*/ 617 w 1001"/>
                  <a:gd name="T73" fmla="*/ 733 h 931"/>
                  <a:gd name="T74" fmla="*/ 600 w 1001"/>
                  <a:gd name="T75" fmla="*/ 760 h 931"/>
                  <a:gd name="T76" fmla="*/ 574 w 1001"/>
                  <a:gd name="T77" fmla="*/ 830 h 931"/>
                  <a:gd name="T78" fmla="*/ 520 w 1001"/>
                  <a:gd name="T79" fmla="*/ 842 h 931"/>
                  <a:gd name="T80" fmla="*/ 468 w 1001"/>
                  <a:gd name="T81" fmla="*/ 847 h 931"/>
                  <a:gd name="T82" fmla="*/ 421 w 1001"/>
                  <a:gd name="T83" fmla="*/ 813 h 931"/>
                  <a:gd name="T84" fmla="*/ 349 w 1001"/>
                  <a:gd name="T85" fmla="*/ 842 h 931"/>
                  <a:gd name="T86" fmla="*/ 311 w 1001"/>
                  <a:gd name="T87" fmla="*/ 849 h 931"/>
                  <a:gd name="T88" fmla="*/ 280 w 1001"/>
                  <a:gd name="T89" fmla="*/ 913 h 931"/>
                  <a:gd name="T90" fmla="*/ 146 w 1001"/>
                  <a:gd name="T91" fmla="*/ 865 h 931"/>
                  <a:gd name="T92" fmla="*/ 90 w 1001"/>
                  <a:gd name="T93" fmla="*/ 830 h 93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01"/>
                  <a:gd name="T142" fmla="*/ 0 h 931"/>
                  <a:gd name="T143" fmla="*/ 1001 w 1001"/>
                  <a:gd name="T144" fmla="*/ 931 h 93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01" h="931">
                    <a:moveTo>
                      <a:pt x="47" y="824"/>
                    </a:moveTo>
                    <a:lnTo>
                      <a:pt x="18" y="803"/>
                    </a:lnTo>
                    <a:lnTo>
                      <a:pt x="0" y="752"/>
                    </a:lnTo>
                    <a:lnTo>
                      <a:pt x="6" y="731"/>
                    </a:lnTo>
                    <a:lnTo>
                      <a:pt x="22" y="677"/>
                    </a:lnTo>
                    <a:lnTo>
                      <a:pt x="47" y="675"/>
                    </a:lnTo>
                    <a:lnTo>
                      <a:pt x="55" y="702"/>
                    </a:lnTo>
                    <a:lnTo>
                      <a:pt x="88" y="685"/>
                    </a:lnTo>
                    <a:lnTo>
                      <a:pt x="70" y="652"/>
                    </a:lnTo>
                    <a:lnTo>
                      <a:pt x="76" y="624"/>
                    </a:lnTo>
                    <a:lnTo>
                      <a:pt x="64" y="609"/>
                    </a:lnTo>
                    <a:lnTo>
                      <a:pt x="62" y="597"/>
                    </a:lnTo>
                    <a:lnTo>
                      <a:pt x="86" y="591"/>
                    </a:lnTo>
                    <a:lnTo>
                      <a:pt x="138" y="559"/>
                    </a:lnTo>
                    <a:lnTo>
                      <a:pt x="148" y="518"/>
                    </a:lnTo>
                    <a:lnTo>
                      <a:pt x="124" y="496"/>
                    </a:lnTo>
                    <a:lnTo>
                      <a:pt x="126" y="487"/>
                    </a:lnTo>
                    <a:lnTo>
                      <a:pt x="132" y="463"/>
                    </a:lnTo>
                    <a:lnTo>
                      <a:pt x="117" y="390"/>
                    </a:lnTo>
                    <a:lnTo>
                      <a:pt x="130" y="386"/>
                    </a:lnTo>
                    <a:lnTo>
                      <a:pt x="167" y="409"/>
                    </a:lnTo>
                    <a:lnTo>
                      <a:pt x="190" y="399"/>
                    </a:lnTo>
                    <a:lnTo>
                      <a:pt x="218" y="421"/>
                    </a:lnTo>
                    <a:lnTo>
                      <a:pt x="285" y="425"/>
                    </a:lnTo>
                    <a:lnTo>
                      <a:pt x="326" y="376"/>
                    </a:lnTo>
                    <a:lnTo>
                      <a:pt x="338" y="347"/>
                    </a:lnTo>
                    <a:lnTo>
                      <a:pt x="315" y="339"/>
                    </a:lnTo>
                    <a:lnTo>
                      <a:pt x="303" y="318"/>
                    </a:lnTo>
                    <a:lnTo>
                      <a:pt x="301" y="297"/>
                    </a:lnTo>
                    <a:lnTo>
                      <a:pt x="287" y="275"/>
                    </a:lnTo>
                    <a:lnTo>
                      <a:pt x="285" y="252"/>
                    </a:lnTo>
                    <a:lnTo>
                      <a:pt x="318" y="206"/>
                    </a:lnTo>
                    <a:lnTo>
                      <a:pt x="311" y="184"/>
                    </a:lnTo>
                    <a:lnTo>
                      <a:pt x="336" y="153"/>
                    </a:lnTo>
                    <a:lnTo>
                      <a:pt x="336" y="118"/>
                    </a:lnTo>
                    <a:lnTo>
                      <a:pt x="338" y="105"/>
                    </a:lnTo>
                    <a:lnTo>
                      <a:pt x="353" y="103"/>
                    </a:lnTo>
                    <a:lnTo>
                      <a:pt x="388" y="54"/>
                    </a:lnTo>
                    <a:lnTo>
                      <a:pt x="417" y="52"/>
                    </a:lnTo>
                    <a:lnTo>
                      <a:pt x="431" y="29"/>
                    </a:lnTo>
                    <a:lnTo>
                      <a:pt x="446" y="27"/>
                    </a:lnTo>
                    <a:lnTo>
                      <a:pt x="477" y="0"/>
                    </a:lnTo>
                    <a:lnTo>
                      <a:pt x="475" y="10"/>
                    </a:lnTo>
                    <a:lnTo>
                      <a:pt x="485" y="29"/>
                    </a:lnTo>
                    <a:lnTo>
                      <a:pt x="474" y="45"/>
                    </a:lnTo>
                    <a:lnTo>
                      <a:pt x="474" y="56"/>
                    </a:lnTo>
                    <a:lnTo>
                      <a:pt x="474" y="81"/>
                    </a:lnTo>
                    <a:lnTo>
                      <a:pt x="474" y="109"/>
                    </a:lnTo>
                    <a:lnTo>
                      <a:pt x="487" y="132"/>
                    </a:lnTo>
                    <a:lnTo>
                      <a:pt x="477" y="149"/>
                    </a:lnTo>
                    <a:lnTo>
                      <a:pt x="483" y="157"/>
                    </a:lnTo>
                    <a:lnTo>
                      <a:pt x="507" y="175"/>
                    </a:lnTo>
                    <a:lnTo>
                      <a:pt x="487" y="213"/>
                    </a:lnTo>
                    <a:lnTo>
                      <a:pt x="483" y="242"/>
                    </a:lnTo>
                    <a:lnTo>
                      <a:pt x="508" y="240"/>
                    </a:lnTo>
                    <a:lnTo>
                      <a:pt x="518" y="233"/>
                    </a:lnTo>
                    <a:lnTo>
                      <a:pt x="526" y="186"/>
                    </a:lnTo>
                    <a:lnTo>
                      <a:pt x="534" y="184"/>
                    </a:lnTo>
                    <a:lnTo>
                      <a:pt x="541" y="190"/>
                    </a:lnTo>
                    <a:lnTo>
                      <a:pt x="547" y="207"/>
                    </a:lnTo>
                    <a:lnTo>
                      <a:pt x="536" y="256"/>
                    </a:lnTo>
                    <a:lnTo>
                      <a:pt x="539" y="326"/>
                    </a:lnTo>
                    <a:lnTo>
                      <a:pt x="532" y="341"/>
                    </a:lnTo>
                    <a:lnTo>
                      <a:pt x="516" y="337"/>
                    </a:lnTo>
                    <a:lnTo>
                      <a:pt x="499" y="370"/>
                    </a:lnTo>
                    <a:lnTo>
                      <a:pt x="520" y="394"/>
                    </a:lnTo>
                    <a:lnTo>
                      <a:pt x="574" y="398"/>
                    </a:lnTo>
                    <a:lnTo>
                      <a:pt x="631" y="454"/>
                    </a:lnTo>
                    <a:lnTo>
                      <a:pt x="638" y="493"/>
                    </a:lnTo>
                    <a:lnTo>
                      <a:pt x="644" y="510"/>
                    </a:lnTo>
                    <a:lnTo>
                      <a:pt x="689" y="526"/>
                    </a:lnTo>
                    <a:lnTo>
                      <a:pt x="699" y="543"/>
                    </a:lnTo>
                    <a:lnTo>
                      <a:pt x="737" y="588"/>
                    </a:lnTo>
                    <a:lnTo>
                      <a:pt x="772" y="578"/>
                    </a:lnTo>
                    <a:lnTo>
                      <a:pt x="786" y="590"/>
                    </a:lnTo>
                    <a:lnTo>
                      <a:pt x="778" y="605"/>
                    </a:lnTo>
                    <a:lnTo>
                      <a:pt x="799" y="630"/>
                    </a:lnTo>
                    <a:lnTo>
                      <a:pt x="807" y="677"/>
                    </a:lnTo>
                    <a:lnTo>
                      <a:pt x="828" y="712"/>
                    </a:lnTo>
                    <a:lnTo>
                      <a:pt x="842" y="692"/>
                    </a:lnTo>
                    <a:lnTo>
                      <a:pt x="854" y="700"/>
                    </a:lnTo>
                    <a:lnTo>
                      <a:pt x="883" y="698"/>
                    </a:lnTo>
                    <a:lnTo>
                      <a:pt x="887" y="690"/>
                    </a:lnTo>
                    <a:lnTo>
                      <a:pt x="906" y="665"/>
                    </a:lnTo>
                    <a:lnTo>
                      <a:pt x="976" y="667"/>
                    </a:lnTo>
                    <a:lnTo>
                      <a:pt x="976" y="679"/>
                    </a:lnTo>
                    <a:lnTo>
                      <a:pt x="991" y="692"/>
                    </a:lnTo>
                    <a:lnTo>
                      <a:pt x="1001" y="739"/>
                    </a:lnTo>
                    <a:lnTo>
                      <a:pt x="997" y="762"/>
                    </a:lnTo>
                    <a:lnTo>
                      <a:pt x="974" y="776"/>
                    </a:lnTo>
                    <a:lnTo>
                      <a:pt x="962" y="805"/>
                    </a:lnTo>
                    <a:lnTo>
                      <a:pt x="935" y="822"/>
                    </a:lnTo>
                    <a:lnTo>
                      <a:pt x="929" y="851"/>
                    </a:lnTo>
                    <a:lnTo>
                      <a:pt x="929" y="855"/>
                    </a:lnTo>
                    <a:lnTo>
                      <a:pt x="902" y="846"/>
                    </a:lnTo>
                    <a:lnTo>
                      <a:pt x="858" y="849"/>
                    </a:lnTo>
                    <a:lnTo>
                      <a:pt x="836" y="818"/>
                    </a:lnTo>
                    <a:lnTo>
                      <a:pt x="811" y="816"/>
                    </a:lnTo>
                    <a:lnTo>
                      <a:pt x="797" y="801"/>
                    </a:lnTo>
                    <a:lnTo>
                      <a:pt x="780" y="795"/>
                    </a:lnTo>
                    <a:lnTo>
                      <a:pt x="730" y="764"/>
                    </a:lnTo>
                    <a:lnTo>
                      <a:pt x="720" y="764"/>
                    </a:lnTo>
                    <a:lnTo>
                      <a:pt x="687" y="752"/>
                    </a:lnTo>
                    <a:lnTo>
                      <a:pt x="687" y="741"/>
                    </a:lnTo>
                    <a:lnTo>
                      <a:pt x="660" y="716"/>
                    </a:lnTo>
                    <a:lnTo>
                      <a:pt x="635" y="708"/>
                    </a:lnTo>
                    <a:lnTo>
                      <a:pt x="623" y="716"/>
                    </a:lnTo>
                    <a:lnTo>
                      <a:pt x="656" y="760"/>
                    </a:lnTo>
                    <a:lnTo>
                      <a:pt x="644" y="772"/>
                    </a:lnTo>
                    <a:lnTo>
                      <a:pt x="633" y="766"/>
                    </a:lnTo>
                    <a:lnTo>
                      <a:pt x="617" y="733"/>
                    </a:lnTo>
                    <a:lnTo>
                      <a:pt x="603" y="729"/>
                    </a:lnTo>
                    <a:lnTo>
                      <a:pt x="594" y="743"/>
                    </a:lnTo>
                    <a:lnTo>
                      <a:pt x="600" y="760"/>
                    </a:lnTo>
                    <a:lnTo>
                      <a:pt x="588" y="778"/>
                    </a:lnTo>
                    <a:lnTo>
                      <a:pt x="603" y="791"/>
                    </a:lnTo>
                    <a:lnTo>
                      <a:pt x="574" y="830"/>
                    </a:lnTo>
                    <a:lnTo>
                      <a:pt x="549" y="803"/>
                    </a:lnTo>
                    <a:lnTo>
                      <a:pt x="532" y="842"/>
                    </a:lnTo>
                    <a:lnTo>
                      <a:pt x="520" y="842"/>
                    </a:lnTo>
                    <a:lnTo>
                      <a:pt x="501" y="824"/>
                    </a:lnTo>
                    <a:lnTo>
                      <a:pt x="481" y="851"/>
                    </a:lnTo>
                    <a:lnTo>
                      <a:pt x="468" y="847"/>
                    </a:lnTo>
                    <a:lnTo>
                      <a:pt x="462" y="822"/>
                    </a:lnTo>
                    <a:lnTo>
                      <a:pt x="452" y="822"/>
                    </a:lnTo>
                    <a:lnTo>
                      <a:pt x="421" y="813"/>
                    </a:lnTo>
                    <a:lnTo>
                      <a:pt x="392" y="828"/>
                    </a:lnTo>
                    <a:lnTo>
                      <a:pt x="371" y="818"/>
                    </a:lnTo>
                    <a:lnTo>
                      <a:pt x="349" y="842"/>
                    </a:lnTo>
                    <a:lnTo>
                      <a:pt x="351" y="861"/>
                    </a:lnTo>
                    <a:lnTo>
                      <a:pt x="342" y="871"/>
                    </a:lnTo>
                    <a:lnTo>
                      <a:pt x="311" y="849"/>
                    </a:lnTo>
                    <a:lnTo>
                      <a:pt x="305" y="855"/>
                    </a:lnTo>
                    <a:lnTo>
                      <a:pt x="274" y="888"/>
                    </a:lnTo>
                    <a:lnTo>
                      <a:pt x="280" y="913"/>
                    </a:lnTo>
                    <a:lnTo>
                      <a:pt x="216" y="931"/>
                    </a:lnTo>
                    <a:lnTo>
                      <a:pt x="173" y="898"/>
                    </a:lnTo>
                    <a:lnTo>
                      <a:pt x="146" y="865"/>
                    </a:lnTo>
                    <a:lnTo>
                      <a:pt x="126" y="855"/>
                    </a:lnTo>
                    <a:lnTo>
                      <a:pt x="105" y="828"/>
                    </a:lnTo>
                    <a:lnTo>
                      <a:pt x="90" y="830"/>
                    </a:lnTo>
                    <a:lnTo>
                      <a:pt x="80" y="818"/>
                    </a:lnTo>
                    <a:lnTo>
                      <a:pt x="47" y="824"/>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66" name="Freeform 64">
                <a:extLst>
                  <a:ext uri="{FF2B5EF4-FFF2-40B4-BE49-F238E27FC236}">
                    <a16:creationId xmlns:a16="http://schemas.microsoft.com/office/drawing/2014/main" id="{8361A5B2-C0FD-4984-93BB-0DDFE7A8CE5E}"/>
                  </a:ext>
                </a:extLst>
              </p:cNvPr>
              <p:cNvSpPr>
                <a:spLocks noChangeAspect="1"/>
              </p:cNvSpPr>
              <p:nvPr/>
            </p:nvSpPr>
            <p:spPr bwMode="auto">
              <a:xfrm rot="21335061">
                <a:off x="5262490" y="1979083"/>
                <a:ext cx="533395" cy="636181"/>
              </a:xfrm>
              <a:custGeom>
                <a:avLst/>
                <a:gdLst>
                  <a:gd name="T0" fmla="*/ 432 w 641"/>
                  <a:gd name="T1" fmla="*/ 772 h 819"/>
                  <a:gd name="T2" fmla="*/ 409 w 641"/>
                  <a:gd name="T3" fmla="*/ 805 h 819"/>
                  <a:gd name="T4" fmla="*/ 368 w 641"/>
                  <a:gd name="T5" fmla="*/ 799 h 819"/>
                  <a:gd name="T6" fmla="*/ 333 w 641"/>
                  <a:gd name="T7" fmla="*/ 784 h 819"/>
                  <a:gd name="T8" fmla="*/ 304 w 641"/>
                  <a:gd name="T9" fmla="*/ 712 h 819"/>
                  <a:gd name="T10" fmla="*/ 298 w 641"/>
                  <a:gd name="T11" fmla="*/ 685 h 819"/>
                  <a:gd name="T12" fmla="*/ 225 w 641"/>
                  <a:gd name="T13" fmla="*/ 650 h 819"/>
                  <a:gd name="T14" fmla="*/ 170 w 641"/>
                  <a:gd name="T15" fmla="*/ 617 h 819"/>
                  <a:gd name="T16" fmla="*/ 157 w 641"/>
                  <a:gd name="T17" fmla="*/ 561 h 819"/>
                  <a:gd name="T18" fmla="*/ 46 w 641"/>
                  <a:gd name="T19" fmla="*/ 501 h 819"/>
                  <a:gd name="T20" fmla="*/ 42 w 641"/>
                  <a:gd name="T21" fmla="*/ 444 h 819"/>
                  <a:gd name="T22" fmla="*/ 65 w 641"/>
                  <a:gd name="T23" fmla="*/ 433 h 819"/>
                  <a:gd name="T24" fmla="*/ 73 w 641"/>
                  <a:gd name="T25" fmla="*/ 314 h 819"/>
                  <a:gd name="T26" fmla="*/ 60 w 641"/>
                  <a:gd name="T27" fmla="*/ 291 h 819"/>
                  <a:gd name="T28" fmla="*/ 44 w 641"/>
                  <a:gd name="T29" fmla="*/ 340 h 819"/>
                  <a:gd name="T30" fmla="*/ 9 w 641"/>
                  <a:gd name="T31" fmla="*/ 349 h 819"/>
                  <a:gd name="T32" fmla="*/ 33 w 641"/>
                  <a:gd name="T33" fmla="*/ 282 h 819"/>
                  <a:gd name="T34" fmla="*/ 3 w 641"/>
                  <a:gd name="T35" fmla="*/ 256 h 819"/>
                  <a:gd name="T36" fmla="*/ 0 w 641"/>
                  <a:gd name="T37" fmla="*/ 216 h 819"/>
                  <a:gd name="T38" fmla="*/ 0 w 641"/>
                  <a:gd name="T39" fmla="*/ 163 h 819"/>
                  <a:gd name="T40" fmla="*/ 11 w 641"/>
                  <a:gd name="T41" fmla="*/ 136 h 819"/>
                  <a:gd name="T42" fmla="*/ 3 w 641"/>
                  <a:gd name="T43" fmla="*/ 107 h 819"/>
                  <a:gd name="T44" fmla="*/ 29 w 641"/>
                  <a:gd name="T45" fmla="*/ 35 h 819"/>
                  <a:gd name="T46" fmla="*/ 122 w 641"/>
                  <a:gd name="T47" fmla="*/ 72 h 819"/>
                  <a:gd name="T48" fmla="*/ 168 w 641"/>
                  <a:gd name="T49" fmla="*/ 70 h 819"/>
                  <a:gd name="T50" fmla="*/ 217 w 641"/>
                  <a:gd name="T51" fmla="*/ 51 h 819"/>
                  <a:gd name="T52" fmla="*/ 263 w 641"/>
                  <a:gd name="T53" fmla="*/ 74 h 819"/>
                  <a:gd name="T54" fmla="*/ 318 w 641"/>
                  <a:gd name="T55" fmla="*/ 115 h 819"/>
                  <a:gd name="T56" fmla="*/ 424 w 641"/>
                  <a:gd name="T57" fmla="*/ 101 h 819"/>
                  <a:gd name="T58" fmla="*/ 481 w 641"/>
                  <a:gd name="T59" fmla="*/ 103 h 819"/>
                  <a:gd name="T60" fmla="*/ 605 w 641"/>
                  <a:gd name="T61" fmla="*/ 109 h 819"/>
                  <a:gd name="T62" fmla="*/ 641 w 641"/>
                  <a:gd name="T63" fmla="*/ 155 h 819"/>
                  <a:gd name="T64" fmla="*/ 614 w 641"/>
                  <a:gd name="T65" fmla="*/ 225 h 819"/>
                  <a:gd name="T66" fmla="*/ 640 w 641"/>
                  <a:gd name="T67" fmla="*/ 276 h 819"/>
                  <a:gd name="T68" fmla="*/ 610 w 641"/>
                  <a:gd name="T69" fmla="*/ 475 h 819"/>
                  <a:gd name="T70" fmla="*/ 595 w 641"/>
                  <a:gd name="T71" fmla="*/ 526 h 819"/>
                  <a:gd name="T72" fmla="*/ 556 w 641"/>
                  <a:gd name="T73" fmla="*/ 565 h 819"/>
                  <a:gd name="T74" fmla="*/ 523 w 641"/>
                  <a:gd name="T75" fmla="*/ 590 h 819"/>
                  <a:gd name="T76" fmla="*/ 506 w 641"/>
                  <a:gd name="T77" fmla="*/ 675 h 819"/>
                  <a:gd name="T78" fmla="*/ 541 w 641"/>
                  <a:gd name="T79" fmla="*/ 685 h 819"/>
                  <a:gd name="T80" fmla="*/ 500 w 641"/>
                  <a:gd name="T81" fmla="*/ 757 h 8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41"/>
                  <a:gd name="T124" fmla="*/ 0 h 819"/>
                  <a:gd name="T125" fmla="*/ 641 w 641"/>
                  <a:gd name="T126" fmla="*/ 819 h 8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41" h="819">
                    <a:moveTo>
                      <a:pt x="502" y="774"/>
                    </a:moveTo>
                    <a:lnTo>
                      <a:pt x="432" y="772"/>
                    </a:lnTo>
                    <a:lnTo>
                      <a:pt x="413" y="797"/>
                    </a:lnTo>
                    <a:lnTo>
                      <a:pt x="409" y="805"/>
                    </a:lnTo>
                    <a:lnTo>
                      <a:pt x="380" y="807"/>
                    </a:lnTo>
                    <a:lnTo>
                      <a:pt x="368" y="799"/>
                    </a:lnTo>
                    <a:lnTo>
                      <a:pt x="354" y="819"/>
                    </a:lnTo>
                    <a:lnTo>
                      <a:pt x="333" y="784"/>
                    </a:lnTo>
                    <a:lnTo>
                      <a:pt x="325" y="737"/>
                    </a:lnTo>
                    <a:lnTo>
                      <a:pt x="304" y="712"/>
                    </a:lnTo>
                    <a:lnTo>
                      <a:pt x="312" y="697"/>
                    </a:lnTo>
                    <a:lnTo>
                      <a:pt x="298" y="685"/>
                    </a:lnTo>
                    <a:lnTo>
                      <a:pt x="263" y="695"/>
                    </a:lnTo>
                    <a:lnTo>
                      <a:pt x="225" y="650"/>
                    </a:lnTo>
                    <a:lnTo>
                      <a:pt x="215" y="633"/>
                    </a:lnTo>
                    <a:lnTo>
                      <a:pt x="170" y="617"/>
                    </a:lnTo>
                    <a:lnTo>
                      <a:pt x="164" y="600"/>
                    </a:lnTo>
                    <a:lnTo>
                      <a:pt x="157" y="561"/>
                    </a:lnTo>
                    <a:lnTo>
                      <a:pt x="100" y="505"/>
                    </a:lnTo>
                    <a:lnTo>
                      <a:pt x="46" y="501"/>
                    </a:lnTo>
                    <a:lnTo>
                      <a:pt x="25" y="477"/>
                    </a:lnTo>
                    <a:lnTo>
                      <a:pt x="42" y="444"/>
                    </a:lnTo>
                    <a:lnTo>
                      <a:pt x="58" y="448"/>
                    </a:lnTo>
                    <a:lnTo>
                      <a:pt x="65" y="433"/>
                    </a:lnTo>
                    <a:lnTo>
                      <a:pt x="62" y="363"/>
                    </a:lnTo>
                    <a:lnTo>
                      <a:pt x="73" y="314"/>
                    </a:lnTo>
                    <a:lnTo>
                      <a:pt x="67" y="297"/>
                    </a:lnTo>
                    <a:lnTo>
                      <a:pt x="60" y="291"/>
                    </a:lnTo>
                    <a:lnTo>
                      <a:pt x="52" y="293"/>
                    </a:lnTo>
                    <a:lnTo>
                      <a:pt x="44" y="340"/>
                    </a:lnTo>
                    <a:lnTo>
                      <a:pt x="34" y="347"/>
                    </a:lnTo>
                    <a:lnTo>
                      <a:pt x="9" y="349"/>
                    </a:lnTo>
                    <a:lnTo>
                      <a:pt x="13" y="320"/>
                    </a:lnTo>
                    <a:lnTo>
                      <a:pt x="33" y="282"/>
                    </a:lnTo>
                    <a:lnTo>
                      <a:pt x="9" y="264"/>
                    </a:lnTo>
                    <a:lnTo>
                      <a:pt x="3" y="256"/>
                    </a:lnTo>
                    <a:lnTo>
                      <a:pt x="13" y="239"/>
                    </a:lnTo>
                    <a:lnTo>
                      <a:pt x="0" y="216"/>
                    </a:lnTo>
                    <a:lnTo>
                      <a:pt x="0" y="188"/>
                    </a:lnTo>
                    <a:lnTo>
                      <a:pt x="0" y="163"/>
                    </a:lnTo>
                    <a:lnTo>
                      <a:pt x="0" y="152"/>
                    </a:lnTo>
                    <a:lnTo>
                      <a:pt x="11" y="136"/>
                    </a:lnTo>
                    <a:lnTo>
                      <a:pt x="1" y="117"/>
                    </a:lnTo>
                    <a:lnTo>
                      <a:pt x="3" y="107"/>
                    </a:lnTo>
                    <a:lnTo>
                      <a:pt x="19" y="95"/>
                    </a:lnTo>
                    <a:lnTo>
                      <a:pt x="29" y="35"/>
                    </a:lnTo>
                    <a:lnTo>
                      <a:pt x="56" y="0"/>
                    </a:lnTo>
                    <a:lnTo>
                      <a:pt x="122" y="72"/>
                    </a:lnTo>
                    <a:lnTo>
                      <a:pt x="145" y="70"/>
                    </a:lnTo>
                    <a:lnTo>
                      <a:pt x="168" y="70"/>
                    </a:lnTo>
                    <a:lnTo>
                      <a:pt x="195" y="68"/>
                    </a:lnTo>
                    <a:lnTo>
                      <a:pt x="217" y="51"/>
                    </a:lnTo>
                    <a:lnTo>
                      <a:pt x="240" y="55"/>
                    </a:lnTo>
                    <a:lnTo>
                      <a:pt x="263" y="74"/>
                    </a:lnTo>
                    <a:lnTo>
                      <a:pt x="285" y="78"/>
                    </a:lnTo>
                    <a:lnTo>
                      <a:pt x="318" y="115"/>
                    </a:lnTo>
                    <a:lnTo>
                      <a:pt x="358" y="117"/>
                    </a:lnTo>
                    <a:lnTo>
                      <a:pt x="424" y="101"/>
                    </a:lnTo>
                    <a:lnTo>
                      <a:pt x="453" y="117"/>
                    </a:lnTo>
                    <a:lnTo>
                      <a:pt x="481" y="103"/>
                    </a:lnTo>
                    <a:lnTo>
                      <a:pt x="513" y="117"/>
                    </a:lnTo>
                    <a:lnTo>
                      <a:pt x="605" y="109"/>
                    </a:lnTo>
                    <a:lnTo>
                      <a:pt x="622" y="148"/>
                    </a:lnTo>
                    <a:lnTo>
                      <a:pt x="641" y="155"/>
                    </a:lnTo>
                    <a:lnTo>
                      <a:pt x="624" y="210"/>
                    </a:lnTo>
                    <a:lnTo>
                      <a:pt x="614" y="225"/>
                    </a:lnTo>
                    <a:lnTo>
                      <a:pt x="626" y="258"/>
                    </a:lnTo>
                    <a:lnTo>
                      <a:pt x="640" y="276"/>
                    </a:lnTo>
                    <a:lnTo>
                      <a:pt x="624" y="396"/>
                    </a:lnTo>
                    <a:lnTo>
                      <a:pt x="610" y="475"/>
                    </a:lnTo>
                    <a:lnTo>
                      <a:pt x="585" y="491"/>
                    </a:lnTo>
                    <a:lnTo>
                      <a:pt x="595" y="526"/>
                    </a:lnTo>
                    <a:lnTo>
                      <a:pt x="570" y="559"/>
                    </a:lnTo>
                    <a:lnTo>
                      <a:pt x="556" y="565"/>
                    </a:lnTo>
                    <a:lnTo>
                      <a:pt x="556" y="578"/>
                    </a:lnTo>
                    <a:lnTo>
                      <a:pt x="523" y="590"/>
                    </a:lnTo>
                    <a:lnTo>
                      <a:pt x="492" y="640"/>
                    </a:lnTo>
                    <a:lnTo>
                      <a:pt x="506" y="675"/>
                    </a:lnTo>
                    <a:lnTo>
                      <a:pt x="533" y="677"/>
                    </a:lnTo>
                    <a:lnTo>
                      <a:pt x="541" y="685"/>
                    </a:lnTo>
                    <a:lnTo>
                      <a:pt x="533" y="714"/>
                    </a:lnTo>
                    <a:lnTo>
                      <a:pt x="500" y="757"/>
                    </a:lnTo>
                    <a:lnTo>
                      <a:pt x="502" y="774"/>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67" name="Freeform 65">
                <a:extLst>
                  <a:ext uri="{FF2B5EF4-FFF2-40B4-BE49-F238E27FC236}">
                    <a16:creationId xmlns:a16="http://schemas.microsoft.com/office/drawing/2014/main" id="{53E6266F-A219-4D0A-A0C8-7C46E3FB73AC}"/>
                  </a:ext>
                </a:extLst>
              </p:cNvPr>
              <p:cNvSpPr>
                <a:spLocks noChangeAspect="1"/>
              </p:cNvSpPr>
              <p:nvPr/>
            </p:nvSpPr>
            <p:spPr bwMode="auto">
              <a:xfrm rot="21335061">
                <a:off x="3284940" y="2011801"/>
                <a:ext cx="742035" cy="470773"/>
              </a:xfrm>
              <a:custGeom>
                <a:avLst/>
                <a:gdLst>
                  <a:gd name="T0" fmla="*/ 808 w 895"/>
                  <a:gd name="T1" fmla="*/ 461 h 607"/>
                  <a:gd name="T2" fmla="*/ 824 w 895"/>
                  <a:gd name="T3" fmla="*/ 423 h 607"/>
                  <a:gd name="T4" fmla="*/ 824 w 895"/>
                  <a:gd name="T5" fmla="*/ 343 h 607"/>
                  <a:gd name="T6" fmla="*/ 843 w 895"/>
                  <a:gd name="T7" fmla="*/ 265 h 607"/>
                  <a:gd name="T8" fmla="*/ 835 w 895"/>
                  <a:gd name="T9" fmla="*/ 199 h 607"/>
                  <a:gd name="T10" fmla="*/ 895 w 895"/>
                  <a:gd name="T11" fmla="*/ 104 h 607"/>
                  <a:gd name="T12" fmla="*/ 866 w 895"/>
                  <a:gd name="T13" fmla="*/ 66 h 607"/>
                  <a:gd name="T14" fmla="*/ 851 w 895"/>
                  <a:gd name="T15" fmla="*/ 4 h 607"/>
                  <a:gd name="T16" fmla="*/ 808 w 895"/>
                  <a:gd name="T17" fmla="*/ 23 h 607"/>
                  <a:gd name="T18" fmla="*/ 773 w 895"/>
                  <a:gd name="T19" fmla="*/ 27 h 607"/>
                  <a:gd name="T20" fmla="*/ 700 w 895"/>
                  <a:gd name="T21" fmla="*/ 72 h 607"/>
                  <a:gd name="T22" fmla="*/ 663 w 895"/>
                  <a:gd name="T23" fmla="*/ 62 h 607"/>
                  <a:gd name="T24" fmla="*/ 622 w 895"/>
                  <a:gd name="T25" fmla="*/ 85 h 607"/>
                  <a:gd name="T26" fmla="*/ 574 w 895"/>
                  <a:gd name="T27" fmla="*/ 97 h 607"/>
                  <a:gd name="T28" fmla="*/ 523 w 895"/>
                  <a:gd name="T29" fmla="*/ 85 h 607"/>
                  <a:gd name="T30" fmla="*/ 471 w 895"/>
                  <a:gd name="T31" fmla="*/ 126 h 607"/>
                  <a:gd name="T32" fmla="*/ 424 w 895"/>
                  <a:gd name="T33" fmla="*/ 70 h 607"/>
                  <a:gd name="T34" fmla="*/ 391 w 895"/>
                  <a:gd name="T35" fmla="*/ 62 h 607"/>
                  <a:gd name="T36" fmla="*/ 378 w 895"/>
                  <a:gd name="T37" fmla="*/ 83 h 607"/>
                  <a:gd name="T38" fmla="*/ 347 w 895"/>
                  <a:gd name="T39" fmla="*/ 79 h 607"/>
                  <a:gd name="T40" fmla="*/ 277 w 895"/>
                  <a:gd name="T41" fmla="*/ 79 h 607"/>
                  <a:gd name="T42" fmla="*/ 226 w 895"/>
                  <a:gd name="T43" fmla="*/ 101 h 607"/>
                  <a:gd name="T44" fmla="*/ 246 w 895"/>
                  <a:gd name="T45" fmla="*/ 134 h 607"/>
                  <a:gd name="T46" fmla="*/ 149 w 895"/>
                  <a:gd name="T47" fmla="*/ 135 h 607"/>
                  <a:gd name="T48" fmla="*/ 96 w 895"/>
                  <a:gd name="T49" fmla="*/ 147 h 607"/>
                  <a:gd name="T50" fmla="*/ 87 w 895"/>
                  <a:gd name="T51" fmla="*/ 167 h 607"/>
                  <a:gd name="T52" fmla="*/ 15 w 895"/>
                  <a:gd name="T53" fmla="*/ 238 h 607"/>
                  <a:gd name="T54" fmla="*/ 5 w 895"/>
                  <a:gd name="T55" fmla="*/ 273 h 607"/>
                  <a:gd name="T56" fmla="*/ 11 w 895"/>
                  <a:gd name="T57" fmla="*/ 300 h 607"/>
                  <a:gd name="T58" fmla="*/ 0 w 895"/>
                  <a:gd name="T59" fmla="*/ 331 h 607"/>
                  <a:gd name="T60" fmla="*/ 52 w 895"/>
                  <a:gd name="T61" fmla="*/ 333 h 607"/>
                  <a:gd name="T62" fmla="*/ 79 w 895"/>
                  <a:gd name="T63" fmla="*/ 399 h 607"/>
                  <a:gd name="T64" fmla="*/ 118 w 895"/>
                  <a:gd name="T65" fmla="*/ 421 h 607"/>
                  <a:gd name="T66" fmla="*/ 131 w 895"/>
                  <a:gd name="T67" fmla="*/ 500 h 607"/>
                  <a:gd name="T68" fmla="*/ 255 w 895"/>
                  <a:gd name="T69" fmla="*/ 500 h 607"/>
                  <a:gd name="T70" fmla="*/ 325 w 895"/>
                  <a:gd name="T71" fmla="*/ 533 h 607"/>
                  <a:gd name="T72" fmla="*/ 422 w 895"/>
                  <a:gd name="T73" fmla="*/ 549 h 607"/>
                  <a:gd name="T74" fmla="*/ 457 w 895"/>
                  <a:gd name="T75" fmla="*/ 558 h 607"/>
                  <a:gd name="T76" fmla="*/ 513 w 895"/>
                  <a:gd name="T77" fmla="*/ 560 h 607"/>
                  <a:gd name="T78" fmla="*/ 543 w 895"/>
                  <a:gd name="T79" fmla="*/ 547 h 607"/>
                  <a:gd name="T80" fmla="*/ 566 w 895"/>
                  <a:gd name="T81" fmla="*/ 595 h 607"/>
                  <a:gd name="T82" fmla="*/ 618 w 895"/>
                  <a:gd name="T83" fmla="*/ 607 h 607"/>
                  <a:gd name="T84" fmla="*/ 632 w 895"/>
                  <a:gd name="T85" fmla="*/ 516 h 607"/>
                  <a:gd name="T86" fmla="*/ 663 w 895"/>
                  <a:gd name="T87" fmla="*/ 518 h 607"/>
                  <a:gd name="T88" fmla="*/ 694 w 895"/>
                  <a:gd name="T89" fmla="*/ 519 h 607"/>
                  <a:gd name="T90" fmla="*/ 694 w 895"/>
                  <a:gd name="T91" fmla="*/ 494 h 607"/>
                  <a:gd name="T92" fmla="*/ 725 w 895"/>
                  <a:gd name="T93" fmla="*/ 487 h 607"/>
                  <a:gd name="T94" fmla="*/ 769 w 895"/>
                  <a:gd name="T95" fmla="*/ 487 h 60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95"/>
                  <a:gd name="T145" fmla="*/ 0 h 607"/>
                  <a:gd name="T146" fmla="*/ 895 w 895"/>
                  <a:gd name="T147" fmla="*/ 607 h 60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95" h="607">
                    <a:moveTo>
                      <a:pt x="795" y="479"/>
                    </a:moveTo>
                    <a:lnTo>
                      <a:pt x="808" y="461"/>
                    </a:lnTo>
                    <a:lnTo>
                      <a:pt x="795" y="446"/>
                    </a:lnTo>
                    <a:lnTo>
                      <a:pt x="824" y="423"/>
                    </a:lnTo>
                    <a:lnTo>
                      <a:pt x="833" y="364"/>
                    </a:lnTo>
                    <a:lnTo>
                      <a:pt x="824" y="343"/>
                    </a:lnTo>
                    <a:lnTo>
                      <a:pt x="839" y="275"/>
                    </a:lnTo>
                    <a:lnTo>
                      <a:pt x="843" y="265"/>
                    </a:lnTo>
                    <a:lnTo>
                      <a:pt x="818" y="252"/>
                    </a:lnTo>
                    <a:lnTo>
                      <a:pt x="835" y="199"/>
                    </a:lnTo>
                    <a:lnTo>
                      <a:pt x="833" y="190"/>
                    </a:lnTo>
                    <a:lnTo>
                      <a:pt x="895" y="104"/>
                    </a:lnTo>
                    <a:lnTo>
                      <a:pt x="895" y="95"/>
                    </a:lnTo>
                    <a:lnTo>
                      <a:pt x="866" y="66"/>
                    </a:lnTo>
                    <a:lnTo>
                      <a:pt x="863" y="27"/>
                    </a:lnTo>
                    <a:lnTo>
                      <a:pt x="851" y="4"/>
                    </a:lnTo>
                    <a:lnTo>
                      <a:pt x="835" y="0"/>
                    </a:lnTo>
                    <a:lnTo>
                      <a:pt x="808" y="23"/>
                    </a:lnTo>
                    <a:lnTo>
                      <a:pt x="791" y="21"/>
                    </a:lnTo>
                    <a:lnTo>
                      <a:pt x="773" y="27"/>
                    </a:lnTo>
                    <a:lnTo>
                      <a:pt x="764" y="62"/>
                    </a:lnTo>
                    <a:lnTo>
                      <a:pt x="700" y="72"/>
                    </a:lnTo>
                    <a:lnTo>
                      <a:pt x="678" y="62"/>
                    </a:lnTo>
                    <a:lnTo>
                      <a:pt x="663" y="62"/>
                    </a:lnTo>
                    <a:lnTo>
                      <a:pt x="645" y="83"/>
                    </a:lnTo>
                    <a:lnTo>
                      <a:pt x="622" y="85"/>
                    </a:lnTo>
                    <a:lnTo>
                      <a:pt x="603" y="101"/>
                    </a:lnTo>
                    <a:lnTo>
                      <a:pt x="574" y="97"/>
                    </a:lnTo>
                    <a:lnTo>
                      <a:pt x="541" y="79"/>
                    </a:lnTo>
                    <a:lnTo>
                      <a:pt x="523" y="85"/>
                    </a:lnTo>
                    <a:lnTo>
                      <a:pt x="500" y="118"/>
                    </a:lnTo>
                    <a:lnTo>
                      <a:pt x="471" y="126"/>
                    </a:lnTo>
                    <a:lnTo>
                      <a:pt x="442" y="104"/>
                    </a:lnTo>
                    <a:lnTo>
                      <a:pt x="424" y="70"/>
                    </a:lnTo>
                    <a:lnTo>
                      <a:pt x="411" y="73"/>
                    </a:lnTo>
                    <a:lnTo>
                      <a:pt x="391" y="62"/>
                    </a:lnTo>
                    <a:lnTo>
                      <a:pt x="385" y="64"/>
                    </a:lnTo>
                    <a:lnTo>
                      <a:pt x="378" y="83"/>
                    </a:lnTo>
                    <a:lnTo>
                      <a:pt x="368" y="89"/>
                    </a:lnTo>
                    <a:lnTo>
                      <a:pt x="347" y="79"/>
                    </a:lnTo>
                    <a:lnTo>
                      <a:pt x="327" y="89"/>
                    </a:lnTo>
                    <a:lnTo>
                      <a:pt x="277" y="79"/>
                    </a:lnTo>
                    <a:lnTo>
                      <a:pt x="263" y="97"/>
                    </a:lnTo>
                    <a:lnTo>
                      <a:pt x="226" y="101"/>
                    </a:lnTo>
                    <a:lnTo>
                      <a:pt x="254" y="126"/>
                    </a:lnTo>
                    <a:lnTo>
                      <a:pt x="246" y="134"/>
                    </a:lnTo>
                    <a:lnTo>
                      <a:pt x="217" y="143"/>
                    </a:lnTo>
                    <a:lnTo>
                      <a:pt x="149" y="135"/>
                    </a:lnTo>
                    <a:lnTo>
                      <a:pt x="120" y="153"/>
                    </a:lnTo>
                    <a:lnTo>
                      <a:pt x="96" y="147"/>
                    </a:lnTo>
                    <a:lnTo>
                      <a:pt x="87" y="155"/>
                    </a:lnTo>
                    <a:lnTo>
                      <a:pt x="87" y="167"/>
                    </a:lnTo>
                    <a:lnTo>
                      <a:pt x="87" y="186"/>
                    </a:lnTo>
                    <a:lnTo>
                      <a:pt x="15" y="238"/>
                    </a:lnTo>
                    <a:lnTo>
                      <a:pt x="25" y="256"/>
                    </a:lnTo>
                    <a:lnTo>
                      <a:pt x="5" y="273"/>
                    </a:lnTo>
                    <a:lnTo>
                      <a:pt x="19" y="293"/>
                    </a:lnTo>
                    <a:lnTo>
                      <a:pt x="11" y="300"/>
                    </a:lnTo>
                    <a:lnTo>
                      <a:pt x="1" y="327"/>
                    </a:lnTo>
                    <a:lnTo>
                      <a:pt x="0" y="331"/>
                    </a:lnTo>
                    <a:lnTo>
                      <a:pt x="21" y="343"/>
                    </a:lnTo>
                    <a:lnTo>
                      <a:pt x="52" y="333"/>
                    </a:lnTo>
                    <a:lnTo>
                      <a:pt x="93" y="368"/>
                    </a:lnTo>
                    <a:lnTo>
                      <a:pt x="79" y="399"/>
                    </a:lnTo>
                    <a:lnTo>
                      <a:pt x="98" y="403"/>
                    </a:lnTo>
                    <a:lnTo>
                      <a:pt x="118" y="421"/>
                    </a:lnTo>
                    <a:lnTo>
                      <a:pt x="102" y="471"/>
                    </a:lnTo>
                    <a:lnTo>
                      <a:pt x="131" y="500"/>
                    </a:lnTo>
                    <a:lnTo>
                      <a:pt x="217" y="512"/>
                    </a:lnTo>
                    <a:lnTo>
                      <a:pt x="255" y="500"/>
                    </a:lnTo>
                    <a:lnTo>
                      <a:pt x="277" y="500"/>
                    </a:lnTo>
                    <a:lnTo>
                      <a:pt x="325" y="533"/>
                    </a:lnTo>
                    <a:lnTo>
                      <a:pt x="393" y="535"/>
                    </a:lnTo>
                    <a:lnTo>
                      <a:pt x="422" y="549"/>
                    </a:lnTo>
                    <a:lnTo>
                      <a:pt x="442" y="541"/>
                    </a:lnTo>
                    <a:lnTo>
                      <a:pt x="457" y="558"/>
                    </a:lnTo>
                    <a:lnTo>
                      <a:pt x="496" y="551"/>
                    </a:lnTo>
                    <a:lnTo>
                      <a:pt x="513" y="560"/>
                    </a:lnTo>
                    <a:lnTo>
                      <a:pt x="527" y="539"/>
                    </a:lnTo>
                    <a:lnTo>
                      <a:pt x="543" y="547"/>
                    </a:lnTo>
                    <a:lnTo>
                      <a:pt x="558" y="585"/>
                    </a:lnTo>
                    <a:lnTo>
                      <a:pt x="566" y="595"/>
                    </a:lnTo>
                    <a:lnTo>
                      <a:pt x="583" y="570"/>
                    </a:lnTo>
                    <a:lnTo>
                      <a:pt x="618" y="607"/>
                    </a:lnTo>
                    <a:lnTo>
                      <a:pt x="632" y="603"/>
                    </a:lnTo>
                    <a:lnTo>
                      <a:pt x="632" y="516"/>
                    </a:lnTo>
                    <a:lnTo>
                      <a:pt x="651" y="514"/>
                    </a:lnTo>
                    <a:lnTo>
                      <a:pt x="663" y="518"/>
                    </a:lnTo>
                    <a:lnTo>
                      <a:pt x="680" y="512"/>
                    </a:lnTo>
                    <a:lnTo>
                      <a:pt x="694" y="519"/>
                    </a:lnTo>
                    <a:lnTo>
                      <a:pt x="694" y="502"/>
                    </a:lnTo>
                    <a:lnTo>
                      <a:pt x="694" y="494"/>
                    </a:lnTo>
                    <a:lnTo>
                      <a:pt x="707" y="485"/>
                    </a:lnTo>
                    <a:lnTo>
                      <a:pt x="725" y="487"/>
                    </a:lnTo>
                    <a:lnTo>
                      <a:pt x="748" y="473"/>
                    </a:lnTo>
                    <a:lnTo>
                      <a:pt x="769" y="487"/>
                    </a:lnTo>
                    <a:lnTo>
                      <a:pt x="795" y="479"/>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68" name="Freeform 66">
                <a:extLst>
                  <a:ext uri="{FF2B5EF4-FFF2-40B4-BE49-F238E27FC236}">
                    <a16:creationId xmlns:a16="http://schemas.microsoft.com/office/drawing/2014/main" id="{A9F30D5C-6B90-424C-A94F-D68B00E918F0}"/>
                  </a:ext>
                </a:extLst>
              </p:cNvPr>
              <p:cNvSpPr>
                <a:spLocks noChangeAspect="1"/>
              </p:cNvSpPr>
              <p:nvPr/>
            </p:nvSpPr>
            <p:spPr bwMode="auto">
              <a:xfrm rot="21335061">
                <a:off x="3311587" y="2383858"/>
                <a:ext cx="575123" cy="465321"/>
              </a:xfrm>
              <a:custGeom>
                <a:avLst/>
                <a:gdLst>
                  <a:gd name="T0" fmla="*/ 645 w 688"/>
                  <a:gd name="T1" fmla="*/ 566 h 601"/>
                  <a:gd name="T2" fmla="*/ 645 w 688"/>
                  <a:gd name="T3" fmla="*/ 473 h 601"/>
                  <a:gd name="T4" fmla="*/ 647 w 688"/>
                  <a:gd name="T5" fmla="*/ 436 h 601"/>
                  <a:gd name="T6" fmla="*/ 684 w 688"/>
                  <a:gd name="T7" fmla="*/ 403 h 601"/>
                  <a:gd name="T8" fmla="*/ 678 w 688"/>
                  <a:gd name="T9" fmla="*/ 384 h 601"/>
                  <a:gd name="T10" fmla="*/ 657 w 688"/>
                  <a:gd name="T11" fmla="*/ 341 h 601"/>
                  <a:gd name="T12" fmla="*/ 632 w 688"/>
                  <a:gd name="T13" fmla="*/ 275 h 601"/>
                  <a:gd name="T14" fmla="*/ 669 w 688"/>
                  <a:gd name="T15" fmla="*/ 256 h 601"/>
                  <a:gd name="T16" fmla="*/ 661 w 688"/>
                  <a:gd name="T17" fmla="*/ 240 h 601"/>
                  <a:gd name="T18" fmla="*/ 682 w 688"/>
                  <a:gd name="T19" fmla="*/ 163 h 601"/>
                  <a:gd name="T20" fmla="*/ 618 w 688"/>
                  <a:gd name="T21" fmla="*/ 136 h 601"/>
                  <a:gd name="T22" fmla="*/ 597 w 688"/>
                  <a:gd name="T23" fmla="*/ 165 h 601"/>
                  <a:gd name="T24" fmla="*/ 583 w 688"/>
                  <a:gd name="T25" fmla="*/ 99 h 601"/>
                  <a:gd name="T26" fmla="*/ 558 w 688"/>
                  <a:gd name="T27" fmla="*/ 114 h 601"/>
                  <a:gd name="T28" fmla="*/ 527 w 688"/>
                  <a:gd name="T29" fmla="*/ 68 h 601"/>
                  <a:gd name="T30" fmla="*/ 496 w 688"/>
                  <a:gd name="T31" fmla="*/ 80 h 601"/>
                  <a:gd name="T32" fmla="*/ 442 w 688"/>
                  <a:gd name="T33" fmla="*/ 70 h 601"/>
                  <a:gd name="T34" fmla="*/ 393 w 688"/>
                  <a:gd name="T35" fmla="*/ 64 h 601"/>
                  <a:gd name="T36" fmla="*/ 277 w 688"/>
                  <a:gd name="T37" fmla="*/ 29 h 601"/>
                  <a:gd name="T38" fmla="*/ 217 w 688"/>
                  <a:gd name="T39" fmla="*/ 41 h 601"/>
                  <a:gd name="T40" fmla="*/ 102 w 688"/>
                  <a:gd name="T41" fmla="*/ 0 h 601"/>
                  <a:gd name="T42" fmla="*/ 65 w 688"/>
                  <a:gd name="T43" fmla="*/ 19 h 601"/>
                  <a:gd name="T44" fmla="*/ 0 w 688"/>
                  <a:gd name="T45" fmla="*/ 87 h 601"/>
                  <a:gd name="T46" fmla="*/ 27 w 688"/>
                  <a:gd name="T47" fmla="*/ 107 h 601"/>
                  <a:gd name="T48" fmla="*/ 58 w 688"/>
                  <a:gd name="T49" fmla="*/ 157 h 601"/>
                  <a:gd name="T50" fmla="*/ 95 w 688"/>
                  <a:gd name="T51" fmla="*/ 142 h 601"/>
                  <a:gd name="T52" fmla="*/ 162 w 688"/>
                  <a:gd name="T53" fmla="*/ 163 h 601"/>
                  <a:gd name="T54" fmla="*/ 176 w 688"/>
                  <a:gd name="T55" fmla="*/ 188 h 601"/>
                  <a:gd name="T56" fmla="*/ 188 w 688"/>
                  <a:gd name="T57" fmla="*/ 217 h 601"/>
                  <a:gd name="T58" fmla="*/ 184 w 688"/>
                  <a:gd name="T59" fmla="*/ 303 h 601"/>
                  <a:gd name="T60" fmla="*/ 255 w 688"/>
                  <a:gd name="T61" fmla="*/ 303 h 601"/>
                  <a:gd name="T62" fmla="*/ 312 w 688"/>
                  <a:gd name="T63" fmla="*/ 365 h 601"/>
                  <a:gd name="T64" fmla="*/ 263 w 688"/>
                  <a:gd name="T65" fmla="*/ 456 h 601"/>
                  <a:gd name="T66" fmla="*/ 232 w 688"/>
                  <a:gd name="T67" fmla="*/ 469 h 601"/>
                  <a:gd name="T68" fmla="*/ 238 w 688"/>
                  <a:gd name="T69" fmla="*/ 516 h 601"/>
                  <a:gd name="T70" fmla="*/ 366 w 688"/>
                  <a:gd name="T71" fmla="*/ 555 h 601"/>
                  <a:gd name="T72" fmla="*/ 378 w 688"/>
                  <a:gd name="T73" fmla="*/ 582 h 601"/>
                  <a:gd name="T74" fmla="*/ 418 w 688"/>
                  <a:gd name="T75" fmla="*/ 541 h 601"/>
                  <a:gd name="T76" fmla="*/ 459 w 688"/>
                  <a:gd name="T77" fmla="*/ 551 h 601"/>
                  <a:gd name="T78" fmla="*/ 521 w 688"/>
                  <a:gd name="T79" fmla="*/ 553 h 601"/>
                  <a:gd name="T80" fmla="*/ 577 w 688"/>
                  <a:gd name="T81" fmla="*/ 588 h 601"/>
                  <a:gd name="T82" fmla="*/ 608 w 688"/>
                  <a:gd name="T83" fmla="*/ 572 h 601"/>
                  <a:gd name="T84" fmla="*/ 639 w 688"/>
                  <a:gd name="T85" fmla="*/ 601 h 601"/>
                  <a:gd name="T86" fmla="*/ 661 w 688"/>
                  <a:gd name="T87" fmla="*/ 572 h 60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88"/>
                  <a:gd name="T133" fmla="*/ 0 h 601"/>
                  <a:gd name="T134" fmla="*/ 688 w 688"/>
                  <a:gd name="T135" fmla="*/ 601 h 60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88" h="601">
                    <a:moveTo>
                      <a:pt x="661" y="572"/>
                    </a:moveTo>
                    <a:lnTo>
                      <a:pt x="645" y="566"/>
                    </a:lnTo>
                    <a:lnTo>
                      <a:pt x="663" y="518"/>
                    </a:lnTo>
                    <a:lnTo>
                      <a:pt x="645" y="473"/>
                    </a:lnTo>
                    <a:lnTo>
                      <a:pt x="653" y="448"/>
                    </a:lnTo>
                    <a:lnTo>
                      <a:pt x="647" y="436"/>
                    </a:lnTo>
                    <a:lnTo>
                      <a:pt x="647" y="415"/>
                    </a:lnTo>
                    <a:lnTo>
                      <a:pt x="684" y="403"/>
                    </a:lnTo>
                    <a:lnTo>
                      <a:pt x="688" y="392"/>
                    </a:lnTo>
                    <a:lnTo>
                      <a:pt x="678" y="384"/>
                    </a:lnTo>
                    <a:lnTo>
                      <a:pt x="674" y="359"/>
                    </a:lnTo>
                    <a:lnTo>
                      <a:pt x="657" y="341"/>
                    </a:lnTo>
                    <a:lnTo>
                      <a:pt x="661" y="330"/>
                    </a:lnTo>
                    <a:lnTo>
                      <a:pt x="632" y="275"/>
                    </a:lnTo>
                    <a:lnTo>
                      <a:pt x="638" y="264"/>
                    </a:lnTo>
                    <a:lnTo>
                      <a:pt x="669" y="256"/>
                    </a:lnTo>
                    <a:lnTo>
                      <a:pt x="674" y="248"/>
                    </a:lnTo>
                    <a:lnTo>
                      <a:pt x="661" y="240"/>
                    </a:lnTo>
                    <a:lnTo>
                      <a:pt x="663" y="182"/>
                    </a:lnTo>
                    <a:lnTo>
                      <a:pt x="682" y="163"/>
                    </a:lnTo>
                    <a:lnTo>
                      <a:pt x="632" y="132"/>
                    </a:lnTo>
                    <a:lnTo>
                      <a:pt x="618" y="136"/>
                    </a:lnTo>
                    <a:lnTo>
                      <a:pt x="610" y="165"/>
                    </a:lnTo>
                    <a:lnTo>
                      <a:pt x="597" y="165"/>
                    </a:lnTo>
                    <a:lnTo>
                      <a:pt x="589" y="144"/>
                    </a:lnTo>
                    <a:lnTo>
                      <a:pt x="583" y="99"/>
                    </a:lnTo>
                    <a:lnTo>
                      <a:pt x="566" y="124"/>
                    </a:lnTo>
                    <a:lnTo>
                      <a:pt x="558" y="114"/>
                    </a:lnTo>
                    <a:lnTo>
                      <a:pt x="543" y="76"/>
                    </a:lnTo>
                    <a:lnTo>
                      <a:pt x="527" y="68"/>
                    </a:lnTo>
                    <a:lnTo>
                      <a:pt x="513" y="89"/>
                    </a:lnTo>
                    <a:lnTo>
                      <a:pt x="496" y="80"/>
                    </a:lnTo>
                    <a:lnTo>
                      <a:pt x="457" y="87"/>
                    </a:lnTo>
                    <a:lnTo>
                      <a:pt x="442" y="70"/>
                    </a:lnTo>
                    <a:lnTo>
                      <a:pt x="422" y="78"/>
                    </a:lnTo>
                    <a:lnTo>
                      <a:pt x="393" y="64"/>
                    </a:lnTo>
                    <a:lnTo>
                      <a:pt x="325" y="62"/>
                    </a:lnTo>
                    <a:lnTo>
                      <a:pt x="277" y="29"/>
                    </a:lnTo>
                    <a:lnTo>
                      <a:pt x="255" y="29"/>
                    </a:lnTo>
                    <a:lnTo>
                      <a:pt x="217" y="41"/>
                    </a:lnTo>
                    <a:lnTo>
                      <a:pt x="131" y="29"/>
                    </a:lnTo>
                    <a:lnTo>
                      <a:pt x="102" y="0"/>
                    </a:lnTo>
                    <a:lnTo>
                      <a:pt x="96" y="21"/>
                    </a:lnTo>
                    <a:lnTo>
                      <a:pt x="65" y="19"/>
                    </a:lnTo>
                    <a:lnTo>
                      <a:pt x="54" y="31"/>
                    </a:lnTo>
                    <a:lnTo>
                      <a:pt x="0" y="87"/>
                    </a:lnTo>
                    <a:lnTo>
                      <a:pt x="19" y="95"/>
                    </a:lnTo>
                    <a:lnTo>
                      <a:pt x="27" y="107"/>
                    </a:lnTo>
                    <a:lnTo>
                      <a:pt x="13" y="142"/>
                    </a:lnTo>
                    <a:lnTo>
                      <a:pt x="58" y="157"/>
                    </a:lnTo>
                    <a:lnTo>
                      <a:pt x="79" y="145"/>
                    </a:lnTo>
                    <a:lnTo>
                      <a:pt x="95" y="142"/>
                    </a:lnTo>
                    <a:lnTo>
                      <a:pt x="108" y="159"/>
                    </a:lnTo>
                    <a:lnTo>
                      <a:pt x="162" y="163"/>
                    </a:lnTo>
                    <a:lnTo>
                      <a:pt x="178" y="171"/>
                    </a:lnTo>
                    <a:lnTo>
                      <a:pt x="176" y="188"/>
                    </a:lnTo>
                    <a:lnTo>
                      <a:pt x="190" y="206"/>
                    </a:lnTo>
                    <a:lnTo>
                      <a:pt x="188" y="217"/>
                    </a:lnTo>
                    <a:lnTo>
                      <a:pt x="172" y="287"/>
                    </a:lnTo>
                    <a:lnTo>
                      <a:pt x="184" y="303"/>
                    </a:lnTo>
                    <a:lnTo>
                      <a:pt x="224" y="297"/>
                    </a:lnTo>
                    <a:lnTo>
                      <a:pt x="255" y="303"/>
                    </a:lnTo>
                    <a:lnTo>
                      <a:pt x="316" y="361"/>
                    </a:lnTo>
                    <a:lnTo>
                      <a:pt x="312" y="365"/>
                    </a:lnTo>
                    <a:lnTo>
                      <a:pt x="294" y="388"/>
                    </a:lnTo>
                    <a:lnTo>
                      <a:pt x="263" y="456"/>
                    </a:lnTo>
                    <a:lnTo>
                      <a:pt x="236" y="458"/>
                    </a:lnTo>
                    <a:lnTo>
                      <a:pt x="232" y="469"/>
                    </a:lnTo>
                    <a:lnTo>
                      <a:pt x="193" y="500"/>
                    </a:lnTo>
                    <a:lnTo>
                      <a:pt x="238" y="516"/>
                    </a:lnTo>
                    <a:lnTo>
                      <a:pt x="321" y="555"/>
                    </a:lnTo>
                    <a:lnTo>
                      <a:pt x="366" y="555"/>
                    </a:lnTo>
                    <a:lnTo>
                      <a:pt x="366" y="576"/>
                    </a:lnTo>
                    <a:lnTo>
                      <a:pt x="378" y="582"/>
                    </a:lnTo>
                    <a:lnTo>
                      <a:pt x="401" y="582"/>
                    </a:lnTo>
                    <a:lnTo>
                      <a:pt x="418" y="541"/>
                    </a:lnTo>
                    <a:lnTo>
                      <a:pt x="432" y="533"/>
                    </a:lnTo>
                    <a:lnTo>
                      <a:pt x="459" y="551"/>
                    </a:lnTo>
                    <a:lnTo>
                      <a:pt x="510" y="541"/>
                    </a:lnTo>
                    <a:lnTo>
                      <a:pt x="521" y="553"/>
                    </a:lnTo>
                    <a:lnTo>
                      <a:pt x="558" y="560"/>
                    </a:lnTo>
                    <a:lnTo>
                      <a:pt x="577" y="588"/>
                    </a:lnTo>
                    <a:lnTo>
                      <a:pt x="593" y="576"/>
                    </a:lnTo>
                    <a:lnTo>
                      <a:pt x="608" y="572"/>
                    </a:lnTo>
                    <a:lnTo>
                      <a:pt x="624" y="597"/>
                    </a:lnTo>
                    <a:lnTo>
                      <a:pt x="639" y="601"/>
                    </a:lnTo>
                    <a:lnTo>
                      <a:pt x="655" y="595"/>
                    </a:lnTo>
                    <a:lnTo>
                      <a:pt x="661" y="572"/>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69" name="Freeform 67">
                <a:extLst>
                  <a:ext uri="{FF2B5EF4-FFF2-40B4-BE49-F238E27FC236}">
                    <a16:creationId xmlns:a16="http://schemas.microsoft.com/office/drawing/2014/main" id="{EE7FAFED-9AB2-440C-B358-DFB7F0EB58C1}"/>
                  </a:ext>
                </a:extLst>
              </p:cNvPr>
              <p:cNvSpPr>
                <a:spLocks noChangeAspect="1"/>
              </p:cNvSpPr>
              <p:nvPr/>
            </p:nvSpPr>
            <p:spPr bwMode="auto">
              <a:xfrm rot="21335061">
                <a:off x="3838290" y="2349885"/>
                <a:ext cx="460823" cy="470773"/>
              </a:xfrm>
              <a:custGeom>
                <a:avLst/>
                <a:gdLst>
                  <a:gd name="T0" fmla="*/ 163 w 556"/>
                  <a:gd name="T1" fmla="*/ 6 h 607"/>
                  <a:gd name="T2" fmla="*/ 174 w 556"/>
                  <a:gd name="T3" fmla="*/ 70 h 607"/>
                  <a:gd name="T4" fmla="*/ 178 w 556"/>
                  <a:gd name="T5" fmla="*/ 120 h 607"/>
                  <a:gd name="T6" fmla="*/ 167 w 556"/>
                  <a:gd name="T7" fmla="*/ 145 h 607"/>
                  <a:gd name="T8" fmla="*/ 151 w 556"/>
                  <a:gd name="T9" fmla="*/ 184 h 607"/>
                  <a:gd name="T10" fmla="*/ 201 w 556"/>
                  <a:gd name="T11" fmla="*/ 194 h 607"/>
                  <a:gd name="T12" fmla="*/ 238 w 556"/>
                  <a:gd name="T13" fmla="*/ 244 h 607"/>
                  <a:gd name="T14" fmla="*/ 258 w 556"/>
                  <a:gd name="T15" fmla="*/ 217 h 607"/>
                  <a:gd name="T16" fmla="*/ 279 w 556"/>
                  <a:gd name="T17" fmla="*/ 207 h 607"/>
                  <a:gd name="T18" fmla="*/ 318 w 556"/>
                  <a:gd name="T19" fmla="*/ 240 h 607"/>
                  <a:gd name="T20" fmla="*/ 366 w 556"/>
                  <a:gd name="T21" fmla="*/ 237 h 607"/>
                  <a:gd name="T22" fmla="*/ 359 w 556"/>
                  <a:gd name="T23" fmla="*/ 268 h 607"/>
                  <a:gd name="T24" fmla="*/ 386 w 556"/>
                  <a:gd name="T25" fmla="*/ 264 h 607"/>
                  <a:gd name="T26" fmla="*/ 440 w 556"/>
                  <a:gd name="T27" fmla="*/ 258 h 607"/>
                  <a:gd name="T28" fmla="*/ 527 w 556"/>
                  <a:gd name="T29" fmla="*/ 266 h 607"/>
                  <a:gd name="T30" fmla="*/ 514 w 556"/>
                  <a:gd name="T31" fmla="*/ 291 h 607"/>
                  <a:gd name="T32" fmla="*/ 539 w 556"/>
                  <a:gd name="T33" fmla="*/ 355 h 607"/>
                  <a:gd name="T34" fmla="*/ 533 w 556"/>
                  <a:gd name="T35" fmla="*/ 413 h 607"/>
                  <a:gd name="T36" fmla="*/ 343 w 556"/>
                  <a:gd name="T37" fmla="*/ 458 h 607"/>
                  <a:gd name="T38" fmla="*/ 355 w 556"/>
                  <a:gd name="T39" fmla="*/ 514 h 607"/>
                  <a:gd name="T40" fmla="*/ 324 w 556"/>
                  <a:gd name="T41" fmla="*/ 504 h 607"/>
                  <a:gd name="T42" fmla="*/ 310 w 556"/>
                  <a:gd name="T43" fmla="*/ 531 h 607"/>
                  <a:gd name="T44" fmla="*/ 289 w 556"/>
                  <a:gd name="T45" fmla="*/ 582 h 607"/>
                  <a:gd name="T46" fmla="*/ 269 w 556"/>
                  <a:gd name="T47" fmla="*/ 574 h 607"/>
                  <a:gd name="T48" fmla="*/ 236 w 556"/>
                  <a:gd name="T49" fmla="*/ 590 h 607"/>
                  <a:gd name="T50" fmla="*/ 151 w 556"/>
                  <a:gd name="T51" fmla="*/ 591 h 607"/>
                  <a:gd name="T52" fmla="*/ 68 w 556"/>
                  <a:gd name="T53" fmla="*/ 576 h 607"/>
                  <a:gd name="T54" fmla="*/ 46 w 556"/>
                  <a:gd name="T55" fmla="*/ 562 h 607"/>
                  <a:gd name="T56" fmla="*/ 13 w 556"/>
                  <a:gd name="T57" fmla="*/ 564 h 607"/>
                  <a:gd name="T58" fmla="*/ 13 w 556"/>
                  <a:gd name="T59" fmla="*/ 471 h 607"/>
                  <a:gd name="T60" fmla="*/ 15 w 556"/>
                  <a:gd name="T61" fmla="*/ 434 h 607"/>
                  <a:gd name="T62" fmla="*/ 52 w 556"/>
                  <a:gd name="T63" fmla="*/ 401 h 607"/>
                  <a:gd name="T64" fmla="*/ 46 w 556"/>
                  <a:gd name="T65" fmla="*/ 382 h 607"/>
                  <a:gd name="T66" fmla="*/ 25 w 556"/>
                  <a:gd name="T67" fmla="*/ 339 h 607"/>
                  <a:gd name="T68" fmla="*/ 0 w 556"/>
                  <a:gd name="T69" fmla="*/ 273 h 607"/>
                  <a:gd name="T70" fmla="*/ 37 w 556"/>
                  <a:gd name="T71" fmla="*/ 254 h 607"/>
                  <a:gd name="T72" fmla="*/ 29 w 556"/>
                  <a:gd name="T73" fmla="*/ 238 h 607"/>
                  <a:gd name="T74" fmla="*/ 50 w 556"/>
                  <a:gd name="T75" fmla="*/ 161 h 607"/>
                  <a:gd name="T76" fmla="*/ 0 w 556"/>
                  <a:gd name="T77" fmla="*/ 43 h 607"/>
                  <a:gd name="T78" fmla="*/ 31 w 556"/>
                  <a:gd name="T79" fmla="*/ 45 h 607"/>
                  <a:gd name="T80" fmla="*/ 62 w 556"/>
                  <a:gd name="T81" fmla="*/ 46 h 607"/>
                  <a:gd name="T82" fmla="*/ 62 w 556"/>
                  <a:gd name="T83" fmla="*/ 21 h 607"/>
                  <a:gd name="T84" fmla="*/ 93 w 556"/>
                  <a:gd name="T85" fmla="*/ 14 h 607"/>
                  <a:gd name="T86" fmla="*/ 137 w 556"/>
                  <a:gd name="T87" fmla="*/ 14 h 607"/>
                  <a:gd name="T88" fmla="*/ 143 w 556"/>
                  <a:gd name="T89" fmla="*/ 70 h 60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56"/>
                  <a:gd name="T136" fmla="*/ 0 h 607"/>
                  <a:gd name="T137" fmla="*/ 556 w 556"/>
                  <a:gd name="T138" fmla="*/ 607 h 60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56" h="607">
                    <a:moveTo>
                      <a:pt x="143" y="70"/>
                    </a:moveTo>
                    <a:lnTo>
                      <a:pt x="163" y="6"/>
                    </a:lnTo>
                    <a:lnTo>
                      <a:pt x="143" y="70"/>
                    </a:lnTo>
                    <a:lnTo>
                      <a:pt x="174" y="70"/>
                    </a:lnTo>
                    <a:lnTo>
                      <a:pt x="192" y="109"/>
                    </a:lnTo>
                    <a:lnTo>
                      <a:pt x="178" y="120"/>
                    </a:lnTo>
                    <a:lnTo>
                      <a:pt x="182" y="136"/>
                    </a:lnTo>
                    <a:lnTo>
                      <a:pt x="167" y="145"/>
                    </a:lnTo>
                    <a:lnTo>
                      <a:pt x="167" y="161"/>
                    </a:lnTo>
                    <a:lnTo>
                      <a:pt x="151" y="184"/>
                    </a:lnTo>
                    <a:lnTo>
                      <a:pt x="157" y="196"/>
                    </a:lnTo>
                    <a:lnTo>
                      <a:pt x="201" y="194"/>
                    </a:lnTo>
                    <a:lnTo>
                      <a:pt x="221" y="235"/>
                    </a:lnTo>
                    <a:lnTo>
                      <a:pt x="238" y="244"/>
                    </a:lnTo>
                    <a:lnTo>
                      <a:pt x="258" y="235"/>
                    </a:lnTo>
                    <a:lnTo>
                      <a:pt x="258" y="217"/>
                    </a:lnTo>
                    <a:lnTo>
                      <a:pt x="267" y="204"/>
                    </a:lnTo>
                    <a:lnTo>
                      <a:pt x="279" y="207"/>
                    </a:lnTo>
                    <a:lnTo>
                      <a:pt x="296" y="231"/>
                    </a:lnTo>
                    <a:lnTo>
                      <a:pt x="318" y="240"/>
                    </a:lnTo>
                    <a:lnTo>
                      <a:pt x="360" y="227"/>
                    </a:lnTo>
                    <a:lnTo>
                      <a:pt x="366" y="237"/>
                    </a:lnTo>
                    <a:lnTo>
                      <a:pt x="351" y="258"/>
                    </a:lnTo>
                    <a:lnTo>
                      <a:pt x="359" y="268"/>
                    </a:lnTo>
                    <a:lnTo>
                      <a:pt x="374" y="271"/>
                    </a:lnTo>
                    <a:lnTo>
                      <a:pt x="386" y="264"/>
                    </a:lnTo>
                    <a:lnTo>
                      <a:pt x="417" y="273"/>
                    </a:lnTo>
                    <a:lnTo>
                      <a:pt x="440" y="258"/>
                    </a:lnTo>
                    <a:lnTo>
                      <a:pt x="471" y="258"/>
                    </a:lnTo>
                    <a:lnTo>
                      <a:pt x="527" y="266"/>
                    </a:lnTo>
                    <a:lnTo>
                      <a:pt x="531" y="271"/>
                    </a:lnTo>
                    <a:lnTo>
                      <a:pt x="514" y="291"/>
                    </a:lnTo>
                    <a:lnTo>
                      <a:pt x="537" y="310"/>
                    </a:lnTo>
                    <a:lnTo>
                      <a:pt x="539" y="355"/>
                    </a:lnTo>
                    <a:lnTo>
                      <a:pt x="556" y="376"/>
                    </a:lnTo>
                    <a:lnTo>
                      <a:pt x="533" y="413"/>
                    </a:lnTo>
                    <a:lnTo>
                      <a:pt x="434" y="436"/>
                    </a:lnTo>
                    <a:lnTo>
                      <a:pt x="343" y="458"/>
                    </a:lnTo>
                    <a:lnTo>
                      <a:pt x="343" y="489"/>
                    </a:lnTo>
                    <a:lnTo>
                      <a:pt x="355" y="514"/>
                    </a:lnTo>
                    <a:lnTo>
                      <a:pt x="349" y="518"/>
                    </a:lnTo>
                    <a:lnTo>
                      <a:pt x="324" y="504"/>
                    </a:lnTo>
                    <a:lnTo>
                      <a:pt x="302" y="510"/>
                    </a:lnTo>
                    <a:lnTo>
                      <a:pt x="310" y="531"/>
                    </a:lnTo>
                    <a:lnTo>
                      <a:pt x="291" y="553"/>
                    </a:lnTo>
                    <a:lnTo>
                      <a:pt x="289" y="582"/>
                    </a:lnTo>
                    <a:lnTo>
                      <a:pt x="279" y="586"/>
                    </a:lnTo>
                    <a:lnTo>
                      <a:pt x="269" y="574"/>
                    </a:lnTo>
                    <a:lnTo>
                      <a:pt x="250" y="590"/>
                    </a:lnTo>
                    <a:lnTo>
                      <a:pt x="236" y="590"/>
                    </a:lnTo>
                    <a:lnTo>
                      <a:pt x="205" y="607"/>
                    </a:lnTo>
                    <a:lnTo>
                      <a:pt x="151" y="591"/>
                    </a:lnTo>
                    <a:lnTo>
                      <a:pt x="91" y="593"/>
                    </a:lnTo>
                    <a:lnTo>
                      <a:pt x="68" y="576"/>
                    </a:lnTo>
                    <a:lnTo>
                      <a:pt x="54" y="574"/>
                    </a:lnTo>
                    <a:lnTo>
                      <a:pt x="46" y="562"/>
                    </a:lnTo>
                    <a:lnTo>
                      <a:pt x="29" y="570"/>
                    </a:lnTo>
                    <a:lnTo>
                      <a:pt x="13" y="564"/>
                    </a:lnTo>
                    <a:lnTo>
                      <a:pt x="31" y="516"/>
                    </a:lnTo>
                    <a:lnTo>
                      <a:pt x="13" y="471"/>
                    </a:lnTo>
                    <a:lnTo>
                      <a:pt x="21" y="446"/>
                    </a:lnTo>
                    <a:lnTo>
                      <a:pt x="15" y="434"/>
                    </a:lnTo>
                    <a:lnTo>
                      <a:pt x="15" y="413"/>
                    </a:lnTo>
                    <a:lnTo>
                      <a:pt x="52" y="401"/>
                    </a:lnTo>
                    <a:lnTo>
                      <a:pt x="56" y="390"/>
                    </a:lnTo>
                    <a:lnTo>
                      <a:pt x="46" y="382"/>
                    </a:lnTo>
                    <a:lnTo>
                      <a:pt x="42" y="357"/>
                    </a:lnTo>
                    <a:lnTo>
                      <a:pt x="25" y="339"/>
                    </a:lnTo>
                    <a:lnTo>
                      <a:pt x="29" y="328"/>
                    </a:lnTo>
                    <a:lnTo>
                      <a:pt x="0" y="273"/>
                    </a:lnTo>
                    <a:lnTo>
                      <a:pt x="6" y="262"/>
                    </a:lnTo>
                    <a:lnTo>
                      <a:pt x="37" y="254"/>
                    </a:lnTo>
                    <a:lnTo>
                      <a:pt x="42" y="246"/>
                    </a:lnTo>
                    <a:lnTo>
                      <a:pt x="29" y="238"/>
                    </a:lnTo>
                    <a:lnTo>
                      <a:pt x="31" y="180"/>
                    </a:lnTo>
                    <a:lnTo>
                      <a:pt x="50" y="161"/>
                    </a:lnTo>
                    <a:lnTo>
                      <a:pt x="0" y="130"/>
                    </a:lnTo>
                    <a:lnTo>
                      <a:pt x="0" y="43"/>
                    </a:lnTo>
                    <a:lnTo>
                      <a:pt x="19" y="41"/>
                    </a:lnTo>
                    <a:lnTo>
                      <a:pt x="31" y="45"/>
                    </a:lnTo>
                    <a:lnTo>
                      <a:pt x="48" y="39"/>
                    </a:lnTo>
                    <a:lnTo>
                      <a:pt x="62" y="46"/>
                    </a:lnTo>
                    <a:lnTo>
                      <a:pt x="62" y="29"/>
                    </a:lnTo>
                    <a:lnTo>
                      <a:pt x="62" y="21"/>
                    </a:lnTo>
                    <a:lnTo>
                      <a:pt x="75" y="12"/>
                    </a:lnTo>
                    <a:lnTo>
                      <a:pt x="93" y="14"/>
                    </a:lnTo>
                    <a:lnTo>
                      <a:pt x="116" y="0"/>
                    </a:lnTo>
                    <a:lnTo>
                      <a:pt x="137" y="14"/>
                    </a:lnTo>
                    <a:lnTo>
                      <a:pt x="163" y="6"/>
                    </a:lnTo>
                    <a:lnTo>
                      <a:pt x="143" y="70"/>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70" name="Freeform 68">
                <a:extLst>
                  <a:ext uri="{FF2B5EF4-FFF2-40B4-BE49-F238E27FC236}">
                    <a16:creationId xmlns:a16="http://schemas.microsoft.com/office/drawing/2014/main" id="{5B19D556-7695-44C4-8D6E-56CDA2309688}"/>
                  </a:ext>
                </a:extLst>
              </p:cNvPr>
              <p:cNvSpPr>
                <a:spLocks noChangeAspect="1"/>
              </p:cNvSpPr>
              <p:nvPr/>
            </p:nvSpPr>
            <p:spPr bwMode="auto">
              <a:xfrm rot="21335061">
                <a:off x="3936260" y="2053606"/>
                <a:ext cx="368297" cy="503493"/>
              </a:xfrm>
              <a:custGeom>
                <a:avLst/>
                <a:gdLst>
                  <a:gd name="T0" fmla="*/ 20 w 444"/>
                  <a:gd name="T1" fmla="*/ 380 h 647"/>
                  <a:gd name="T2" fmla="*/ 31 w 444"/>
                  <a:gd name="T3" fmla="*/ 444 h 647"/>
                  <a:gd name="T4" fmla="*/ 35 w 444"/>
                  <a:gd name="T5" fmla="*/ 494 h 647"/>
                  <a:gd name="T6" fmla="*/ 24 w 444"/>
                  <a:gd name="T7" fmla="*/ 519 h 647"/>
                  <a:gd name="T8" fmla="*/ 8 w 444"/>
                  <a:gd name="T9" fmla="*/ 558 h 647"/>
                  <a:gd name="T10" fmla="*/ 58 w 444"/>
                  <a:gd name="T11" fmla="*/ 568 h 647"/>
                  <a:gd name="T12" fmla="*/ 95 w 444"/>
                  <a:gd name="T13" fmla="*/ 618 h 647"/>
                  <a:gd name="T14" fmla="*/ 115 w 444"/>
                  <a:gd name="T15" fmla="*/ 591 h 647"/>
                  <a:gd name="T16" fmla="*/ 136 w 444"/>
                  <a:gd name="T17" fmla="*/ 581 h 647"/>
                  <a:gd name="T18" fmla="*/ 175 w 444"/>
                  <a:gd name="T19" fmla="*/ 614 h 647"/>
                  <a:gd name="T20" fmla="*/ 223 w 444"/>
                  <a:gd name="T21" fmla="*/ 611 h 647"/>
                  <a:gd name="T22" fmla="*/ 216 w 444"/>
                  <a:gd name="T23" fmla="*/ 642 h 647"/>
                  <a:gd name="T24" fmla="*/ 243 w 444"/>
                  <a:gd name="T25" fmla="*/ 638 h 647"/>
                  <a:gd name="T26" fmla="*/ 297 w 444"/>
                  <a:gd name="T27" fmla="*/ 632 h 647"/>
                  <a:gd name="T28" fmla="*/ 384 w 444"/>
                  <a:gd name="T29" fmla="*/ 640 h 647"/>
                  <a:gd name="T30" fmla="*/ 375 w 444"/>
                  <a:gd name="T31" fmla="*/ 599 h 647"/>
                  <a:gd name="T32" fmla="*/ 431 w 444"/>
                  <a:gd name="T33" fmla="*/ 560 h 647"/>
                  <a:gd name="T34" fmla="*/ 444 w 444"/>
                  <a:gd name="T35" fmla="*/ 537 h 647"/>
                  <a:gd name="T36" fmla="*/ 400 w 444"/>
                  <a:gd name="T37" fmla="*/ 554 h 647"/>
                  <a:gd name="T38" fmla="*/ 394 w 444"/>
                  <a:gd name="T39" fmla="*/ 541 h 647"/>
                  <a:gd name="T40" fmla="*/ 413 w 444"/>
                  <a:gd name="T41" fmla="*/ 514 h 647"/>
                  <a:gd name="T42" fmla="*/ 375 w 444"/>
                  <a:gd name="T43" fmla="*/ 512 h 647"/>
                  <a:gd name="T44" fmla="*/ 371 w 444"/>
                  <a:gd name="T45" fmla="*/ 481 h 647"/>
                  <a:gd name="T46" fmla="*/ 332 w 444"/>
                  <a:gd name="T47" fmla="*/ 461 h 647"/>
                  <a:gd name="T48" fmla="*/ 307 w 444"/>
                  <a:gd name="T49" fmla="*/ 364 h 647"/>
                  <a:gd name="T50" fmla="*/ 287 w 444"/>
                  <a:gd name="T51" fmla="*/ 329 h 647"/>
                  <a:gd name="T52" fmla="*/ 285 w 444"/>
                  <a:gd name="T53" fmla="*/ 298 h 647"/>
                  <a:gd name="T54" fmla="*/ 318 w 444"/>
                  <a:gd name="T55" fmla="*/ 302 h 647"/>
                  <a:gd name="T56" fmla="*/ 305 w 444"/>
                  <a:gd name="T57" fmla="*/ 234 h 647"/>
                  <a:gd name="T58" fmla="*/ 312 w 444"/>
                  <a:gd name="T59" fmla="*/ 174 h 647"/>
                  <a:gd name="T60" fmla="*/ 353 w 444"/>
                  <a:gd name="T61" fmla="*/ 153 h 647"/>
                  <a:gd name="T62" fmla="*/ 345 w 444"/>
                  <a:gd name="T63" fmla="*/ 124 h 647"/>
                  <a:gd name="T64" fmla="*/ 359 w 444"/>
                  <a:gd name="T65" fmla="*/ 100 h 647"/>
                  <a:gd name="T66" fmla="*/ 314 w 444"/>
                  <a:gd name="T67" fmla="*/ 46 h 647"/>
                  <a:gd name="T68" fmla="*/ 247 w 444"/>
                  <a:gd name="T69" fmla="*/ 0 h 647"/>
                  <a:gd name="T70" fmla="*/ 120 w 444"/>
                  <a:gd name="T71" fmla="*/ 5 h 647"/>
                  <a:gd name="T72" fmla="*/ 60 w 444"/>
                  <a:gd name="T73" fmla="*/ 100 h 647"/>
                  <a:gd name="T74" fmla="*/ 68 w 444"/>
                  <a:gd name="T75" fmla="*/ 166 h 647"/>
                  <a:gd name="T76" fmla="*/ 49 w 444"/>
                  <a:gd name="T77" fmla="*/ 244 h 647"/>
                  <a:gd name="T78" fmla="*/ 49 w 444"/>
                  <a:gd name="T79" fmla="*/ 324 h 647"/>
                  <a:gd name="T80" fmla="*/ 33 w 444"/>
                  <a:gd name="T81" fmla="*/ 362 h 647"/>
                  <a:gd name="T82" fmla="*/ 0 w 444"/>
                  <a:gd name="T83" fmla="*/ 444 h 6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4"/>
                  <a:gd name="T127" fmla="*/ 0 h 647"/>
                  <a:gd name="T128" fmla="*/ 444 w 444"/>
                  <a:gd name="T129" fmla="*/ 647 h 64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4" h="647">
                    <a:moveTo>
                      <a:pt x="0" y="444"/>
                    </a:moveTo>
                    <a:lnTo>
                      <a:pt x="20" y="380"/>
                    </a:lnTo>
                    <a:lnTo>
                      <a:pt x="0" y="444"/>
                    </a:lnTo>
                    <a:lnTo>
                      <a:pt x="31" y="444"/>
                    </a:lnTo>
                    <a:lnTo>
                      <a:pt x="49" y="483"/>
                    </a:lnTo>
                    <a:lnTo>
                      <a:pt x="35" y="494"/>
                    </a:lnTo>
                    <a:lnTo>
                      <a:pt x="39" y="510"/>
                    </a:lnTo>
                    <a:lnTo>
                      <a:pt x="24" y="519"/>
                    </a:lnTo>
                    <a:lnTo>
                      <a:pt x="24" y="535"/>
                    </a:lnTo>
                    <a:lnTo>
                      <a:pt x="8" y="558"/>
                    </a:lnTo>
                    <a:lnTo>
                      <a:pt x="14" y="570"/>
                    </a:lnTo>
                    <a:lnTo>
                      <a:pt x="58" y="568"/>
                    </a:lnTo>
                    <a:lnTo>
                      <a:pt x="78" y="609"/>
                    </a:lnTo>
                    <a:lnTo>
                      <a:pt x="95" y="618"/>
                    </a:lnTo>
                    <a:lnTo>
                      <a:pt x="115" y="609"/>
                    </a:lnTo>
                    <a:lnTo>
                      <a:pt x="115" y="591"/>
                    </a:lnTo>
                    <a:lnTo>
                      <a:pt x="124" y="578"/>
                    </a:lnTo>
                    <a:lnTo>
                      <a:pt x="136" y="581"/>
                    </a:lnTo>
                    <a:lnTo>
                      <a:pt x="153" y="605"/>
                    </a:lnTo>
                    <a:lnTo>
                      <a:pt x="175" y="614"/>
                    </a:lnTo>
                    <a:lnTo>
                      <a:pt x="217" y="601"/>
                    </a:lnTo>
                    <a:lnTo>
                      <a:pt x="223" y="611"/>
                    </a:lnTo>
                    <a:lnTo>
                      <a:pt x="208" y="632"/>
                    </a:lnTo>
                    <a:lnTo>
                      <a:pt x="216" y="642"/>
                    </a:lnTo>
                    <a:lnTo>
                      <a:pt x="231" y="645"/>
                    </a:lnTo>
                    <a:lnTo>
                      <a:pt x="243" y="638"/>
                    </a:lnTo>
                    <a:lnTo>
                      <a:pt x="274" y="647"/>
                    </a:lnTo>
                    <a:lnTo>
                      <a:pt x="297" y="632"/>
                    </a:lnTo>
                    <a:lnTo>
                      <a:pt x="328" y="632"/>
                    </a:lnTo>
                    <a:lnTo>
                      <a:pt x="384" y="640"/>
                    </a:lnTo>
                    <a:lnTo>
                      <a:pt x="371" y="605"/>
                    </a:lnTo>
                    <a:lnTo>
                      <a:pt x="375" y="599"/>
                    </a:lnTo>
                    <a:lnTo>
                      <a:pt x="402" y="593"/>
                    </a:lnTo>
                    <a:lnTo>
                      <a:pt x="431" y="560"/>
                    </a:lnTo>
                    <a:lnTo>
                      <a:pt x="444" y="558"/>
                    </a:lnTo>
                    <a:lnTo>
                      <a:pt x="444" y="537"/>
                    </a:lnTo>
                    <a:lnTo>
                      <a:pt x="431" y="537"/>
                    </a:lnTo>
                    <a:lnTo>
                      <a:pt x="400" y="554"/>
                    </a:lnTo>
                    <a:lnTo>
                      <a:pt x="394" y="554"/>
                    </a:lnTo>
                    <a:lnTo>
                      <a:pt x="394" y="541"/>
                    </a:lnTo>
                    <a:lnTo>
                      <a:pt x="408" y="517"/>
                    </a:lnTo>
                    <a:lnTo>
                      <a:pt x="413" y="514"/>
                    </a:lnTo>
                    <a:lnTo>
                      <a:pt x="394" y="504"/>
                    </a:lnTo>
                    <a:lnTo>
                      <a:pt x="375" y="512"/>
                    </a:lnTo>
                    <a:lnTo>
                      <a:pt x="363" y="500"/>
                    </a:lnTo>
                    <a:lnTo>
                      <a:pt x="371" y="481"/>
                    </a:lnTo>
                    <a:lnTo>
                      <a:pt x="347" y="467"/>
                    </a:lnTo>
                    <a:lnTo>
                      <a:pt x="332" y="461"/>
                    </a:lnTo>
                    <a:lnTo>
                      <a:pt x="326" y="432"/>
                    </a:lnTo>
                    <a:lnTo>
                      <a:pt x="307" y="364"/>
                    </a:lnTo>
                    <a:lnTo>
                      <a:pt x="303" y="339"/>
                    </a:lnTo>
                    <a:lnTo>
                      <a:pt x="287" y="329"/>
                    </a:lnTo>
                    <a:lnTo>
                      <a:pt x="281" y="308"/>
                    </a:lnTo>
                    <a:lnTo>
                      <a:pt x="285" y="298"/>
                    </a:lnTo>
                    <a:lnTo>
                      <a:pt x="312" y="312"/>
                    </a:lnTo>
                    <a:lnTo>
                      <a:pt x="318" y="302"/>
                    </a:lnTo>
                    <a:lnTo>
                      <a:pt x="291" y="246"/>
                    </a:lnTo>
                    <a:lnTo>
                      <a:pt x="305" y="234"/>
                    </a:lnTo>
                    <a:lnTo>
                      <a:pt x="289" y="211"/>
                    </a:lnTo>
                    <a:lnTo>
                      <a:pt x="312" y="174"/>
                    </a:lnTo>
                    <a:lnTo>
                      <a:pt x="334" y="168"/>
                    </a:lnTo>
                    <a:lnTo>
                      <a:pt x="353" y="153"/>
                    </a:lnTo>
                    <a:lnTo>
                      <a:pt x="378" y="147"/>
                    </a:lnTo>
                    <a:lnTo>
                      <a:pt x="345" y="124"/>
                    </a:lnTo>
                    <a:lnTo>
                      <a:pt x="361" y="108"/>
                    </a:lnTo>
                    <a:lnTo>
                      <a:pt x="359" y="100"/>
                    </a:lnTo>
                    <a:lnTo>
                      <a:pt x="332" y="100"/>
                    </a:lnTo>
                    <a:lnTo>
                      <a:pt x="314" y="46"/>
                    </a:lnTo>
                    <a:lnTo>
                      <a:pt x="301" y="42"/>
                    </a:lnTo>
                    <a:lnTo>
                      <a:pt x="247" y="0"/>
                    </a:lnTo>
                    <a:lnTo>
                      <a:pt x="140" y="7"/>
                    </a:lnTo>
                    <a:lnTo>
                      <a:pt x="120" y="5"/>
                    </a:lnTo>
                    <a:lnTo>
                      <a:pt x="58" y="91"/>
                    </a:lnTo>
                    <a:lnTo>
                      <a:pt x="60" y="100"/>
                    </a:lnTo>
                    <a:lnTo>
                      <a:pt x="43" y="153"/>
                    </a:lnTo>
                    <a:lnTo>
                      <a:pt x="68" y="166"/>
                    </a:lnTo>
                    <a:lnTo>
                      <a:pt x="64" y="176"/>
                    </a:lnTo>
                    <a:lnTo>
                      <a:pt x="49" y="244"/>
                    </a:lnTo>
                    <a:lnTo>
                      <a:pt x="58" y="265"/>
                    </a:lnTo>
                    <a:lnTo>
                      <a:pt x="49" y="324"/>
                    </a:lnTo>
                    <a:lnTo>
                      <a:pt x="20" y="347"/>
                    </a:lnTo>
                    <a:lnTo>
                      <a:pt x="33" y="362"/>
                    </a:lnTo>
                    <a:lnTo>
                      <a:pt x="20" y="380"/>
                    </a:lnTo>
                    <a:lnTo>
                      <a:pt x="0" y="444"/>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71" name="Freeform 69">
                <a:extLst>
                  <a:ext uri="{FF2B5EF4-FFF2-40B4-BE49-F238E27FC236}">
                    <a16:creationId xmlns:a16="http://schemas.microsoft.com/office/drawing/2014/main" id="{32E60F9C-422A-4DDA-8CA2-7D72434551AB}"/>
                  </a:ext>
                </a:extLst>
              </p:cNvPr>
              <p:cNvSpPr>
                <a:spLocks noChangeAspect="1"/>
              </p:cNvSpPr>
              <p:nvPr/>
            </p:nvSpPr>
            <p:spPr bwMode="auto">
              <a:xfrm rot="21335061">
                <a:off x="4172116" y="1977264"/>
                <a:ext cx="464453" cy="677989"/>
              </a:xfrm>
              <a:custGeom>
                <a:avLst/>
                <a:gdLst>
                  <a:gd name="T0" fmla="*/ 94 w 559"/>
                  <a:gd name="T1" fmla="*/ 669 h 876"/>
                  <a:gd name="T2" fmla="*/ 163 w 559"/>
                  <a:gd name="T3" fmla="*/ 628 h 876"/>
                  <a:gd name="T4" fmla="*/ 119 w 559"/>
                  <a:gd name="T5" fmla="*/ 624 h 876"/>
                  <a:gd name="T6" fmla="*/ 127 w 559"/>
                  <a:gd name="T7" fmla="*/ 587 h 876"/>
                  <a:gd name="T8" fmla="*/ 94 w 559"/>
                  <a:gd name="T9" fmla="*/ 582 h 876"/>
                  <a:gd name="T10" fmla="*/ 66 w 559"/>
                  <a:gd name="T11" fmla="*/ 537 h 876"/>
                  <a:gd name="T12" fmla="*/ 26 w 559"/>
                  <a:gd name="T13" fmla="*/ 434 h 876"/>
                  <a:gd name="T14" fmla="*/ 0 w 559"/>
                  <a:gd name="T15" fmla="*/ 378 h 876"/>
                  <a:gd name="T16" fmla="*/ 37 w 559"/>
                  <a:gd name="T17" fmla="*/ 372 h 876"/>
                  <a:gd name="T18" fmla="*/ 8 w 559"/>
                  <a:gd name="T19" fmla="*/ 281 h 876"/>
                  <a:gd name="T20" fmla="*/ 72 w 559"/>
                  <a:gd name="T21" fmla="*/ 223 h 876"/>
                  <a:gd name="T22" fmla="*/ 183 w 559"/>
                  <a:gd name="T23" fmla="*/ 198 h 876"/>
                  <a:gd name="T24" fmla="*/ 196 w 559"/>
                  <a:gd name="T25" fmla="*/ 169 h 876"/>
                  <a:gd name="T26" fmla="*/ 167 w 559"/>
                  <a:gd name="T27" fmla="*/ 159 h 876"/>
                  <a:gd name="T28" fmla="*/ 144 w 559"/>
                  <a:gd name="T29" fmla="*/ 139 h 876"/>
                  <a:gd name="T30" fmla="*/ 192 w 559"/>
                  <a:gd name="T31" fmla="*/ 66 h 876"/>
                  <a:gd name="T32" fmla="*/ 253 w 559"/>
                  <a:gd name="T33" fmla="*/ 27 h 876"/>
                  <a:gd name="T34" fmla="*/ 355 w 559"/>
                  <a:gd name="T35" fmla="*/ 27 h 876"/>
                  <a:gd name="T36" fmla="*/ 439 w 559"/>
                  <a:gd name="T37" fmla="*/ 13 h 876"/>
                  <a:gd name="T38" fmla="*/ 458 w 559"/>
                  <a:gd name="T39" fmla="*/ 48 h 876"/>
                  <a:gd name="T40" fmla="*/ 501 w 559"/>
                  <a:gd name="T41" fmla="*/ 114 h 876"/>
                  <a:gd name="T42" fmla="*/ 493 w 559"/>
                  <a:gd name="T43" fmla="*/ 143 h 876"/>
                  <a:gd name="T44" fmla="*/ 419 w 559"/>
                  <a:gd name="T45" fmla="*/ 178 h 876"/>
                  <a:gd name="T46" fmla="*/ 464 w 559"/>
                  <a:gd name="T47" fmla="*/ 159 h 876"/>
                  <a:gd name="T48" fmla="*/ 472 w 559"/>
                  <a:gd name="T49" fmla="*/ 215 h 876"/>
                  <a:gd name="T50" fmla="*/ 536 w 559"/>
                  <a:gd name="T51" fmla="*/ 246 h 876"/>
                  <a:gd name="T52" fmla="*/ 518 w 559"/>
                  <a:gd name="T53" fmla="*/ 277 h 876"/>
                  <a:gd name="T54" fmla="*/ 460 w 559"/>
                  <a:gd name="T55" fmla="*/ 328 h 876"/>
                  <a:gd name="T56" fmla="*/ 495 w 559"/>
                  <a:gd name="T57" fmla="*/ 376 h 876"/>
                  <a:gd name="T58" fmla="*/ 472 w 559"/>
                  <a:gd name="T59" fmla="*/ 397 h 876"/>
                  <a:gd name="T60" fmla="*/ 478 w 559"/>
                  <a:gd name="T61" fmla="*/ 452 h 876"/>
                  <a:gd name="T62" fmla="*/ 536 w 559"/>
                  <a:gd name="T63" fmla="*/ 570 h 876"/>
                  <a:gd name="T64" fmla="*/ 532 w 559"/>
                  <a:gd name="T65" fmla="*/ 642 h 876"/>
                  <a:gd name="T66" fmla="*/ 476 w 559"/>
                  <a:gd name="T67" fmla="*/ 675 h 876"/>
                  <a:gd name="T68" fmla="*/ 408 w 559"/>
                  <a:gd name="T69" fmla="*/ 675 h 876"/>
                  <a:gd name="T70" fmla="*/ 396 w 559"/>
                  <a:gd name="T71" fmla="*/ 727 h 876"/>
                  <a:gd name="T72" fmla="*/ 346 w 559"/>
                  <a:gd name="T73" fmla="*/ 770 h 876"/>
                  <a:gd name="T74" fmla="*/ 303 w 559"/>
                  <a:gd name="T75" fmla="*/ 809 h 876"/>
                  <a:gd name="T76" fmla="*/ 223 w 559"/>
                  <a:gd name="T77" fmla="*/ 876 h 876"/>
                  <a:gd name="T78" fmla="*/ 202 w 559"/>
                  <a:gd name="T79" fmla="*/ 849 h 876"/>
                  <a:gd name="T80" fmla="*/ 132 w 559"/>
                  <a:gd name="T81" fmla="*/ 820 h 876"/>
                  <a:gd name="T82" fmla="*/ 90 w 559"/>
                  <a:gd name="T83" fmla="*/ 735 h 8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59"/>
                  <a:gd name="T127" fmla="*/ 0 h 876"/>
                  <a:gd name="T128" fmla="*/ 559 w 559"/>
                  <a:gd name="T129" fmla="*/ 876 h 8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59" h="876">
                    <a:moveTo>
                      <a:pt x="103" y="710"/>
                    </a:moveTo>
                    <a:lnTo>
                      <a:pt x="90" y="675"/>
                    </a:lnTo>
                    <a:lnTo>
                      <a:pt x="94" y="669"/>
                    </a:lnTo>
                    <a:lnTo>
                      <a:pt x="121" y="663"/>
                    </a:lnTo>
                    <a:lnTo>
                      <a:pt x="150" y="630"/>
                    </a:lnTo>
                    <a:lnTo>
                      <a:pt x="163" y="628"/>
                    </a:lnTo>
                    <a:lnTo>
                      <a:pt x="163" y="607"/>
                    </a:lnTo>
                    <a:lnTo>
                      <a:pt x="150" y="607"/>
                    </a:lnTo>
                    <a:lnTo>
                      <a:pt x="119" y="624"/>
                    </a:lnTo>
                    <a:lnTo>
                      <a:pt x="113" y="624"/>
                    </a:lnTo>
                    <a:lnTo>
                      <a:pt x="113" y="611"/>
                    </a:lnTo>
                    <a:lnTo>
                      <a:pt x="127" y="587"/>
                    </a:lnTo>
                    <a:lnTo>
                      <a:pt x="132" y="584"/>
                    </a:lnTo>
                    <a:lnTo>
                      <a:pt x="113" y="574"/>
                    </a:lnTo>
                    <a:lnTo>
                      <a:pt x="94" y="582"/>
                    </a:lnTo>
                    <a:lnTo>
                      <a:pt x="82" y="570"/>
                    </a:lnTo>
                    <a:lnTo>
                      <a:pt x="90" y="551"/>
                    </a:lnTo>
                    <a:lnTo>
                      <a:pt x="66" y="537"/>
                    </a:lnTo>
                    <a:lnTo>
                      <a:pt x="51" y="531"/>
                    </a:lnTo>
                    <a:lnTo>
                      <a:pt x="45" y="502"/>
                    </a:lnTo>
                    <a:lnTo>
                      <a:pt x="26" y="434"/>
                    </a:lnTo>
                    <a:lnTo>
                      <a:pt x="22" y="409"/>
                    </a:lnTo>
                    <a:lnTo>
                      <a:pt x="6" y="399"/>
                    </a:lnTo>
                    <a:lnTo>
                      <a:pt x="0" y="378"/>
                    </a:lnTo>
                    <a:lnTo>
                      <a:pt x="4" y="368"/>
                    </a:lnTo>
                    <a:lnTo>
                      <a:pt x="31" y="382"/>
                    </a:lnTo>
                    <a:lnTo>
                      <a:pt x="37" y="372"/>
                    </a:lnTo>
                    <a:lnTo>
                      <a:pt x="10" y="316"/>
                    </a:lnTo>
                    <a:lnTo>
                      <a:pt x="24" y="304"/>
                    </a:lnTo>
                    <a:lnTo>
                      <a:pt x="8" y="281"/>
                    </a:lnTo>
                    <a:lnTo>
                      <a:pt x="31" y="244"/>
                    </a:lnTo>
                    <a:lnTo>
                      <a:pt x="53" y="238"/>
                    </a:lnTo>
                    <a:lnTo>
                      <a:pt x="72" y="223"/>
                    </a:lnTo>
                    <a:lnTo>
                      <a:pt x="97" y="217"/>
                    </a:lnTo>
                    <a:lnTo>
                      <a:pt x="150" y="219"/>
                    </a:lnTo>
                    <a:lnTo>
                      <a:pt x="183" y="198"/>
                    </a:lnTo>
                    <a:lnTo>
                      <a:pt x="198" y="200"/>
                    </a:lnTo>
                    <a:lnTo>
                      <a:pt x="204" y="180"/>
                    </a:lnTo>
                    <a:lnTo>
                      <a:pt x="196" y="169"/>
                    </a:lnTo>
                    <a:lnTo>
                      <a:pt x="185" y="169"/>
                    </a:lnTo>
                    <a:lnTo>
                      <a:pt x="173" y="176"/>
                    </a:lnTo>
                    <a:lnTo>
                      <a:pt x="167" y="159"/>
                    </a:lnTo>
                    <a:lnTo>
                      <a:pt x="192" y="132"/>
                    </a:lnTo>
                    <a:lnTo>
                      <a:pt x="189" y="124"/>
                    </a:lnTo>
                    <a:lnTo>
                      <a:pt x="144" y="139"/>
                    </a:lnTo>
                    <a:lnTo>
                      <a:pt x="132" y="124"/>
                    </a:lnTo>
                    <a:lnTo>
                      <a:pt x="146" y="97"/>
                    </a:lnTo>
                    <a:lnTo>
                      <a:pt x="192" y="66"/>
                    </a:lnTo>
                    <a:lnTo>
                      <a:pt x="198" y="54"/>
                    </a:lnTo>
                    <a:lnTo>
                      <a:pt x="220" y="52"/>
                    </a:lnTo>
                    <a:lnTo>
                      <a:pt x="253" y="27"/>
                    </a:lnTo>
                    <a:lnTo>
                      <a:pt x="268" y="4"/>
                    </a:lnTo>
                    <a:lnTo>
                      <a:pt x="324" y="29"/>
                    </a:lnTo>
                    <a:lnTo>
                      <a:pt x="355" y="27"/>
                    </a:lnTo>
                    <a:lnTo>
                      <a:pt x="383" y="19"/>
                    </a:lnTo>
                    <a:lnTo>
                      <a:pt x="417" y="0"/>
                    </a:lnTo>
                    <a:lnTo>
                      <a:pt x="439" y="13"/>
                    </a:lnTo>
                    <a:lnTo>
                      <a:pt x="458" y="11"/>
                    </a:lnTo>
                    <a:lnTo>
                      <a:pt x="452" y="37"/>
                    </a:lnTo>
                    <a:lnTo>
                      <a:pt x="458" y="48"/>
                    </a:lnTo>
                    <a:lnTo>
                      <a:pt x="454" y="83"/>
                    </a:lnTo>
                    <a:lnTo>
                      <a:pt x="479" y="91"/>
                    </a:lnTo>
                    <a:lnTo>
                      <a:pt x="501" y="114"/>
                    </a:lnTo>
                    <a:lnTo>
                      <a:pt x="516" y="130"/>
                    </a:lnTo>
                    <a:lnTo>
                      <a:pt x="511" y="138"/>
                    </a:lnTo>
                    <a:lnTo>
                      <a:pt x="493" y="143"/>
                    </a:lnTo>
                    <a:lnTo>
                      <a:pt x="437" y="112"/>
                    </a:lnTo>
                    <a:lnTo>
                      <a:pt x="406" y="143"/>
                    </a:lnTo>
                    <a:lnTo>
                      <a:pt x="419" y="178"/>
                    </a:lnTo>
                    <a:lnTo>
                      <a:pt x="431" y="167"/>
                    </a:lnTo>
                    <a:lnTo>
                      <a:pt x="448" y="172"/>
                    </a:lnTo>
                    <a:lnTo>
                      <a:pt x="464" y="159"/>
                    </a:lnTo>
                    <a:lnTo>
                      <a:pt x="472" y="163"/>
                    </a:lnTo>
                    <a:lnTo>
                      <a:pt x="460" y="196"/>
                    </a:lnTo>
                    <a:lnTo>
                      <a:pt x="472" y="215"/>
                    </a:lnTo>
                    <a:lnTo>
                      <a:pt x="485" y="217"/>
                    </a:lnTo>
                    <a:lnTo>
                      <a:pt x="512" y="244"/>
                    </a:lnTo>
                    <a:lnTo>
                      <a:pt x="536" y="246"/>
                    </a:lnTo>
                    <a:lnTo>
                      <a:pt x="559" y="277"/>
                    </a:lnTo>
                    <a:lnTo>
                      <a:pt x="549" y="283"/>
                    </a:lnTo>
                    <a:lnTo>
                      <a:pt x="518" y="277"/>
                    </a:lnTo>
                    <a:lnTo>
                      <a:pt x="487" y="283"/>
                    </a:lnTo>
                    <a:lnTo>
                      <a:pt x="485" y="302"/>
                    </a:lnTo>
                    <a:lnTo>
                      <a:pt x="460" y="328"/>
                    </a:lnTo>
                    <a:lnTo>
                      <a:pt x="489" y="349"/>
                    </a:lnTo>
                    <a:lnTo>
                      <a:pt x="481" y="366"/>
                    </a:lnTo>
                    <a:lnTo>
                      <a:pt x="495" y="376"/>
                    </a:lnTo>
                    <a:lnTo>
                      <a:pt x="495" y="397"/>
                    </a:lnTo>
                    <a:lnTo>
                      <a:pt x="474" y="390"/>
                    </a:lnTo>
                    <a:lnTo>
                      <a:pt x="472" y="397"/>
                    </a:lnTo>
                    <a:lnTo>
                      <a:pt x="481" y="425"/>
                    </a:lnTo>
                    <a:lnTo>
                      <a:pt x="472" y="442"/>
                    </a:lnTo>
                    <a:lnTo>
                      <a:pt x="478" y="452"/>
                    </a:lnTo>
                    <a:lnTo>
                      <a:pt x="472" y="520"/>
                    </a:lnTo>
                    <a:lnTo>
                      <a:pt x="505" y="564"/>
                    </a:lnTo>
                    <a:lnTo>
                      <a:pt x="536" y="570"/>
                    </a:lnTo>
                    <a:lnTo>
                      <a:pt x="549" y="593"/>
                    </a:lnTo>
                    <a:lnTo>
                      <a:pt x="538" y="609"/>
                    </a:lnTo>
                    <a:lnTo>
                      <a:pt x="532" y="642"/>
                    </a:lnTo>
                    <a:lnTo>
                      <a:pt x="524" y="646"/>
                    </a:lnTo>
                    <a:lnTo>
                      <a:pt x="507" y="663"/>
                    </a:lnTo>
                    <a:lnTo>
                      <a:pt x="476" y="675"/>
                    </a:lnTo>
                    <a:lnTo>
                      <a:pt x="454" y="706"/>
                    </a:lnTo>
                    <a:lnTo>
                      <a:pt x="445" y="706"/>
                    </a:lnTo>
                    <a:lnTo>
                      <a:pt x="408" y="675"/>
                    </a:lnTo>
                    <a:lnTo>
                      <a:pt x="402" y="679"/>
                    </a:lnTo>
                    <a:lnTo>
                      <a:pt x="404" y="704"/>
                    </a:lnTo>
                    <a:lnTo>
                      <a:pt x="396" y="727"/>
                    </a:lnTo>
                    <a:lnTo>
                      <a:pt x="371" y="745"/>
                    </a:lnTo>
                    <a:lnTo>
                      <a:pt x="367" y="758"/>
                    </a:lnTo>
                    <a:lnTo>
                      <a:pt x="346" y="770"/>
                    </a:lnTo>
                    <a:lnTo>
                      <a:pt x="344" y="783"/>
                    </a:lnTo>
                    <a:lnTo>
                      <a:pt x="324" y="805"/>
                    </a:lnTo>
                    <a:lnTo>
                      <a:pt x="303" y="809"/>
                    </a:lnTo>
                    <a:lnTo>
                      <a:pt x="295" y="824"/>
                    </a:lnTo>
                    <a:lnTo>
                      <a:pt x="247" y="838"/>
                    </a:lnTo>
                    <a:lnTo>
                      <a:pt x="223" y="876"/>
                    </a:lnTo>
                    <a:lnTo>
                      <a:pt x="220" y="873"/>
                    </a:lnTo>
                    <a:lnTo>
                      <a:pt x="212" y="849"/>
                    </a:lnTo>
                    <a:lnTo>
                      <a:pt x="202" y="849"/>
                    </a:lnTo>
                    <a:lnTo>
                      <a:pt x="187" y="863"/>
                    </a:lnTo>
                    <a:lnTo>
                      <a:pt x="161" y="826"/>
                    </a:lnTo>
                    <a:lnTo>
                      <a:pt x="132" y="820"/>
                    </a:lnTo>
                    <a:lnTo>
                      <a:pt x="115" y="799"/>
                    </a:lnTo>
                    <a:lnTo>
                      <a:pt x="113" y="754"/>
                    </a:lnTo>
                    <a:lnTo>
                      <a:pt x="90" y="735"/>
                    </a:lnTo>
                    <a:lnTo>
                      <a:pt x="107" y="715"/>
                    </a:lnTo>
                    <a:lnTo>
                      <a:pt x="103" y="710"/>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72" name="Freeform 70">
                <a:extLst>
                  <a:ext uri="{FF2B5EF4-FFF2-40B4-BE49-F238E27FC236}">
                    <a16:creationId xmlns:a16="http://schemas.microsoft.com/office/drawing/2014/main" id="{51C81BBF-E9E2-4471-B195-4A48C93ABF7D}"/>
                  </a:ext>
                </a:extLst>
              </p:cNvPr>
              <p:cNvSpPr>
                <a:spLocks noChangeAspect="1"/>
              </p:cNvSpPr>
              <p:nvPr/>
            </p:nvSpPr>
            <p:spPr bwMode="auto">
              <a:xfrm rot="21335061">
                <a:off x="4435186" y="1853663"/>
                <a:ext cx="317496" cy="170860"/>
              </a:xfrm>
              <a:custGeom>
                <a:avLst/>
                <a:gdLst>
                  <a:gd name="T0" fmla="*/ 4 w 379"/>
                  <a:gd name="T1" fmla="*/ 167 h 219"/>
                  <a:gd name="T2" fmla="*/ 0 w 379"/>
                  <a:gd name="T3" fmla="*/ 119 h 219"/>
                  <a:gd name="T4" fmla="*/ 43 w 379"/>
                  <a:gd name="T5" fmla="*/ 86 h 219"/>
                  <a:gd name="T6" fmla="*/ 64 w 379"/>
                  <a:gd name="T7" fmla="*/ 86 h 219"/>
                  <a:gd name="T8" fmla="*/ 78 w 379"/>
                  <a:gd name="T9" fmla="*/ 80 h 219"/>
                  <a:gd name="T10" fmla="*/ 96 w 379"/>
                  <a:gd name="T11" fmla="*/ 84 h 219"/>
                  <a:gd name="T12" fmla="*/ 109 w 379"/>
                  <a:gd name="T13" fmla="*/ 58 h 219"/>
                  <a:gd name="T14" fmla="*/ 134 w 379"/>
                  <a:gd name="T15" fmla="*/ 53 h 219"/>
                  <a:gd name="T16" fmla="*/ 150 w 379"/>
                  <a:gd name="T17" fmla="*/ 66 h 219"/>
                  <a:gd name="T18" fmla="*/ 161 w 379"/>
                  <a:gd name="T19" fmla="*/ 64 h 219"/>
                  <a:gd name="T20" fmla="*/ 169 w 379"/>
                  <a:gd name="T21" fmla="*/ 33 h 219"/>
                  <a:gd name="T22" fmla="*/ 206 w 379"/>
                  <a:gd name="T23" fmla="*/ 12 h 219"/>
                  <a:gd name="T24" fmla="*/ 251 w 379"/>
                  <a:gd name="T25" fmla="*/ 6 h 219"/>
                  <a:gd name="T26" fmla="*/ 258 w 379"/>
                  <a:gd name="T27" fmla="*/ 0 h 219"/>
                  <a:gd name="T28" fmla="*/ 291 w 379"/>
                  <a:gd name="T29" fmla="*/ 29 h 219"/>
                  <a:gd name="T30" fmla="*/ 319 w 379"/>
                  <a:gd name="T31" fmla="*/ 29 h 219"/>
                  <a:gd name="T32" fmla="*/ 379 w 379"/>
                  <a:gd name="T33" fmla="*/ 62 h 219"/>
                  <a:gd name="T34" fmla="*/ 375 w 379"/>
                  <a:gd name="T35" fmla="*/ 107 h 219"/>
                  <a:gd name="T36" fmla="*/ 350 w 379"/>
                  <a:gd name="T37" fmla="*/ 132 h 219"/>
                  <a:gd name="T38" fmla="*/ 352 w 379"/>
                  <a:gd name="T39" fmla="*/ 159 h 219"/>
                  <a:gd name="T40" fmla="*/ 344 w 379"/>
                  <a:gd name="T41" fmla="*/ 181 h 219"/>
                  <a:gd name="T42" fmla="*/ 324 w 379"/>
                  <a:gd name="T43" fmla="*/ 186 h 219"/>
                  <a:gd name="T44" fmla="*/ 299 w 379"/>
                  <a:gd name="T45" fmla="*/ 196 h 219"/>
                  <a:gd name="T46" fmla="*/ 293 w 379"/>
                  <a:gd name="T47" fmla="*/ 217 h 219"/>
                  <a:gd name="T48" fmla="*/ 249 w 379"/>
                  <a:gd name="T49" fmla="*/ 219 h 219"/>
                  <a:gd name="T50" fmla="*/ 187 w 379"/>
                  <a:gd name="T51" fmla="*/ 194 h 219"/>
                  <a:gd name="T52" fmla="*/ 185 w 379"/>
                  <a:gd name="T53" fmla="*/ 155 h 219"/>
                  <a:gd name="T54" fmla="*/ 165 w 379"/>
                  <a:gd name="T55" fmla="*/ 140 h 219"/>
                  <a:gd name="T56" fmla="*/ 146 w 379"/>
                  <a:gd name="T57" fmla="*/ 150 h 219"/>
                  <a:gd name="T58" fmla="*/ 107 w 379"/>
                  <a:gd name="T59" fmla="*/ 151 h 219"/>
                  <a:gd name="T60" fmla="*/ 88 w 379"/>
                  <a:gd name="T61" fmla="*/ 153 h 219"/>
                  <a:gd name="T62" fmla="*/ 66 w 379"/>
                  <a:gd name="T63" fmla="*/ 140 h 219"/>
                  <a:gd name="T64" fmla="*/ 32 w 379"/>
                  <a:gd name="T65" fmla="*/ 159 h 219"/>
                  <a:gd name="T66" fmla="*/ 4 w 379"/>
                  <a:gd name="T67" fmla="*/ 167 h 2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9"/>
                  <a:gd name="T103" fmla="*/ 0 h 219"/>
                  <a:gd name="T104" fmla="*/ 379 w 379"/>
                  <a:gd name="T105" fmla="*/ 219 h 2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9" h="219">
                    <a:moveTo>
                      <a:pt x="4" y="167"/>
                    </a:moveTo>
                    <a:lnTo>
                      <a:pt x="0" y="119"/>
                    </a:lnTo>
                    <a:lnTo>
                      <a:pt x="43" y="86"/>
                    </a:lnTo>
                    <a:lnTo>
                      <a:pt x="64" y="86"/>
                    </a:lnTo>
                    <a:lnTo>
                      <a:pt x="78" y="80"/>
                    </a:lnTo>
                    <a:lnTo>
                      <a:pt x="96" y="84"/>
                    </a:lnTo>
                    <a:lnTo>
                      <a:pt x="109" y="58"/>
                    </a:lnTo>
                    <a:lnTo>
                      <a:pt x="134" y="53"/>
                    </a:lnTo>
                    <a:lnTo>
                      <a:pt x="150" y="66"/>
                    </a:lnTo>
                    <a:lnTo>
                      <a:pt x="161" y="64"/>
                    </a:lnTo>
                    <a:lnTo>
                      <a:pt x="169" y="33"/>
                    </a:lnTo>
                    <a:lnTo>
                      <a:pt x="206" y="12"/>
                    </a:lnTo>
                    <a:lnTo>
                      <a:pt x="251" y="6"/>
                    </a:lnTo>
                    <a:lnTo>
                      <a:pt x="258" y="0"/>
                    </a:lnTo>
                    <a:lnTo>
                      <a:pt x="291" y="29"/>
                    </a:lnTo>
                    <a:lnTo>
                      <a:pt x="319" y="29"/>
                    </a:lnTo>
                    <a:lnTo>
                      <a:pt x="379" y="62"/>
                    </a:lnTo>
                    <a:lnTo>
                      <a:pt x="375" y="107"/>
                    </a:lnTo>
                    <a:lnTo>
                      <a:pt x="350" y="132"/>
                    </a:lnTo>
                    <a:lnTo>
                      <a:pt x="352" y="159"/>
                    </a:lnTo>
                    <a:lnTo>
                      <a:pt x="344" y="181"/>
                    </a:lnTo>
                    <a:lnTo>
                      <a:pt x="324" y="186"/>
                    </a:lnTo>
                    <a:lnTo>
                      <a:pt x="299" y="196"/>
                    </a:lnTo>
                    <a:lnTo>
                      <a:pt x="293" y="217"/>
                    </a:lnTo>
                    <a:lnTo>
                      <a:pt x="249" y="219"/>
                    </a:lnTo>
                    <a:lnTo>
                      <a:pt x="187" y="194"/>
                    </a:lnTo>
                    <a:lnTo>
                      <a:pt x="185" y="155"/>
                    </a:lnTo>
                    <a:lnTo>
                      <a:pt x="165" y="140"/>
                    </a:lnTo>
                    <a:lnTo>
                      <a:pt x="146" y="150"/>
                    </a:lnTo>
                    <a:lnTo>
                      <a:pt x="107" y="151"/>
                    </a:lnTo>
                    <a:lnTo>
                      <a:pt x="88" y="153"/>
                    </a:lnTo>
                    <a:lnTo>
                      <a:pt x="66" y="140"/>
                    </a:lnTo>
                    <a:lnTo>
                      <a:pt x="32" y="159"/>
                    </a:lnTo>
                    <a:lnTo>
                      <a:pt x="4" y="167"/>
                    </a:lnTo>
                    <a:close/>
                  </a:path>
                </a:pathLst>
              </a:custGeom>
              <a:grpFill/>
              <a:ln w="1651"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73" name="Freeform 71">
                <a:extLst>
                  <a:ext uri="{FF2B5EF4-FFF2-40B4-BE49-F238E27FC236}">
                    <a16:creationId xmlns:a16="http://schemas.microsoft.com/office/drawing/2014/main" id="{B709BC0E-2172-4F7C-BDB2-E4590311F8A0}"/>
                  </a:ext>
                </a:extLst>
              </p:cNvPr>
              <p:cNvSpPr>
                <a:spLocks noChangeAspect="1"/>
              </p:cNvSpPr>
              <p:nvPr/>
            </p:nvSpPr>
            <p:spPr bwMode="auto">
              <a:xfrm rot="21335061">
                <a:off x="4436999" y="2364427"/>
                <a:ext cx="573309" cy="427150"/>
              </a:xfrm>
              <a:custGeom>
                <a:avLst/>
                <a:gdLst>
                  <a:gd name="T0" fmla="*/ 107 w 689"/>
                  <a:gd name="T1" fmla="*/ 408 h 555"/>
                  <a:gd name="T2" fmla="*/ 80 w 689"/>
                  <a:gd name="T3" fmla="*/ 351 h 555"/>
                  <a:gd name="T4" fmla="*/ 45 w 689"/>
                  <a:gd name="T5" fmla="*/ 324 h 555"/>
                  <a:gd name="T6" fmla="*/ 0 w 689"/>
                  <a:gd name="T7" fmla="*/ 295 h 555"/>
                  <a:gd name="T8" fmla="*/ 29 w 689"/>
                  <a:gd name="T9" fmla="*/ 276 h 555"/>
                  <a:gd name="T10" fmla="*/ 51 w 689"/>
                  <a:gd name="T11" fmla="*/ 241 h 555"/>
                  <a:gd name="T12" fmla="*/ 76 w 689"/>
                  <a:gd name="T13" fmla="*/ 216 h 555"/>
                  <a:gd name="T14" fmla="*/ 109 w 689"/>
                  <a:gd name="T15" fmla="*/ 175 h 555"/>
                  <a:gd name="T16" fmla="*/ 113 w 689"/>
                  <a:gd name="T17" fmla="*/ 146 h 555"/>
                  <a:gd name="T18" fmla="*/ 159 w 689"/>
                  <a:gd name="T19" fmla="*/ 177 h 555"/>
                  <a:gd name="T20" fmla="*/ 212 w 689"/>
                  <a:gd name="T21" fmla="*/ 134 h 555"/>
                  <a:gd name="T22" fmla="*/ 237 w 689"/>
                  <a:gd name="T23" fmla="*/ 113 h 555"/>
                  <a:gd name="T24" fmla="*/ 254 w 689"/>
                  <a:gd name="T25" fmla="*/ 64 h 555"/>
                  <a:gd name="T26" fmla="*/ 299 w 689"/>
                  <a:gd name="T27" fmla="*/ 24 h 555"/>
                  <a:gd name="T28" fmla="*/ 330 w 689"/>
                  <a:gd name="T29" fmla="*/ 29 h 555"/>
                  <a:gd name="T30" fmla="*/ 318 w 689"/>
                  <a:gd name="T31" fmla="*/ 76 h 555"/>
                  <a:gd name="T32" fmla="*/ 371 w 689"/>
                  <a:gd name="T33" fmla="*/ 80 h 555"/>
                  <a:gd name="T34" fmla="*/ 415 w 689"/>
                  <a:gd name="T35" fmla="*/ 24 h 555"/>
                  <a:gd name="T36" fmla="*/ 470 w 689"/>
                  <a:gd name="T37" fmla="*/ 0 h 555"/>
                  <a:gd name="T38" fmla="*/ 508 w 689"/>
                  <a:gd name="T39" fmla="*/ 25 h 555"/>
                  <a:gd name="T40" fmla="*/ 536 w 689"/>
                  <a:gd name="T41" fmla="*/ 45 h 555"/>
                  <a:gd name="T42" fmla="*/ 555 w 689"/>
                  <a:gd name="T43" fmla="*/ 74 h 555"/>
                  <a:gd name="T44" fmla="*/ 574 w 689"/>
                  <a:gd name="T45" fmla="*/ 93 h 555"/>
                  <a:gd name="T46" fmla="*/ 617 w 689"/>
                  <a:gd name="T47" fmla="*/ 119 h 555"/>
                  <a:gd name="T48" fmla="*/ 673 w 689"/>
                  <a:gd name="T49" fmla="*/ 153 h 555"/>
                  <a:gd name="T50" fmla="*/ 665 w 689"/>
                  <a:gd name="T51" fmla="*/ 186 h 555"/>
                  <a:gd name="T52" fmla="*/ 679 w 689"/>
                  <a:gd name="T53" fmla="*/ 249 h 555"/>
                  <a:gd name="T54" fmla="*/ 603 w 689"/>
                  <a:gd name="T55" fmla="*/ 287 h 555"/>
                  <a:gd name="T56" fmla="*/ 617 w 689"/>
                  <a:gd name="T57" fmla="*/ 314 h 555"/>
                  <a:gd name="T58" fmla="*/ 629 w 689"/>
                  <a:gd name="T59" fmla="*/ 375 h 555"/>
                  <a:gd name="T60" fmla="*/ 588 w 689"/>
                  <a:gd name="T61" fmla="*/ 365 h 555"/>
                  <a:gd name="T62" fmla="*/ 547 w 689"/>
                  <a:gd name="T63" fmla="*/ 421 h 555"/>
                  <a:gd name="T64" fmla="*/ 559 w 689"/>
                  <a:gd name="T65" fmla="*/ 493 h 555"/>
                  <a:gd name="T66" fmla="*/ 576 w 689"/>
                  <a:gd name="T67" fmla="*/ 547 h 555"/>
                  <a:gd name="T68" fmla="*/ 528 w 689"/>
                  <a:gd name="T69" fmla="*/ 543 h 555"/>
                  <a:gd name="T70" fmla="*/ 489 w 689"/>
                  <a:gd name="T71" fmla="*/ 555 h 555"/>
                  <a:gd name="T72" fmla="*/ 433 w 689"/>
                  <a:gd name="T73" fmla="*/ 555 h 555"/>
                  <a:gd name="T74" fmla="*/ 375 w 689"/>
                  <a:gd name="T75" fmla="*/ 516 h 555"/>
                  <a:gd name="T76" fmla="*/ 367 w 689"/>
                  <a:gd name="T77" fmla="*/ 493 h 555"/>
                  <a:gd name="T78" fmla="*/ 316 w 689"/>
                  <a:gd name="T79" fmla="*/ 446 h 555"/>
                  <a:gd name="T80" fmla="*/ 270 w 689"/>
                  <a:gd name="T81" fmla="*/ 450 h 555"/>
                  <a:gd name="T82" fmla="*/ 266 w 689"/>
                  <a:gd name="T83" fmla="*/ 421 h 555"/>
                  <a:gd name="T84" fmla="*/ 206 w 689"/>
                  <a:gd name="T85" fmla="*/ 450 h 5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9"/>
                  <a:gd name="T130" fmla="*/ 0 h 555"/>
                  <a:gd name="T131" fmla="*/ 689 w 689"/>
                  <a:gd name="T132" fmla="*/ 555 h 5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9" h="555">
                    <a:moveTo>
                      <a:pt x="120" y="437"/>
                    </a:moveTo>
                    <a:lnTo>
                      <a:pt x="107" y="408"/>
                    </a:lnTo>
                    <a:lnTo>
                      <a:pt x="78" y="388"/>
                    </a:lnTo>
                    <a:lnTo>
                      <a:pt x="80" y="351"/>
                    </a:lnTo>
                    <a:lnTo>
                      <a:pt x="51" y="338"/>
                    </a:lnTo>
                    <a:lnTo>
                      <a:pt x="45" y="324"/>
                    </a:lnTo>
                    <a:lnTo>
                      <a:pt x="10" y="314"/>
                    </a:lnTo>
                    <a:lnTo>
                      <a:pt x="0" y="295"/>
                    </a:lnTo>
                    <a:lnTo>
                      <a:pt x="8" y="280"/>
                    </a:lnTo>
                    <a:lnTo>
                      <a:pt x="29" y="276"/>
                    </a:lnTo>
                    <a:lnTo>
                      <a:pt x="49" y="254"/>
                    </a:lnTo>
                    <a:lnTo>
                      <a:pt x="51" y="241"/>
                    </a:lnTo>
                    <a:lnTo>
                      <a:pt x="72" y="229"/>
                    </a:lnTo>
                    <a:lnTo>
                      <a:pt x="76" y="216"/>
                    </a:lnTo>
                    <a:lnTo>
                      <a:pt x="101" y="198"/>
                    </a:lnTo>
                    <a:lnTo>
                      <a:pt x="109" y="175"/>
                    </a:lnTo>
                    <a:lnTo>
                      <a:pt x="107" y="150"/>
                    </a:lnTo>
                    <a:lnTo>
                      <a:pt x="113" y="146"/>
                    </a:lnTo>
                    <a:lnTo>
                      <a:pt x="150" y="177"/>
                    </a:lnTo>
                    <a:lnTo>
                      <a:pt x="159" y="177"/>
                    </a:lnTo>
                    <a:lnTo>
                      <a:pt x="181" y="146"/>
                    </a:lnTo>
                    <a:lnTo>
                      <a:pt x="212" y="134"/>
                    </a:lnTo>
                    <a:lnTo>
                      <a:pt x="229" y="117"/>
                    </a:lnTo>
                    <a:lnTo>
                      <a:pt x="237" y="113"/>
                    </a:lnTo>
                    <a:lnTo>
                      <a:pt x="243" y="80"/>
                    </a:lnTo>
                    <a:lnTo>
                      <a:pt x="254" y="64"/>
                    </a:lnTo>
                    <a:lnTo>
                      <a:pt x="278" y="64"/>
                    </a:lnTo>
                    <a:lnTo>
                      <a:pt x="299" y="24"/>
                    </a:lnTo>
                    <a:lnTo>
                      <a:pt x="322" y="22"/>
                    </a:lnTo>
                    <a:lnTo>
                      <a:pt x="330" y="29"/>
                    </a:lnTo>
                    <a:lnTo>
                      <a:pt x="309" y="66"/>
                    </a:lnTo>
                    <a:lnTo>
                      <a:pt x="318" y="76"/>
                    </a:lnTo>
                    <a:lnTo>
                      <a:pt x="345" y="76"/>
                    </a:lnTo>
                    <a:lnTo>
                      <a:pt x="371" y="80"/>
                    </a:lnTo>
                    <a:lnTo>
                      <a:pt x="409" y="20"/>
                    </a:lnTo>
                    <a:lnTo>
                      <a:pt x="415" y="24"/>
                    </a:lnTo>
                    <a:lnTo>
                      <a:pt x="433" y="12"/>
                    </a:lnTo>
                    <a:lnTo>
                      <a:pt x="470" y="0"/>
                    </a:lnTo>
                    <a:lnTo>
                      <a:pt x="501" y="29"/>
                    </a:lnTo>
                    <a:lnTo>
                      <a:pt x="508" y="25"/>
                    </a:lnTo>
                    <a:lnTo>
                      <a:pt x="543" y="25"/>
                    </a:lnTo>
                    <a:lnTo>
                      <a:pt x="536" y="45"/>
                    </a:lnTo>
                    <a:lnTo>
                      <a:pt x="559" y="62"/>
                    </a:lnTo>
                    <a:lnTo>
                      <a:pt x="555" y="74"/>
                    </a:lnTo>
                    <a:lnTo>
                      <a:pt x="555" y="91"/>
                    </a:lnTo>
                    <a:lnTo>
                      <a:pt x="574" y="93"/>
                    </a:lnTo>
                    <a:lnTo>
                      <a:pt x="607" y="121"/>
                    </a:lnTo>
                    <a:lnTo>
                      <a:pt x="617" y="119"/>
                    </a:lnTo>
                    <a:lnTo>
                      <a:pt x="658" y="80"/>
                    </a:lnTo>
                    <a:lnTo>
                      <a:pt x="673" y="153"/>
                    </a:lnTo>
                    <a:lnTo>
                      <a:pt x="667" y="177"/>
                    </a:lnTo>
                    <a:lnTo>
                      <a:pt x="665" y="186"/>
                    </a:lnTo>
                    <a:lnTo>
                      <a:pt x="689" y="208"/>
                    </a:lnTo>
                    <a:lnTo>
                      <a:pt x="679" y="249"/>
                    </a:lnTo>
                    <a:lnTo>
                      <a:pt x="627" y="281"/>
                    </a:lnTo>
                    <a:lnTo>
                      <a:pt x="603" y="287"/>
                    </a:lnTo>
                    <a:lnTo>
                      <a:pt x="605" y="299"/>
                    </a:lnTo>
                    <a:lnTo>
                      <a:pt x="617" y="314"/>
                    </a:lnTo>
                    <a:lnTo>
                      <a:pt x="611" y="342"/>
                    </a:lnTo>
                    <a:lnTo>
                      <a:pt x="629" y="375"/>
                    </a:lnTo>
                    <a:lnTo>
                      <a:pt x="596" y="392"/>
                    </a:lnTo>
                    <a:lnTo>
                      <a:pt x="588" y="365"/>
                    </a:lnTo>
                    <a:lnTo>
                      <a:pt x="563" y="367"/>
                    </a:lnTo>
                    <a:lnTo>
                      <a:pt x="547" y="421"/>
                    </a:lnTo>
                    <a:lnTo>
                      <a:pt x="541" y="442"/>
                    </a:lnTo>
                    <a:lnTo>
                      <a:pt x="559" y="493"/>
                    </a:lnTo>
                    <a:lnTo>
                      <a:pt x="588" y="514"/>
                    </a:lnTo>
                    <a:lnTo>
                      <a:pt x="576" y="547"/>
                    </a:lnTo>
                    <a:lnTo>
                      <a:pt x="547" y="530"/>
                    </a:lnTo>
                    <a:lnTo>
                      <a:pt x="528" y="543"/>
                    </a:lnTo>
                    <a:lnTo>
                      <a:pt x="510" y="537"/>
                    </a:lnTo>
                    <a:lnTo>
                      <a:pt x="489" y="555"/>
                    </a:lnTo>
                    <a:lnTo>
                      <a:pt x="452" y="545"/>
                    </a:lnTo>
                    <a:lnTo>
                      <a:pt x="433" y="555"/>
                    </a:lnTo>
                    <a:lnTo>
                      <a:pt x="404" y="520"/>
                    </a:lnTo>
                    <a:lnTo>
                      <a:pt x="375" y="516"/>
                    </a:lnTo>
                    <a:lnTo>
                      <a:pt x="380" y="501"/>
                    </a:lnTo>
                    <a:lnTo>
                      <a:pt x="367" y="493"/>
                    </a:lnTo>
                    <a:lnTo>
                      <a:pt x="365" y="475"/>
                    </a:lnTo>
                    <a:lnTo>
                      <a:pt x="316" y="446"/>
                    </a:lnTo>
                    <a:lnTo>
                      <a:pt x="287" y="456"/>
                    </a:lnTo>
                    <a:lnTo>
                      <a:pt x="270" y="450"/>
                    </a:lnTo>
                    <a:lnTo>
                      <a:pt x="264" y="431"/>
                    </a:lnTo>
                    <a:lnTo>
                      <a:pt x="266" y="421"/>
                    </a:lnTo>
                    <a:lnTo>
                      <a:pt x="250" y="421"/>
                    </a:lnTo>
                    <a:lnTo>
                      <a:pt x="206" y="450"/>
                    </a:lnTo>
                    <a:lnTo>
                      <a:pt x="120" y="437"/>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74" name="Freeform 72">
                <a:extLst>
                  <a:ext uri="{FF2B5EF4-FFF2-40B4-BE49-F238E27FC236}">
                    <a16:creationId xmlns:a16="http://schemas.microsoft.com/office/drawing/2014/main" id="{B1111E09-16A5-48AC-91D5-4EC54C54E50A}"/>
                  </a:ext>
                </a:extLst>
              </p:cNvPr>
              <p:cNvSpPr>
                <a:spLocks noChangeAspect="1"/>
              </p:cNvSpPr>
              <p:nvPr/>
            </p:nvSpPr>
            <p:spPr bwMode="auto">
              <a:xfrm rot="21335061">
                <a:off x="5670701" y="1975447"/>
                <a:ext cx="475337" cy="630728"/>
              </a:xfrm>
              <a:custGeom>
                <a:avLst/>
                <a:gdLst>
                  <a:gd name="T0" fmla="*/ 51 w 572"/>
                  <a:gd name="T1" fmla="*/ 809 h 813"/>
                  <a:gd name="T2" fmla="*/ 56 w 572"/>
                  <a:gd name="T3" fmla="*/ 782 h 813"/>
                  <a:gd name="T4" fmla="*/ 84 w 572"/>
                  <a:gd name="T5" fmla="*/ 803 h 813"/>
                  <a:gd name="T6" fmla="*/ 118 w 572"/>
                  <a:gd name="T7" fmla="*/ 805 h 813"/>
                  <a:gd name="T8" fmla="*/ 184 w 572"/>
                  <a:gd name="T9" fmla="*/ 784 h 813"/>
                  <a:gd name="T10" fmla="*/ 213 w 572"/>
                  <a:gd name="T11" fmla="*/ 770 h 813"/>
                  <a:gd name="T12" fmla="*/ 289 w 572"/>
                  <a:gd name="T13" fmla="*/ 718 h 813"/>
                  <a:gd name="T14" fmla="*/ 287 w 572"/>
                  <a:gd name="T15" fmla="*/ 683 h 813"/>
                  <a:gd name="T16" fmla="*/ 330 w 572"/>
                  <a:gd name="T17" fmla="*/ 695 h 813"/>
                  <a:gd name="T18" fmla="*/ 345 w 572"/>
                  <a:gd name="T19" fmla="*/ 665 h 813"/>
                  <a:gd name="T20" fmla="*/ 405 w 572"/>
                  <a:gd name="T21" fmla="*/ 656 h 813"/>
                  <a:gd name="T22" fmla="*/ 425 w 572"/>
                  <a:gd name="T23" fmla="*/ 636 h 813"/>
                  <a:gd name="T24" fmla="*/ 431 w 572"/>
                  <a:gd name="T25" fmla="*/ 603 h 813"/>
                  <a:gd name="T26" fmla="*/ 411 w 572"/>
                  <a:gd name="T27" fmla="*/ 537 h 813"/>
                  <a:gd name="T28" fmla="*/ 446 w 572"/>
                  <a:gd name="T29" fmla="*/ 536 h 813"/>
                  <a:gd name="T30" fmla="*/ 471 w 572"/>
                  <a:gd name="T31" fmla="*/ 539 h 813"/>
                  <a:gd name="T32" fmla="*/ 493 w 572"/>
                  <a:gd name="T33" fmla="*/ 491 h 813"/>
                  <a:gd name="T34" fmla="*/ 506 w 572"/>
                  <a:gd name="T35" fmla="*/ 435 h 813"/>
                  <a:gd name="T36" fmla="*/ 539 w 572"/>
                  <a:gd name="T37" fmla="*/ 419 h 813"/>
                  <a:gd name="T38" fmla="*/ 512 w 572"/>
                  <a:gd name="T39" fmla="*/ 419 h 813"/>
                  <a:gd name="T40" fmla="*/ 512 w 572"/>
                  <a:gd name="T41" fmla="*/ 382 h 813"/>
                  <a:gd name="T42" fmla="*/ 491 w 572"/>
                  <a:gd name="T43" fmla="*/ 357 h 813"/>
                  <a:gd name="T44" fmla="*/ 530 w 572"/>
                  <a:gd name="T45" fmla="*/ 332 h 813"/>
                  <a:gd name="T46" fmla="*/ 504 w 572"/>
                  <a:gd name="T47" fmla="*/ 303 h 813"/>
                  <a:gd name="T48" fmla="*/ 566 w 572"/>
                  <a:gd name="T49" fmla="*/ 254 h 813"/>
                  <a:gd name="T50" fmla="*/ 547 w 572"/>
                  <a:gd name="T51" fmla="*/ 217 h 813"/>
                  <a:gd name="T52" fmla="*/ 543 w 572"/>
                  <a:gd name="T53" fmla="*/ 190 h 813"/>
                  <a:gd name="T54" fmla="*/ 522 w 572"/>
                  <a:gd name="T55" fmla="*/ 181 h 813"/>
                  <a:gd name="T56" fmla="*/ 508 w 572"/>
                  <a:gd name="T57" fmla="*/ 163 h 813"/>
                  <a:gd name="T58" fmla="*/ 415 w 572"/>
                  <a:gd name="T59" fmla="*/ 202 h 813"/>
                  <a:gd name="T60" fmla="*/ 419 w 572"/>
                  <a:gd name="T61" fmla="*/ 163 h 813"/>
                  <a:gd name="T62" fmla="*/ 405 w 572"/>
                  <a:gd name="T63" fmla="*/ 122 h 813"/>
                  <a:gd name="T64" fmla="*/ 372 w 572"/>
                  <a:gd name="T65" fmla="*/ 62 h 813"/>
                  <a:gd name="T66" fmla="*/ 285 w 572"/>
                  <a:gd name="T67" fmla="*/ 45 h 813"/>
                  <a:gd name="T68" fmla="*/ 128 w 572"/>
                  <a:gd name="T69" fmla="*/ 0 h 813"/>
                  <a:gd name="T70" fmla="*/ 113 w 572"/>
                  <a:gd name="T71" fmla="*/ 76 h 813"/>
                  <a:gd name="T72" fmla="*/ 149 w 572"/>
                  <a:gd name="T73" fmla="*/ 122 h 813"/>
                  <a:gd name="T74" fmla="*/ 122 w 572"/>
                  <a:gd name="T75" fmla="*/ 192 h 813"/>
                  <a:gd name="T76" fmla="*/ 148 w 572"/>
                  <a:gd name="T77" fmla="*/ 243 h 813"/>
                  <a:gd name="T78" fmla="*/ 118 w 572"/>
                  <a:gd name="T79" fmla="*/ 442 h 813"/>
                  <a:gd name="T80" fmla="*/ 103 w 572"/>
                  <a:gd name="T81" fmla="*/ 493 h 813"/>
                  <a:gd name="T82" fmla="*/ 64 w 572"/>
                  <a:gd name="T83" fmla="*/ 532 h 813"/>
                  <a:gd name="T84" fmla="*/ 31 w 572"/>
                  <a:gd name="T85" fmla="*/ 557 h 813"/>
                  <a:gd name="T86" fmla="*/ 14 w 572"/>
                  <a:gd name="T87" fmla="*/ 642 h 813"/>
                  <a:gd name="T88" fmla="*/ 49 w 572"/>
                  <a:gd name="T89" fmla="*/ 652 h 813"/>
                  <a:gd name="T90" fmla="*/ 8 w 572"/>
                  <a:gd name="T91" fmla="*/ 724 h 813"/>
                  <a:gd name="T92" fmla="*/ 10 w 572"/>
                  <a:gd name="T93" fmla="*/ 753 h 813"/>
                  <a:gd name="T94" fmla="*/ 35 w 572"/>
                  <a:gd name="T95" fmla="*/ 813 h 8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2"/>
                  <a:gd name="T145" fmla="*/ 0 h 813"/>
                  <a:gd name="T146" fmla="*/ 572 w 572"/>
                  <a:gd name="T147" fmla="*/ 813 h 8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2" h="813">
                    <a:moveTo>
                      <a:pt x="35" y="813"/>
                    </a:moveTo>
                    <a:lnTo>
                      <a:pt x="51" y="809"/>
                    </a:lnTo>
                    <a:lnTo>
                      <a:pt x="51" y="797"/>
                    </a:lnTo>
                    <a:lnTo>
                      <a:pt x="56" y="782"/>
                    </a:lnTo>
                    <a:lnTo>
                      <a:pt x="80" y="807"/>
                    </a:lnTo>
                    <a:lnTo>
                      <a:pt x="84" y="803"/>
                    </a:lnTo>
                    <a:lnTo>
                      <a:pt x="97" y="784"/>
                    </a:lnTo>
                    <a:lnTo>
                      <a:pt x="118" y="805"/>
                    </a:lnTo>
                    <a:lnTo>
                      <a:pt x="169" y="784"/>
                    </a:lnTo>
                    <a:lnTo>
                      <a:pt x="184" y="784"/>
                    </a:lnTo>
                    <a:lnTo>
                      <a:pt x="206" y="762"/>
                    </a:lnTo>
                    <a:lnTo>
                      <a:pt x="213" y="770"/>
                    </a:lnTo>
                    <a:lnTo>
                      <a:pt x="233" y="772"/>
                    </a:lnTo>
                    <a:lnTo>
                      <a:pt x="289" y="718"/>
                    </a:lnTo>
                    <a:lnTo>
                      <a:pt x="279" y="695"/>
                    </a:lnTo>
                    <a:lnTo>
                      <a:pt x="287" y="683"/>
                    </a:lnTo>
                    <a:lnTo>
                      <a:pt x="312" y="702"/>
                    </a:lnTo>
                    <a:lnTo>
                      <a:pt x="330" y="695"/>
                    </a:lnTo>
                    <a:lnTo>
                      <a:pt x="330" y="685"/>
                    </a:lnTo>
                    <a:lnTo>
                      <a:pt x="345" y="665"/>
                    </a:lnTo>
                    <a:lnTo>
                      <a:pt x="351" y="648"/>
                    </a:lnTo>
                    <a:lnTo>
                      <a:pt x="405" y="656"/>
                    </a:lnTo>
                    <a:lnTo>
                      <a:pt x="411" y="648"/>
                    </a:lnTo>
                    <a:lnTo>
                      <a:pt x="425" y="636"/>
                    </a:lnTo>
                    <a:lnTo>
                      <a:pt x="402" y="619"/>
                    </a:lnTo>
                    <a:lnTo>
                      <a:pt x="431" y="603"/>
                    </a:lnTo>
                    <a:lnTo>
                      <a:pt x="405" y="578"/>
                    </a:lnTo>
                    <a:lnTo>
                      <a:pt x="411" y="537"/>
                    </a:lnTo>
                    <a:lnTo>
                      <a:pt x="431" y="518"/>
                    </a:lnTo>
                    <a:lnTo>
                      <a:pt x="446" y="536"/>
                    </a:lnTo>
                    <a:lnTo>
                      <a:pt x="454" y="530"/>
                    </a:lnTo>
                    <a:lnTo>
                      <a:pt x="471" y="539"/>
                    </a:lnTo>
                    <a:lnTo>
                      <a:pt x="483" y="528"/>
                    </a:lnTo>
                    <a:lnTo>
                      <a:pt x="493" y="491"/>
                    </a:lnTo>
                    <a:lnTo>
                      <a:pt x="479" y="481"/>
                    </a:lnTo>
                    <a:lnTo>
                      <a:pt x="506" y="435"/>
                    </a:lnTo>
                    <a:lnTo>
                      <a:pt x="530" y="431"/>
                    </a:lnTo>
                    <a:lnTo>
                      <a:pt x="539" y="419"/>
                    </a:lnTo>
                    <a:lnTo>
                      <a:pt x="533" y="411"/>
                    </a:lnTo>
                    <a:lnTo>
                      <a:pt x="512" y="419"/>
                    </a:lnTo>
                    <a:lnTo>
                      <a:pt x="508" y="411"/>
                    </a:lnTo>
                    <a:lnTo>
                      <a:pt x="512" y="382"/>
                    </a:lnTo>
                    <a:lnTo>
                      <a:pt x="491" y="367"/>
                    </a:lnTo>
                    <a:lnTo>
                      <a:pt x="491" y="357"/>
                    </a:lnTo>
                    <a:lnTo>
                      <a:pt x="518" y="355"/>
                    </a:lnTo>
                    <a:lnTo>
                      <a:pt x="530" y="332"/>
                    </a:lnTo>
                    <a:lnTo>
                      <a:pt x="508" y="318"/>
                    </a:lnTo>
                    <a:lnTo>
                      <a:pt x="504" y="303"/>
                    </a:lnTo>
                    <a:lnTo>
                      <a:pt x="518" y="274"/>
                    </a:lnTo>
                    <a:lnTo>
                      <a:pt x="566" y="254"/>
                    </a:lnTo>
                    <a:lnTo>
                      <a:pt x="572" y="231"/>
                    </a:lnTo>
                    <a:lnTo>
                      <a:pt x="547" y="217"/>
                    </a:lnTo>
                    <a:lnTo>
                      <a:pt x="551" y="202"/>
                    </a:lnTo>
                    <a:lnTo>
                      <a:pt x="543" y="190"/>
                    </a:lnTo>
                    <a:lnTo>
                      <a:pt x="535" y="194"/>
                    </a:lnTo>
                    <a:lnTo>
                      <a:pt x="522" y="181"/>
                    </a:lnTo>
                    <a:lnTo>
                      <a:pt x="524" y="163"/>
                    </a:lnTo>
                    <a:lnTo>
                      <a:pt x="508" y="163"/>
                    </a:lnTo>
                    <a:lnTo>
                      <a:pt x="454" y="202"/>
                    </a:lnTo>
                    <a:lnTo>
                      <a:pt x="415" y="202"/>
                    </a:lnTo>
                    <a:lnTo>
                      <a:pt x="405" y="188"/>
                    </a:lnTo>
                    <a:lnTo>
                      <a:pt x="419" y="163"/>
                    </a:lnTo>
                    <a:lnTo>
                      <a:pt x="404" y="142"/>
                    </a:lnTo>
                    <a:lnTo>
                      <a:pt x="405" y="122"/>
                    </a:lnTo>
                    <a:lnTo>
                      <a:pt x="396" y="80"/>
                    </a:lnTo>
                    <a:lnTo>
                      <a:pt x="372" y="62"/>
                    </a:lnTo>
                    <a:lnTo>
                      <a:pt x="308" y="70"/>
                    </a:lnTo>
                    <a:lnTo>
                      <a:pt x="285" y="45"/>
                    </a:lnTo>
                    <a:lnTo>
                      <a:pt x="184" y="14"/>
                    </a:lnTo>
                    <a:lnTo>
                      <a:pt x="128" y="0"/>
                    </a:lnTo>
                    <a:lnTo>
                      <a:pt x="117" y="8"/>
                    </a:lnTo>
                    <a:lnTo>
                      <a:pt x="113" y="76"/>
                    </a:lnTo>
                    <a:lnTo>
                      <a:pt x="130" y="115"/>
                    </a:lnTo>
                    <a:lnTo>
                      <a:pt x="149" y="122"/>
                    </a:lnTo>
                    <a:lnTo>
                      <a:pt x="132" y="177"/>
                    </a:lnTo>
                    <a:lnTo>
                      <a:pt x="122" y="192"/>
                    </a:lnTo>
                    <a:lnTo>
                      <a:pt x="134" y="225"/>
                    </a:lnTo>
                    <a:lnTo>
                      <a:pt x="148" y="243"/>
                    </a:lnTo>
                    <a:lnTo>
                      <a:pt x="132" y="363"/>
                    </a:lnTo>
                    <a:lnTo>
                      <a:pt x="118" y="442"/>
                    </a:lnTo>
                    <a:lnTo>
                      <a:pt x="93" y="458"/>
                    </a:lnTo>
                    <a:lnTo>
                      <a:pt x="103" y="493"/>
                    </a:lnTo>
                    <a:lnTo>
                      <a:pt x="78" y="526"/>
                    </a:lnTo>
                    <a:lnTo>
                      <a:pt x="64" y="532"/>
                    </a:lnTo>
                    <a:lnTo>
                      <a:pt x="64" y="545"/>
                    </a:lnTo>
                    <a:lnTo>
                      <a:pt x="31" y="557"/>
                    </a:lnTo>
                    <a:lnTo>
                      <a:pt x="0" y="607"/>
                    </a:lnTo>
                    <a:lnTo>
                      <a:pt x="14" y="642"/>
                    </a:lnTo>
                    <a:lnTo>
                      <a:pt x="41" y="644"/>
                    </a:lnTo>
                    <a:lnTo>
                      <a:pt x="49" y="652"/>
                    </a:lnTo>
                    <a:lnTo>
                      <a:pt x="41" y="681"/>
                    </a:lnTo>
                    <a:lnTo>
                      <a:pt x="8" y="724"/>
                    </a:lnTo>
                    <a:lnTo>
                      <a:pt x="10" y="741"/>
                    </a:lnTo>
                    <a:lnTo>
                      <a:pt x="10" y="753"/>
                    </a:lnTo>
                    <a:lnTo>
                      <a:pt x="25" y="766"/>
                    </a:lnTo>
                    <a:lnTo>
                      <a:pt x="35" y="813"/>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75" name="Freeform 73">
                <a:extLst>
                  <a:ext uri="{FF2B5EF4-FFF2-40B4-BE49-F238E27FC236}">
                    <a16:creationId xmlns:a16="http://schemas.microsoft.com/office/drawing/2014/main" id="{2EF93AF6-BB6B-4B0F-939A-A5D8907EF162}"/>
                  </a:ext>
                </a:extLst>
              </p:cNvPr>
              <p:cNvSpPr>
                <a:spLocks noChangeAspect="1"/>
              </p:cNvSpPr>
              <p:nvPr/>
            </p:nvSpPr>
            <p:spPr bwMode="auto">
              <a:xfrm rot="21335061">
                <a:off x="5672515" y="2468032"/>
                <a:ext cx="471710" cy="436239"/>
              </a:xfrm>
              <a:custGeom>
                <a:avLst/>
                <a:gdLst>
                  <a:gd name="T0" fmla="*/ 159 w 569"/>
                  <a:gd name="T1" fmla="*/ 528 h 565"/>
                  <a:gd name="T2" fmla="*/ 208 w 569"/>
                  <a:gd name="T3" fmla="*/ 514 h 565"/>
                  <a:gd name="T4" fmla="*/ 185 w 569"/>
                  <a:gd name="T5" fmla="*/ 540 h 565"/>
                  <a:gd name="T6" fmla="*/ 223 w 569"/>
                  <a:gd name="T7" fmla="*/ 534 h 565"/>
                  <a:gd name="T8" fmla="*/ 276 w 569"/>
                  <a:gd name="T9" fmla="*/ 474 h 565"/>
                  <a:gd name="T10" fmla="*/ 227 w 569"/>
                  <a:gd name="T11" fmla="*/ 417 h 565"/>
                  <a:gd name="T12" fmla="*/ 225 w 569"/>
                  <a:gd name="T13" fmla="*/ 431 h 565"/>
                  <a:gd name="T14" fmla="*/ 208 w 569"/>
                  <a:gd name="T15" fmla="*/ 435 h 565"/>
                  <a:gd name="T16" fmla="*/ 266 w 569"/>
                  <a:gd name="T17" fmla="*/ 351 h 565"/>
                  <a:gd name="T18" fmla="*/ 380 w 569"/>
                  <a:gd name="T19" fmla="*/ 284 h 565"/>
                  <a:gd name="T20" fmla="*/ 425 w 569"/>
                  <a:gd name="T21" fmla="*/ 251 h 565"/>
                  <a:gd name="T22" fmla="*/ 489 w 569"/>
                  <a:gd name="T23" fmla="*/ 223 h 565"/>
                  <a:gd name="T24" fmla="*/ 569 w 569"/>
                  <a:gd name="T25" fmla="*/ 202 h 565"/>
                  <a:gd name="T26" fmla="*/ 530 w 569"/>
                  <a:gd name="T27" fmla="*/ 169 h 565"/>
                  <a:gd name="T28" fmla="*/ 545 w 569"/>
                  <a:gd name="T29" fmla="*/ 144 h 565"/>
                  <a:gd name="T30" fmla="*/ 491 w 569"/>
                  <a:gd name="T31" fmla="*/ 95 h 565"/>
                  <a:gd name="T32" fmla="*/ 460 w 569"/>
                  <a:gd name="T33" fmla="*/ 31 h 565"/>
                  <a:gd name="T34" fmla="*/ 477 w 569"/>
                  <a:gd name="T35" fmla="*/ 10 h 565"/>
                  <a:gd name="T36" fmla="*/ 448 w 569"/>
                  <a:gd name="T37" fmla="*/ 12 h 565"/>
                  <a:gd name="T38" fmla="*/ 388 w 569"/>
                  <a:gd name="T39" fmla="*/ 12 h 565"/>
                  <a:gd name="T40" fmla="*/ 367 w 569"/>
                  <a:gd name="T41" fmla="*/ 49 h 565"/>
                  <a:gd name="T42" fmla="*/ 349 w 569"/>
                  <a:gd name="T43" fmla="*/ 66 h 565"/>
                  <a:gd name="T44" fmla="*/ 316 w 569"/>
                  <a:gd name="T45" fmla="*/ 59 h 565"/>
                  <a:gd name="T46" fmla="*/ 270 w 569"/>
                  <a:gd name="T47" fmla="*/ 136 h 565"/>
                  <a:gd name="T48" fmla="*/ 243 w 569"/>
                  <a:gd name="T49" fmla="*/ 126 h 565"/>
                  <a:gd name="T50" fmla="*/ 206 w 569"/>
                  <a:gd name="T51" fmla="*/ 148 h 565"/>
                  <a:gd name="T52" fmla="*/ 134 w 569"/>
                  <a:gd name="T53" fmla="*/ 148 h 565"/>
                  <a:gd name="T54" fmla="*/ 117 w 569"/>
                  <a:gd name="T55" fmla="*/ 171 h 565"/>
                  <a:gd name="T56" fmla="*/ 88 w 569"/>
                  <a:gd name="T57" fmla="*/ 161 h 565"/>
                  <a:gd name="T58" fmla="*/ 72 w 569"/>
                  <a:gd name="T59" fmla="*/ 177 h 565"/>
                  <a:gd name="T60" fmla="*/ 45 w 569"/>
                  <a:gd name="T61" fmla="*/ 214 h 565"/>
                  <a:gd name="T62" fmla="*/ 6 w 569"/>
                  <a:gd name="T63" fmla="*/ 260 h 565"/>
                  <a:gd name="T64" fmla="*/ 0 w 569"/>
                  <a:gd name="T65" fmla="*/ 293 h 565"/>
                  <a:gd name="T66" fmla="*/ 33 w 569"/>
                  <a:gd name="T67" fmla="*/ 342 h 565"/>
                  <a:gd name="T68" fmla="*/ 33 w 569"/>
                  <a:gd name="T69" fmla="*/ 421 h 565"/>
                  <a:gd name="T70" fmla="*/ 26 w 569"/>
                  <a:gd name="T71" fmla="*/ 472 h 565"/>
                  <a:gd name="T72" fmla="*/ 29 w 569"/>
                  <a:gd name="T73" fmla="*/ 508 h 565"/>
                  <a:gd name="T74" fmla="*/ 76 w 569"/>
                  <a:gd name="T75" fmla="*/ 518 h 565"/>
                  <a:gd name="T76" fmla="*/ 134 w 569"/>
                  <a:gd name="T77" fmla="*/ 565 h 5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69"/>
                  <a:gd name="T118" fmla="*/ 0 h 565"/>
                  <a:gd name="T119" fmla="*/ 569 w 569"/>
                  <a:gd name="T120" fmla="*/ 565 h 5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69" h="565">
                    <a:moveTo>
                      <a:pt x="134" y="565"/>
                    </a:moveTo>
                    <a:lnTo>
                      <a:pt x="159" y="528"/>
                    </a:lnTo>
                    <a:lnTo>
                      <a:pt x="186" y="510"/>
                    </a:lnTo>
                    <a:lnTo>
                      <a:pt x="208" y="514"/>
                    </a:lnTo>
                    <a:lnTo>
                      <a:pt x="208" y="520"/>
                    </a:lnTo>
                    <a:lnTo>
                      <a:pt x="185" y="540"/>
                    </a:lnTo>
                    <a:lnTo>
                      <a:pt x="208" y="543"/>
                    </a:lnTo>
                    <a:lnTo>
                      <a:pt x="223" y="534"/>
                    </a:lnTo>
                    <a:lnTo>
                      <a:pt x="233" y="503"/>
                    </a:lnTo>
                    <a:lnTo>
                      <a:pt x="276" y="474"/>
                    </a:lnTo>
                    <a:lnTo>
                      <a:pt x="281" y="452"/>
                    </a:lnTo>
                    <a:lnTo>
                      <a:pt x="227" y="417"/>
                    </a:lnTo>
                    <a:lnTo>
                      <a:pt x="221" y="423"/>
                    </a:lnTo>
                    <a:lnTo>
                      <a:pt x="225" y="431"/>
                    </a:lnTo>
                    <a:lnTo>
                      <a:pt x="219" y="441"/>
                    </a:lnTo>
                    <a:lnTo>
                      <a:pt x="208" y="435"/>
                    </a:lnTo>
                    <a:lnTo>
                      <a:pt x="206" y="413"/>
                    </a:lnTo>
                    <a:lnTo>
                      <a:pt x="266" y="351"/>
                    </a:lnTo>
                    <a:lnTo>
                      <a:pt x="318" y="295"/>
                    </a:lnTo>
                    <a:lnTo>
                      <a:pt x="380" y="284"/>
                    </a:lnTo>
                    <a:lnTo>
                      <a:pt x="396" y="264"/>
                    </a:lnTo>
                    <a:lnTo>
                      <a:pt x="425" y="251"/>
                    </a:lnTo>
                    <a:lnTo>
                      <a:pt x="464" y="241"/>
                    </a:lnTo>
                    <a:lnTo>
                      <a:pt x="489" y="223"/>
                    </a:lnTo>
                    <a:lnTo>
                      <a:pt x="559" y="206"/>
                    </a:lnTo>
                    <a:lnTo>
                      <a:pt x="569" y="202"/>
                    </a:lnTo>
                    <a:lnTo>
                      <a:pt x="565" y="185"/>
                    </a:lnTo>
                    <a:lnTo>
                      <a:pt x="530" y="169"/>
                    </a:lnTo>
                    <a:lnTo>
                      <a:pt x="549" y="148"/>
                    </a:lnTo>
                    <a:lnTo>
                      <a:pt x="545" y="144"/>
                    </a:lnTo>
                    <a:lnTo>
                      <a:pt x="514" y="103"/>
                    </a:lnTo>
                    <a:lnTo>
                      <a:pt x="491" y="95"/>
                    </a:lnTo>
                    <a:lnTo>
                      <a:pt x="481" y="45"/>
                    </a:lnTo>
                    <a:lnTo>
                      <a:pt x="460" y="31"/>
                    </a:lnTo>
                    <a:lnTo>
                      <a:pt x="462" y="28"/>
                    </a:lnTo>
                    <a:lnTo>
                      <a:pt x="477" y="10"/>
                    </a:lnTo>
                    <a:lnTo>
                      <a:pt x="462" y="0"/>
                    </a:lnTo>
                    <a:lnTo>
                      <a:pt x="448" y="12"/>
                    </a:lnTo>
                    <a:lnTo>
                      <a:pt x="442" y="20"/>
                    </a:lnTo>
                    <a:lnTo>
                      <a:pt x="388" y="12"/>
                    </a:lnTo>
                    <a:lnTo>
                      <a:pt x="382" y="29"/>
                    </a:lnTo>
                    <a:lnTo>
                      <a:pt x="367" y="49"/>
                    </a:lnTo>
                    <a:lnTo>
                      <a:pt x="367" y="59"/>
                    </a:lnTo>
                    <a:lnTo>
                      <a:pt x="349" y="66"/>
                    </a:lnTo>
                    <a:lnTo>
                      <a:pt x="324" y="47"/>
                    </a:lnTo>
                    <a:lnTo>
                      <a:pt x="316" y="59"/>
                    </a:lnTo>
                    <a:lnTo>
                      <a:pt x="326" y="82"/>
                    </a:lnTo>
                    <a:lnTo>
                      <a:pt x="270" y="136"/>
                    </a:lnTo>
                    <a:lnTo>
                      <a:pt x="250" y="134"/>
                    </a:lnTo>
                    <a:lnTo>
                      <a:pt x="243" y="126"/>
                    </a:lnTo>
                    <a:lnTo>
                      <a:pt x="221" y="148"/>
                    </a:lnTo>
                    <a:lnTo>
                      <a:pt x="206" y="148"/>
                    </a:lnTo>
                    <a:lnTo>
                      <a:pt x="155" y="169"/>
                    </a:lnTo>
                    <a:lnTo>
                      <a:pt x="134" y="148"/>
                    </a:lnTo>
                    <a:lnTo>
                      <a:pt x="121" y="167"/>
                    </a:lnTo>
                    <a:lnTo>
                      <a:pt x="117" y="171"/>
                    </a:lnTo>
                    <a:lnTo>
                      <a:pt x="93" y="146"/>
                    </a:lnTo>
                    <a:lnTo>
                      <a:pt x="88" y="161"/>
                    </a:lnTo>
                    <a:lnTo>
                      <a:pt x="88" y="173"/>
                    </a:lnTo>
                    <a:lnTo>
                      <a:pt x="72" y="177"/>
                    </a:lnTo>
                    <a:lnTo>
                      <a:pt x="68" y="200"/>
                    </a:lnTo>
                    <a:lnTo>
                      <a:pt x="45" y="214"/>
                    </a:lnTo>
                    <a:lnTo>
                      <a:pt x="33" y="243"/>
                    </a:lnTo>
                    <a:lnTo>
                      <a:pt x="6" y="260"/>
                    </a:lnTo>
                    <a:lnTo>
                      <a:pt x="0" y="289"/>
                    </a:lnTo>
                    <a:lnTo>
                      <a:pt x="0" y="293"/>
                    </a:lnTo>
                    <a:lnTo>
                      <a:pt x="29" y="313"/>
                    </a:lnTo>
                    <a:lnTo>
                      <a:pt x="33" y="342"/>
                    </a:lnTo>
                    <a:lnTo>
                      <a:pt x="24" y="390"/>
                    </a:lnTo>
                    <a:lnTo>
                      <a:pt x="33" y="421"/>
                    </a:lnTo>
                    <a:lnTo>
                      <a:pt x="0" y="448"/>
                    </a:lnTo>
                    <a:lnTo>
                      <a:pt x="26" y="472"/>
                    </a:lnTo>
                    <a:lnTo>
                      <a:pt x="35" y="476"/>
                    </a:lnTo>
                    <a:lnTo>
                      <a:pt x="29" y="508"/>
                    </a:lnTo>
                    <a:lnTo>
                      <a:pt x="45" y="516"/>
                    </a:lnTo>
                    <a:lnTo>
                      <a:pt x="76" y="518"/>
                    </a:lnTo>
                    <a:lnTo>
                      <a:pt x="119" y="561"/>
                    </a:lnTo>
                    <a:lnTo>
                      <a:pt x="134" y="565"/>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76" name="Freeform 74">
                <a:extLst>
                  <a:ext uri="{FF2B5EF4-FFF2-40B4-BE49-F238E27FC236}">
                    <a16:creationId xmlns:a16="http://schemas.microsoft.com/office/drawing/2014/main" id="{2447D27C-D4DD-4D99-ABD5-829F28477460}"/>
                  </a:ext>
                </a:extLst>
              </p:cNvPr>
              <p:cNvSpPr>
                <a:spLocks noChangeAspect="1"/>
              </p:cNvSpPr>
              <p:nvPr/>
            </p:nvSpPr>
            <p:spPr bwMode="auto">
              <a:xfrm rot="21335061">
                <a:off x="3350820" y="2771018"/>
                <a:ext cx="600523" cy="418062"/>
              </a:xfrm>
              <a:custGeom>
                <a:avLst/>
                <a:gdLst>
                  <a:gd name="T0" fmla="*/ 648 w 726"/>
                  <a:gd name="T1" fmla="*/ 95 h 541"/>
                  <a:gd name="T2" fmla="*/ 617 w 726"/>
                  <a:gd name="T3" fmla="*/ 97 h 541"/>
                  <a:gd name="T4" fmla="*/ 586 w 726"/>
                  <a:gd name="T5" fmla="*/ 76 h 541"/>
                  <a:gd name="T6" fmla="*/ 551 w 726"/>
                  <a:gd name="T7" fmla="*/ 60 h 541"/>
                  <a:gd name="T8" fmla="*/ 503 w 726"/>
                  <a:gd name="T9" fmla="*/ 41 h 541"/>
                  <a:gd name="T10" fmla="*/ 425 w 726"/>
                  <a:gd name="T11" fmla="*/ 33 h 541"/>
                  <a:gd name="T12" fmla="*/ 394 w 726"/>
                  <a:gd name="T13" fmla="*/ 82 h 541"/>
                  <a:gd name="T14" fmla="*/ 359 w 726"/>
                  <a:gd name="T15" fmla="*/ 76 h 541"/>
                  <a:gd name="T16" fmla="*/ 314 w 726"/>
                  <a:gd name="T17" fmla="*/ 55 h 541"/>
                  <a:gd name="T18" fmla="*/ 186 w 726"/>
                  <a:gd name="T19" fmla="*/ 0 h 541"/>
                  <a:gd name="T20" fmla="*/ 115 w 726"/>
                  <a:gd name="T21" fmla="*/ 24 h 541"/>
                  <a:gd name="T22" fmla="*/ 66 w 726"/>
                  <a:gd name="T23" fmla="*/ 111 h 541"/>
                  <a:gd name="T24" fmla="*/ 0 w 726"/>
                  <a:gd name="T25" fmla="*/ 130 h 541"/>
                  <a:gd name="T26" fmla="*/ 37 w 726"/>
                  <a:gd name="T27" fmla="*/ 204 h 541"/>
                  <a:gd name="T28" fmla="*/ 37 w 726"/>
                  <a:gd name="T29" fmla="*/ 285 h 541"/>
                  <a:gd name="T30" fmla="*/ 33 w 726"/>
                  <a:gd name="T31" fmla="*/ 353 h 541"/>
                  <a:gd name="T32" fmla="*/ 24 w 726"/>
                  <a:gd name="T33" fmla="*/ 417 h 541"/>
                  <a:gd name="T34" fmla="*/ 31 w 726"/>
                  <a:gd name="T35" fmla="*/ 456 h 541"/>
                  <a:gd name="T36" fmla="*/ 8 w 726"/>
                  <a:gd name="T37" fmla="*/ 532 h 541"/>
                  <a:gd name="T38" fmla="*/ 70 w 726"/>
                  <a:gd name="T39" fmla="*/ 528 h 541"/>
                  <a:gd name="T40" fmla="*/ 132 w 726"/>
                  <a:gd name="T41" fmla="*/ 518 h 541"/>
                  <a:gd name="T42" fmla="*/ 206 w 726"/>
                  <a:gd name="T43" fmla="*/ 460 h 541"/>
                  <a:gd name="T44" fmla="*/ 225 w 726"/>
                  <a:gd name="T45" fmla="*/ 437 h 541"/>
                  <a:gd name="T46" fmla="*/ 278 w 726"/>
                  <a:gd name="T47" fmla="*/ 411 h 541"/>
                  <a:gd name="T48" fmla="*/ 328 w 726"/>
                  <a:gd name="T49" fmla="*/ 491 h 541"/>
                  <a:gd name="T50" fmla="*/ 369 w 726"/>
                  <a:gd name="T51" fmla="*/ 524 h 541"/>
                  <a:gd name="T52" fmla="*/ 413 w 726"/>
                  <a:gd name="T53" fmla="*/ 497 h 541"/>
                  <a:gd name="T54" fmla="*/ 440 w 726"/>
                  <a:gd name="T55" fmla="*/ 495 h 541"/>
                  <a:gd name="T56" fmla="*/ 454 w 726"/>
                  <a:gd name="T57" fmla="*/ 530 h 541"/>
                  <a:gd name="T58" fmla="*/ 493 w 726"/>
                  <a:gd name="T59" fmla="*/ 444 h 541"/>
                  <a:gd name="T60" fmla="*/ 536 w 726"/>
                  <a:gd name="T61" fmla="*/ 448 h 541"/>
                  <a:gd name="T62" fmla="*/ 555 w 726"/>
                  <a:gd name="T63" fmla="*/ 435 h 541"/>
                  <a:gd name="T64" fmla="*/ 578 w 726"/>
                  <a:gd name="T65" fmla="*/ 406 h 541"/>
                  <a:gd name="T66" fmla="*/ 547 w 726"/>
                  <a:gd name="T67" fmla="*/ 406 h 541"/>
                  <a:gd name="T68" fmla="*/ 553 w 726"/>
                  <a:gd name="T69" fmla="*/ 373 h 541"/>
                  <a:gd name="T70" fmla="*/ 570 w 726"/>
                  <a:gd name="T71" fmla="*/ 375 h 541"/>
                  <a:gd name="T72" fmla="*/ 609 w 726"/>
                  <a:gd name="T73" fmla="*/ 326 h 541"/>
                  <a:gd name="T74" fmla="*/ 662 w 726"/>
                  <a:gd name="T75" fmla="*/ 295 h 541"/>
                  <a:gd name="T76" fmla="*/ 702 w 726"/>
                  <a:gd name="T77" fmla="*/ 225 h 541"/>
                  <a:gd name="T78" fmla="*/ 726 w 726"/>
                  <a:gd name="T79" fmla="*/ 165 h 541"/>
                  <a:gd name="T80" fmla="*/ 716 w 726"/>
                  <a:gd name="T81" fmla="*/ 95 h 541"/>
                  <a:gd name="T82" fmla="*/ 679 w 726"/>
                  <a:gd name="T83" fmla="*/ 76 h 541"/>
                  <a:gd name="T84" fmla="*/ 654 w 726"/>
                  <a:gd name="T85" fmla="*/ 72 h 5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26"/>
                  <a:gd name="T130" fmla="*/ 0 h 541"/>
                  <a:gd name="T131" fmla="*/ 726 w 726"/>
                  <a:gd name="T132" fmla="*/ 541 h 5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26" h="541">
                    <a:moveTo>
                      <a:pt x="654" y="72"/>
                    </a:moveTo>
                    <a:lnTo>
                      <a:pt x="648" y="95"/>
                    </a:lnTo>
                    <a:lnTo>
                      <a:pt x="632" y="101"/>
                    </a:lnTo>
                    <a:lnTo>
                      <a:pt x="617" y="97"/>
                    </a:lnTo>
                    <a:lnTo>
                      <a:pt x="601" y="72"/>
                    </a:lnTo>
                    <a:lnTo>
                      <a:pt x="586" y="76"/>
                    </a:lnTo>
                    <a:lnTo>
                      <a:pt x="570" y="88"/>
                    </a:lnTo>
                    <a:lnTo>
                      <a:pt x="551" y="60"/>
                    </a:lnTo>
                    <a:lnTo>
                      <a:pt x="514" y="53"/>
                    </a:lnTo>
                    <a:lnTo>
                      <a:pt x="503" y="41"/>
                    </a:lnTo>
                    <a:lnTo>
                      <a:pt x="452" y="51"/>
                    </a:lnTo>
                    <a:lnTo>
                      <a:pt x="425" y="33"/>
                    </a:lnTo>
                    <a:lnTo>
                      <a:pt x="411" y="41"/>
                    </a:lnTo>
                    <a:lnTo>
                      <a:pt x="394" y="82"/>
                    </a:lnTo>
                    <a:lnTo>
                      <a:pt x="371" y="82"/>
                    </a:lnTo>
                    <a:lnTo>
                      <a:pt x="359" y="76"/>
                    </a:lnTo>
                    <a:lnTo>
                      <a:pt x="359" y="55"/>
                    </a:lnTo>
                    <a:lnTo>
                      <a:pt x="314" y="55"/>
                    </a:lnTo>
                    <a:lnTo>
                      <a:pt x="231" y="16"/>
                    </a:lnTo>
                    <a:lnTo>
                      <a:pt x="186" y="0"/>
                    </a:lnTo>
                    <a:lnTo>
                      <a:pt x="140" y="22"/>
                    </a:lnTo>
                    <a:lnTo>
                      <a:pt x="115" y="24"/>
                    </a:lnTo>
                    <a:lnTo>
                      <a:pt x="72" y="78"/>
                    </a:lnTo>
                    <a:lnTo>
                      <a:pt x="66" y="111"/>
                    </a:lnTo>
                    <a:lnTo>
                      <a:pt x="45" y="132"/>
                    </a:lnTo>
                    <a:lnTo>
                      <a:pt x="0" y="130"/>
                    </a:lnTo>
                    <a:lnTo>
                      <a:pt x="4" y="142"/>
                    </a:lnTo>
                    <a:lnTo>
                      <a:pt x="37" y="204"/>
                    </a:lnTo>
                    <a:lnTo>
                      <a:pt x="53" y="214"/>
                    </a:lnTo>
                    <a:lnTo>
                      <a:pt x="37" y="285"/>
                    </a:lnTo>
                    <a:lnTo>
                      <a:pt x="47" y="330"/>
                    </a:lnTo>
                    <a:lnTo>
                      <a:pt x="33" y="353"/>
                    </a:lnTo>
                    <a:lnTo>
                      <a:pt x="39" y="392"/>
                    </a:lnTo>
                    <a:lnTo>
                      <a:pt x="24" y="417"/>
                    </a:lnTo>
                    <a:lnTo>
                      <a:pt x="20" y="443"/>
                    </a:lnTo>
                    <a:lnTo>
                      <a:pt x="31" y="456"/>
                    </a:lnTo>
                    <a:lnTo>
                      <a:pt x="24" y="497"/>
                    </a:lnTo>
                    <a:lnTo>
                      <a:pt x="8" y="532"/>
                    </a:lnTo>
                    <a:lnTo>
                      <a:pt x="51" y="534"/>
                    </a:lnTo>
                    <a:lnTo>
                      <a:pt x="70" y="528"/>
                    </a:lnTo>
                    <a:lnTo>
                      <a:pt x="78" y="541"/>
                    </a:lnTo>
                    <a:lnTo>
                      <a:pt x="132" y="518"/>
                    </a:lnTo>
                    <a:lnTo>
                      <a:pt x="138" y="493"/>
                    </a:lnTo>
                    <a:lnTo>
                      <a:pt x="206" y="460"/>
                    </a:lnTo>
                    <a:lnTo>
                      <a:pt x="216" y="458"/>
                    </a:lnTo>
                    <a:lnTo>
                      <a:pt x="225" y="437"/>
                    </a:lnTo>
                    <a:lnTo>
                      <a:pt x="268" y="411"/>
                    </a:lnTo>
                    <a:lnTo>
                      <a:pt x="278" y="411"/>
                    </a:lnTo>
                    <a:lnTo>
                      <a:pt x="326" y="470"/>
                    </a:lnTo>
                    <a:lnTo>
                      <a:pt x="328" y="491"/>
                    </a:lnTo>
                    <a:lnTo>
                      <a:pt x="344" y="501"/>
                    </a:lnTo>
                    <a:lnTo>
                      <a:pt x="369" y="524"/>
                    </a:lnTo>
                    <a:lnTo>
                      <a:pt x="396" y="526"/>
                    </a:lnTo>
                    <a:lnTo>
                      <a:pt x="413" y="497"/>
                    </a:lnTo>
                    <a:lnTo>
                      <a:pt x="435" y="491"/>
                    </a:lnTo>
                    <a:lnTo>
                      <a:pt x="440" y="495"/>
                    </a:lnTo>
                    <a:lnTo>
                      <a:pt x="444" y="526"/>
                    </a:lnTo>
                    <a:lnTo>
                      <a:pt x="454" y="530"/>
                    </a:lnTo>
                    <a:lnTo>
                      <a:pt x="483" y="477"/>
                    </a:lnTo>
                    <a:lnTo>
                      <a:pt x="493" y="444"/>
                    </a:lnTo>
                    <a:lnTo>
                      <a:pt x="534" y="431"/>
                    </a:lnTo>
                    <a:lnTo>
                      <a:pt x="536" y="448"/>
                    </a:lnTo>
                    <a:lnTo>
                      <a:pt x="543" y="454"/>
                    </a:lnTo>
                    <a:lnTo>
                      <a:pt x="555" y="435"/>
                    </a:lnTo>
                    <a:lnTo>
                      <a:pt x="572" y="419"/>
                    </a:lnTo>
                    <a:lnTo>
                      <a:pt x="578" y="406"/>
                    </a:lnTo>
                    <a:lnTo>
                      <a:pt x="576" y="398"/>
                    </a:lnTo>
                    <a:lnTo>
                      <a:pt x="547" y="406"/>
                    </a:lnTo>
                    <a:lnTo>
                      <a:pt x="545" y="396"/>
                    </a:lnTo>
                    <a:lnTo>
                      <a:pt x="553" y="373"/>
                    </a:lnTo>
                    <a:lnTo>
                      <a:pt x="563" y="367"/>
                    </a:lnTo>
                    <a:lnTo>
                      <a:pt x="570" y="375"/>
                    </a:lnTo>
                    <a:lnTo>
                      <a:pt x="598" y="355"/>
                    </a:lnTo>
                    <a:lnTo>
                      <a:pt x="609" y="326"/>
                    </a:lnTo>
                    <a:lnTo>
                      <a:pt x="636" y="311"/>
                    </a:lnTo>
                    <a:lnTo>
                      <a:pt x="662" y="295"/>
                    </a:lnTo>
                    <a:lnTo>
                      <a:pt x="700" y="247"/>
                    </a:lnTo>
                    <a:lnTo>
                      <a:pt x="702" y="225"/>
                    </a:lnTo>
                    <a:lnTo>
                      <a:pt x="718" y="210"/>
                    </a:lnTo>
                    <a:lnTo>
                      <a:pt x="726" y="165"/>
                    </a:lnTo>
                    <a:lnTo>
                      <a:pt x="706" y="132"/>
                    </a:lnTo>
                    <a:lnTo>
                      <a:pt x="716" y="95"/>
                    </a:lnTo>
                    <a:lnTo>
                      <a:pt x="693" y="78"/>
                    </a:lnTo>
                    <a:lnTo>
                      <a:pt x="679" y="76"/>
                    </a:lnTo>
                    <a:lnTo>
                      <a:pt x="671" y="64"/>
                    </a:lnTo>
                    <a:lnTo>
                      <a:pt x="654" y="72"/>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77" name="Freeform 75">
                <a:extLst>
                  <a:ext uri="{FF2B5EF4-FFF2-40B4-BE49-F238E27FC236}">
                    <a16:creationId xmlns:a16="http://schemas.microsoft.com/office/drawing/2014/main" id="{56373DFA-A56A-4569-9FA6-263C6B4EF048}"/>
                  </a:ext>
                </a:extLst>
              </p:cNvPr>
              <p:cNvSpPr>
                <a:spLocks noChangeAspect="1"/>
              </p:cNvSpPr>
              <p:nvPr/>
            </p:nvSpPr>
            <p:spPr bwMode="auto">
              <a:xfrm rot="21335061">
                <a:off x="3157941" y="3095126"/>
                <a:ext cx="859963" cy="583468"/>
              </a:xfrm>
              <a:custGeom>
                <a:avLst/>
                <a:gdLst>
                  <a:gd name="T0" fmla="*/ 711 w 1035"/>
                  <a:gd name="T1" fmla="*/ 115 h 753"/>
                  <a:gd name="T2" fmla="*/ 702 w 1035"/>
                  <a:gd name="T3" fmla="*/ 80 h 753"/>
                  <a:gd name="T4" fmla="*/ 663 w 1035"/>
                  <a:gd name="T5" fmla="*/ 115 h 753"/>
                  <a:gd name="T6" fmla="*/ 611 w 1035"/>
                  <a:gd name="T7" fmla="*/ 90 h 753"/>
                  <a:gd name="T8" fmla="*/ 593 w 1035"/>
                  <a:gd name="T9" fmla="*/ 59 h 753"/>
                  <a:gd name="T10" fmla="*/ 535 w 1035"/>
                  <a:gd name="T11" fmla="*/ 0 h 753"/>
                  <a:gd name="T12" fmla="*/ 483 w 1035"/>
                  <a:gd name="T13" fmla="*/ 47 h 753"/>
                  <a:gd name="T14" fmla="*/ 405 w 1035"/>
                  <a:gd name="T15" fmla="*/ 82 h 753"/>
                  <a:gd name="T16" fmla="*/ 345 w 1035"/>
                  <a:gd name="T17" fmla="*/ 130 h 753"/>
                  <a:gd name="T18" fmla="*/ 318 w 1035"/>
                  <a:gd name="T19" fmla="*/ 123 h 753"/>
                  <a:gd name="T20" fmla="*/ 260 w 1035"/>
                  <a:gd name="T21" fmla="*/ 121 h 753"/>
                  <a:gd name="T22" fmla="*/ 219 w 1035"/>
                  <a:gd name="T23" fmla="*/ 146 h 753"/>
                  <a:gd name="T24" fmla="*/ 260 w 1035"/>
                  <a:gd name="T25" fmla="*/ 206 h 753"/>
                  <a:gd name="T26" fmla="*/ 250 w 1035"/>
                  <a:gd name="T27" fmla="*/ 326 h 753"/>
                  <a:gd name="T28" fmla="*/ 207 w 1035"/>
                  <a:gd name="T29" fmla="*/ 404 h 753"/>
                  <a:gd name="T30" fmla="*/ 108 w 1035"/>
                  <a:gd name="T31" fmla="*/ 417 h 753"/>
                  <a:gd name="T32" fmla="*/ 60 w 1035"/>
                  <a:gd name="T33" fmla="*/ 427 h 753"/>
                  <a:gd name="T34" fmla="*/ 2 w 1035"/>
                  <a:gd name="T35" fmla="*/ 427 h 753"/>
                  <a:gd name="T36" fmla="*/ 79 w 1035"/>
                  <a:gd name="T37" fmla="*/ 522 h 753"/>
                  <a:gd name="T38" fmla="*/ 106 w 1035"/>
                  <a:gd name="T39" fmla="*/ 629 h 753"/>
                  <a:gd name="T40" fmla="*/ 139 w 1035"/>
                  <a:gd name="T41" fmla="*/ 586 h 753"/>
                  <a:gd name="T42" fmla="*/ 170 w 1035"/>
                  <a:gd name="T43" fmla="*/ 569 h 753"/>
                  <a:gd name="T44" fmla="*/ 180 w 1035"/>
                  <a:gd name="T45" fmla="*/ 606 h 753"/>
                  <a:gd name="T46" fmla="*/ 207 w 1035"/>
                  <a:gd name="T47" fmla="*/ 573 h 753"/>
                  <a:gd name="T48" fmla="*/ 190 w 1035"/>
                  <a:gd name="T49" fmla="*/ 536 h 753"/>
                  <a:gd name="T50" fmla="*/ 291 w 1035"/>
                  <a:gd name="T51" fmla="*/ 571 h 753"/>
                  <a:gd name="T52" fmla="*/ 310 w 1035"/>
                  <a:gd name="T53" fmla="*/ 611 h 753"/>
                  <a:gd name="T54" fmla="*/ 294 w 1035"/>
                  <a:gd name="T55" fmla="*/ 668 h 753"/>
                  <a:gd name="T56" fmla="*/ 355 w 1035"/>
                  <a:gd name="T57" fmla="*/ 672 h 753"/>
                  <a:gd name="T58" fmla="*/ 389 w 1035"/>
                  <a:gd name="T59" fmla="*/ 685 h 753"/>
                  <a:gd name="T60" fmla="*/ 483 w 1035"/>
                  <a:gd name="T61" fmla="*/ 726 h 753"/>
                  <a:gd name="T62" fmla="*/ 521 w 1035"/>
                  <a:gd name="T63" fmla="*/ 747 h 753"/>
                  <a:gd name="T64" fmla="*/ 587 w 1035"/>
                  <a:gd name="T65" fmla="*/ 720 h 753"/>
                  <a:gd name="T66" fmla="*/ 593 w 1035"/>
                  <a:gd name="T67" fmla="*/ 732 h 753"/>
                  <a:gd name="T68" fmla="*/ 607 w 1035"/>
                  <a:gd name="T69" fmla="*/ 739 h 753"/>
                  <a:gd name="T70" fmla="*/ 640 w 1035"/>
                  <a:gd name="T71" fmla="*/ 739 h 753"/>
                  <a:gd name="T72" fmla="*/ 680 w 1035"/>
                  <a:gd name="T73" fmla="*/ 708 h 753"/>
                  <a:gd name="T74" fmla="*/ 733 w 1035"/>
                  <a:gd name="T75" fmla="*/ 739 h 753"/>
                  <a:gd name="T76" fmla="*/ 773 w 1035"/>
                  <a:gd name="T77" fmla="*/ 685 h 753"/>
                  <a:gd name="T78" fmla="*/ 822 w 1035"/>
                  <a:gd name="T79" fmla="*/ 703 h 753"/>
                  <a:gd name="T80" fmla="*/ 865 w 1035"/>
                  <a:gd name="T81" fmla="*/ 677 h 753"/>
                  <a:gd name="T82" fmla="*/ 884 w 1035"/>
                  <a:gd name="T83" fmla="*/ 625 h 753"/>
                  <a:gd name="T84" fmla="*/ 962 w 1035"/>
                  <a:gd name="T85" fmla="*/ 619 h 753"/>
                  <a:gd name="T86" fmla="*/ 998 w 1035"/>
                  <a:gd name="T87" fmla="*/ 609 h 753"/>
                  <a:gd name="T88" fmla="*/ 1035 w 1035"/>
                  <a:gd name="T89" fmla="*/ 594 h 753"/>
                  <a:gd name="T90" fmla="*/ 973 w 1035"/>
                  <a:gd name="T91" fmla="*/ 534 h 753"/>
                  <a:gd name="T92" fmla="*/ 931 w 1035"/>
                  <a:gd name="T93" fmla="*/ 478 h 753"/>
                  <a:gd name="T94" fmla="*/ 960 w 1035"/>
                  <a:gd name="T95" fmla="*/ 423 h 753"/>
                  <a:gd name="T96" fmla="*/ 940 w 1035"/>
                  <a:gd name="T97" fmla="*/ 371 h 753"/>
                  <a:gd name="T98" fmla="*/ 888 w 1035"/>
                  <a:gd name="T99" fmla="*/ 390 h 753"/>
                  <a:gd name="T100" fmla="*/ 896 w 1035"/>
                  <a:gd name="T101" fmla="*/ 353 h 753"/>
                  <a:gd name="T102" fmla="*/ 880 w 1035"/>
                  <a:gd name="T103" fmla="*/ 334 h 753"/>
                  <a:gd name="T104" fmla="*/ 874 w 1035"/>
                  <a:gd name="T105" fmla="*/ 262 h 753"/>
                  <a:gd name="T106" fmla="*/ 876 w 1035"/>
                  <a:gd name="T107" fmla="*/ 208 h 753"/>
                  <a:gd name="T108" fmla="*/ 872 w 1035"/>
                  <a:gd name="T109" fmla="*/ 144 h 753"/>
                  <a:gd name="T110" fmla="*/ 816 w 1035"/>
                  <a:gd name="T111" fmla="*/ 167 h 753"/>
                  <a:gd name="T112" fmla="*/ 764 w 1035"/>
                  <a:gd name="T113" fmla="*/ 132 h 75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35"/>
                  <a:gd name="T172" fmla="*/ 0 h 753"/>
                  <a:gd name="T173" fmla="*/ 1035 w 1035"/>
                  <a:gd name="T174" fmla="*/ 753 h 75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35" h="753">
                    <a:moveTo>
                      <a:pt x="721" y="119"/>
                    </a:moveTo>
                    <a:lnTo>
                      <a:pt x="711" y="115"/>
                    </a:lnTo>
                    <a:lnTo>
                      <a:pt x="707" y="84"/>
                    </a:lnTo>
                    <a:lnTo>
                      <a:pt x="702" y="80"/>
                    </a:lnTo>
                    <a:lnTo>
                      <a:pt x="680" y="86"/>
                    </a:lnTo>
                    <a:lnTo>
                      <a:pt x="663" y="115"/>
                    </a:lnTo>
                    <a:lnTo>
                      <a:pt x="636" y="113"/>
                    </a:lnTo>
                    <a:lnTo>
                      <a:pt x="611" y="90"/>
                    </a:lnTo>
                    <a:lnTo>
                      <a:pt x="595" y="80"/>
                    </a:lnTo>
                    <a:lnTo>
                      <a:pt x="593" y="59"/>
                    </a:lnTo>
                    <a:lnTo>
                      <a:pt x="545" y="0"/>
                    </a:lnTo>
                    <a:lnTo>
                      <a:pt x="535" y="0"/>
                    </a:lnTo>
                    <a:lnTo>
                      <a:pt x="492" y="26"/>
                    </a:lnTo>
                    <a:lnTo>
                      <a:pt x="483" y="47"/>
                    </a:lnTo>
                    <a:lnTo>
                      <a:pt x="473" y="49"/>
                    </a:lnTo>
                    <a:lnTo>
                      <a:pt x="405" y="82"/>
                    </a:lnTo>
                    <a:lnTo>
                      <a:pt x="399" y="107"/>
                    </a:lnTo>
                    <a:lnTo>
                      <a:pt x="345" y="130"/>
                    </a:lnTo>
                    <a:lnTo>
                      <a:pt x="337" y="117"/>
                    </a:lnTo>
                    <a:lnTo>
                      <a:pt x="318" y="123"/>
                    </a:lnTo>
                    <a:lnTo>
                      <a:pt x="275" y="121"/>
                    </a:lnTo>
                    <a:lnTo>
                      <a:pt x="260" y="121"/>
                    </a:lnTo>
                    <a:lnTo>
                      <a:pt x="242" y="123"/>
                    </a:lnTo>
                    <a:lnTo>
                      <a:pt x="219" y="146"/>
                    </a:lnTo>
                    <a:lnTo>
                      <a:pt x="227" y="189"/>
                    </a:lnTo>
                    <a:lnTo>
                      <a:pt x="260" y="206"/>
                    </a:lnTo>
                    <a:lnTo>
                      <a:pt x="261" y="268"/>
                    </a:lnTo>
                    <a:lnTo>
                      <a:pt x="250" y="326"/>
                    </a:lnTo>
                    <a:lnTo>
                      <a:pt x="225" y="355"/>
                    </a:lnTo>
                    <a:lnTo>
                      <a:pt x="207" y="404"/>
                    </a:lnTo>
                    <a:lnTo>
                      <a:pt x="166" y="419"/>
                    </a:lnTo>
                    <a:lnTo>
                      <a:pt x="108" y="417"/>
                    </a:lnTo>
                    <a:lnTo>
                      <a:pt x="75" y="429"/>
                    </a:lnTo>
                    <a:lnTo>
                      <a:pt x="60" y="427"/>
                    </a:lnTo>
                    <a:lnTo>
                      <a:pt x="0" y="416"/>
                    </a:lnTo>
                    <a:lnTo>
                      <a:pt x="2" y="427"/>
                    </a:lnTo>
                    <a:lnTo>
                      <a:pt x="42" y="474"/>
                    </a:lnTo>
                    <a:lnTo>
                      <a:pt x="79" y="522"/>
                    </a:lnTo>
                    <a:lnTo>
                      <a:pt x="77" y="600"/>
                    </a:lnTo>
                    <a:lnTo>
                      <a:pt x="106" y="629"/>
                    </a:lnTo>
                    <a:lnTo>
                      <a:pt x="135" y="608"/>
                    </a:lnTo>
                    <a:lnTo>
                      <a:pt x="139" y="586"/>
                    </a:lnTo>
                    <a:lnTo>
                      <a:pt x="155" y="569"/>
                    </a:lnTo>
                    <a:lnTo>
                      <a:pt x="170" y="569"/>
                    </a:lnTo>
                    <a:lnTo>
                      <a:pt x="170" y="596"/>
                    </a:lnTo>
                    <a:lnTo>
                      <a:pt x="180" y="606"/>
                    </a:lnTo>
                    <a:lnTo>
                      <a:pt x="186" y="602"/>
                    </a:lnTo>
                    <a:lnTo>
                      <a:pt x="207" y="573"/>
                    </a:lnTo>
                    <a:lnTo>
                      <a:pt x="184" y="544"/>
                    </a:lnTo>
                    <a:lnTo>
                      <a:pt x="190" y="536"/>
                    </a:lnTo>
                    <a:lnTo>
                      <a:pt x="228" y="553"/>
                    </a:lnTo>
                    <a:lnTo>
                      <a:pt x="291" y="571"/>
                    </a:lnTo>
                    <a:lnTo>
                      <a:pt x="294" y="586"/>
                    </a:lnTo>
                    <a:lnTo>
                      <a:pt x="310" y="611"/>
                    </a:lnTo>
                    <a:lnTo>
                      <a:pt x="298" y="642"/>
                    </a:lnTo>
                    <a:lnTo>
                      <a:pt x="294" y="668"/>
                    </a:lnTo>
                    <a:lnTo>
                      <a:pt x="304" y="672"/>
                    </a:lnTo>
                    <a:lnTo>
                      <a:pt x="355" y="672"/>
                    </a:lnTo>
                    <a:lnTo>
                      <a:pt x="386" y="689"/>
                    </a:lnTo>
                    <a:lnTo>
                      <a:pt x="389" y="685"/>
                    </a:lnTo>
                    <a:lnTo>
                      <a:pt x="473" y="681"/>
                    </a:lnTo>
                    <a:lnTo>
                      <a:pt x="483" y="726"/>
                    </a:lnTo>
                    <a:lnTo>
                      <a:pt x="496" y="728"/>
                    </a:lnTo>
                    <a:lnTo>
                      <a:pt x="521" y="747"/>
                    </a:lnTo>
                    <a:lnTo>
                      <a:pt x="552" y="753"/>
                    </a:lnTo>
                    <a:lnTo>
                      <a:pt x="587" y="720"/>
                    </a:lnTo>
                    <a:lnTo>
                      <a:pt x="595" y="726"/>
                    </a:lnTo>
                    <a:lnTo>
                      <a:pt x="593" y="732"/>
                    </a:lnTo>
                    <a:lnTo>
                      <a:pt x="601" y="745"/>
                    </a:lnTo>
                    <a:lnTo>
                      <a:pt x="607" y="739"/>
                    </a:lnTo>
                    <a:lnTo>
                      <a:pt x="624" y="722"/>
                    </a:lnTo>
                    <a:lnTo>
                      <a:pt x="640" y="739"/>
                    </a:lnTo>
                    <a:lnTo>
                      <a:pt x="675" y="726"/>
                    </a:lnTo>
                    <a:lnTo>
                      <a:pt x="680" y="708"/>
                    </a:lnTo>
                    <a:lnTo>
                      <a:pt x="690" y="708"/>
                    </a:lnTo>
                    <a:lnTo>
                      <a:pt x="733" y="739"/>
                    </a:lnTo>
                    <a:lnTo>
                      <a:pt x="770" y="724"/>
                    </a:lnTo>
                    <a:lnTo>
                      <a:pt x="773" y="685"/>
                    </a:lnTo>
                    <a:lnTo>
                      <a:pt x="803" y="683"/>
                    </a:lnTo>
                    <a:lnTo>
                      <a:pt x="822" y="703"/>
                    </a:lnTo>
                    <a:lnTo>
                      <a:pt x="845" y="703"/>
                    </a:lnTo>
                    <a:lnTo>
                      <a:pt x="865" y="677"/>
                    </a:lnTo>
                    <a:lnTo>
                      <a:pt x="874" y="635"/>
                    </a:lnTo>
                    <a:lnTo>
                      <a:pt x="884" y="625"/>
                    </a:lnTo>
                    <a:lnTo>
                      <a:pt x="911" y="633"/>
                    </a:lnTo>
                    <a:lnTo>
                      <a:pt x="962" y="619"/>
                    </a:lnTo>
                    <a:lnTo>
                      <a:pt x="977" y="592"/>
                    </a:lnTo>
                    <a:lnTo>
                      <a:pt x="998" y="609"/>
                    </a:lnTo>
                    <a:lnTo>
                      <a:pt x="1012" y="609"/>
                    </a:lnTo>
                    <a:lnTo>
                      <a:pt x="1035" y="594"/>
                    </a:lnTo>
                    <a:lnTo>
                      <a:pt x="1014" y="563"/>
                    </a:lnTo>
                    <a:lnTo>
                      <a:pt x="973" y="534"/>
                    </a:lnTo>
                    <a:lnTo>
                      <a:pt x="967" y="522"/>
                    </a:lnTo>
                    <a:lnTo>
                      <a:pt x="931" y="478"/>
                    </a:lnTo>
                    <a:lnTo>
                      <a:pt x="942" y="466"/>
                    </a:lnTo>
                    <a:lnTo>
                      <a:pt x="960" y="423"/>
                    </a:lnTo>
                    <a:lnTo>
                      <a:pt x="948" y="390"/>
                    </a:lnTo>
                    <a:lnTo>
                      <a:pt x="940" y="371"/>
                    </a:lnTo>
                    <a:lnTo>
                      <a:pt x="915" y="394"/>
                    </a:lnTo>
                    <a:lnTo>
                      <a:pt x="888" y="390"/>
                    </a:lnTo>
                    <a:lnTo>
                      <a:pt x="884" y="375"/>
                    </a:lnTo>
                    <a:lnTo>
                      <a:pt x="896" y="353"/>
                    </a:lnTo>
                    <a:lnTo>
                      <a:pt x="896" y="334"/>
                    </a:lnTo>
                    <a:lnTo>
                      <a:pt x="880" y="334"/>
                    </a:lnTo>
                    <a:lnTo>
                      <a:pt x="857" y="324"/>
                    </a:lnTo>
                    <a:lnTo>
                      <a:pt x="874" y="262"/>
                    </a:lnTo>
                    <a:lnTo>
                      <a:pt x="867" y="229"/>
                    </a:lnTo>
                    <a:lnTo>
                      <a:pt x="876" y="208"/>
                    </a:lnTo>
                    <a:lnTo>
                      <a:pt x="867" y="167"/>
                    </a:lnTo>
                    <a:lnTo>
                      <a:pt x="872" y="144"/>
                    </a:lnTo>
                    <a:lnTo>
                      <a:pt x="867" y="136"/>
                    </a:lnTo>
                    <a:lnTo>
                      <a:pt x="816" y="167"/>
                    </a:lnTo>
                    <a:lnTo>
                      <a:pt x="779" y="158"/>
                    </a:lnTo>
                    <a:lnTo>
                      <a:pt x="764" y="132"/>
                    </a:lnTo>
                    <a:lnTo>
                      <a:pt x="721" y="119"/>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8" name="Freeform 76">
                <a:extLst>
                  <a:ext uri="{FF2B5EF4-FFF2-40B4-BE49-F238E27FC236}">
                    <a16:creationId xmlns:a16="http://schemas.microsoft.com/office/drawing/2014/main" id="{9C053E89-5D1B-47F5-8AC7-2FB63619DD21}"/>
                  </a:ext>
                </a:extLst>
              </p:cNvPr>
              <p:cNvSpPr>
                <a:spLocks noChangeAspect="1"/>
              </p:cNvSpPr>
              <p:nvPr/>
            </p:nvSpPr>
            <p:spPr bwMode="auto">
              <a:xfrm rot="21335061">
                <a:off x="3734877" y="2813389"/>
                <a:ext cx="531579" cy="425333"/>
              </a:xfrm>
              <a:custGeom>
                <a:avLst/>
                <a:gdLst>
                  <a:gd name="T0" fmla="*/ 165 w 646"/>
                  <a:gd name="T1" fmla="*/ 537 h 546"/>
                  <a:gd name="T2" fmla="*/ 219 w 646"/>
                  <a:gd name="T3" fmla="*/ 541 h 546"/>
                  <a:gd name="T4" fmla="*/ 289 w 646"/>
                  <a:gd name="T5" fmla="*/ 510 h 546"/>
                  <a:gd name="T6" fmla="*/ 334 w 646"/>
                  <a:gd name="T7" fmla="*/ 513 h 546"/>
                  <a:gd name="T8" fmla="*/ 367 w 646"/>
                  <a:gd name="T9" fmla="*/ 484 h 546"/>
                  <a:gd name="T10" fmla="*/ 423 w 646"/>
                  <a:gd name="T11" fmla="*/ 463 h 546"/>
                  <a:gd name="T12" fmla="*/ 438 w 646"/>
                  <a:gd name="T13" fmla="*/ 500 h 546"/>
                  <a:gd name="T14" fmla="*/ 479 w 646"/>
                  <a:gd name="T15" fmla="*/ 457 h 546"/>
                  <a:gd name="T16" fmla="*/ 528 w 646"/>
                  <a:gd name="T17" fmla="*/ 409 h 546"/>
                  <a:gd name="T18" fmla="*/ 559 w 646"/>
                  <a:gd name="T19" fmla="*/ 389 h 546"/>
                  <a:gd name="T20" fmla="*/ 580 w 646"/>
                  <a:gd name="T21" fmla="*/ 318 h 546"/>
                  <a:gd name="T22" fmla="*/ 634 w 646"/>
                  <a:gd name="T23" fmla="*/ 290 h 546"/>
                  <a:gd name="T24" fmla="*/ 640 w 646"/>
                  <a:gd name="T25" fmla="*/ 244 h 546"/>
                  <a:gd name="T26" fmla="*/ 603 w 646"/>
                  <a:gd name="T27" fmla="*/ 250 h 546"/>
                  <a:gd name="T28" fmla="*/ 597 w 646"/>
                  <a:gd name="T29" fmla="*/ 273 h 546"/>
                  <a:gd name="T30" fmla="*/ 562 w 646"/>
                  <a:gd name="T31" fmla="*/ 273 h 546"/>
                  <a:gd name="T32" fmla="*/ 526 w 646"/>
                  <a:gd name="T33" fmla="*/ 197 h 546"/>
                  <a:gd name="T34" fmla="*/ 487 w 646"/>
                  <a:gd name="T35" fmla="*/ 168 h 546"/>
                  <a:gd name="T36" fmla="*/ 434 w 646"/>
                  <a:gd name="T37" fmla="*/ 46 h 546"/>
                  <a:gd name="T38" fmla="*/ 407 w 646"/>
                  <a:gd name="T39" fmla="*/ 0 h 546"/>
                  <a:gd name="T40" fmla="*/ 322 w 646"/>
                  <a:gd name="T41" fmla="*/ 1 h 546"/>
                  <a:gd name="T42" fmla="*/ 252 w 646"/>
                  <a:gd name="T43" fmla="*/ 40 h 546"/>
                  <a:gd name="T44" fmla="*/ 264 w 646"/>
                  <a:gd name="T45" fmla="*/ 118 h 546"/>
                  <a:gd name="T46" fmla="*/ 246 w 646"/>
                  <a:gd name="T47" fmla="*/ 155 h 546"/>
                  <a:gd name="T48" fmla="*/ 182 w 646"/>
                  <a:gd name="T49" fmla="*/ 219 h 546"/>
                  <a:gd name="T50" fmla="*/ 144 w 646"/>
                  <a:gd name="T51" fmla="*/ 263 h 546"/>
                  <a:gd name="T52" fmla="*/ 109 w 646"/>
                  <a:gd name="T53" fmla="*/ 275 h 546"/>
                  <a:gd name="T54" fmla="*/ 91 w 646"/>
                  <a:gd name="T55" fmla="*/ 304 h 546"/>
                  <a:gd name="T56" fmla="*/ 122 w 646"/>
                  <a:gd name="T57" fmla="*/ 306 h 546"/>
                  <a:gd name="T58" fmla="*/ 118 w 646"/>
                  <a:gd name="T59" fmla="*/ 327 h 546"/>
                  <a:gd name="T60" fmla="*/ 89 w 646"/>
                  <a:gd name="T61" fmla="*/ 362 h 546"/>
                  <a:gd name="T62" fmla="*/ 80 w 646"/>
                  <a:gd name="T63" fmla="*/ 339 h 546"/>
                  <a:gd name="T64" fmla="*/ 29 w 646"/>
                  <a:gd name="T65" fmla="*/ 385 h 546"/>
                  <a:gd name="T66" fmla="*/ 43 w 646"/>
                  <a:gd name="T67" fmla="*/ 451 h 546"/>
                  <a:gd name="T68" fmla="*/ 95 w 646"/>
                  <a:gd name="T69" fmla="*/ 486 h 546"/>
                  <a:gd name="T70" fmla="*/ 151 w 646"/>
                  <a:gd name="T71" fmla="*/ 463 h 546"/>
                  <a:gd name="T72" fmla="*/ 155 w 646"/>
                  <a:gd name="T73" fmla="*/ 527 h 5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46"/>
                  <a:gd name="T112" fmla="*/ 0 h 546"/>
                  <a:gd name="T113" fmla="*/ 646 w 646"/>
                  <a:gd name="T114" fmla="*/ 546 h 5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46" h="546">
                    <a:moveTo>
                      <a:pt x="155" y="527"/>
                    </a:moveTo>
                    <a:lnTo>
                      <a:pt x="165" y="537"/>
                    </a:lnTo>
                    <a:lnTo>
                      <a:pt x="204" y="533"/>
                    </a:lnTo>
                    <a:lnTo>
                      <a:pt x="219" y="541"/>
                    </a:lnTo>
                    <a:lnTo>
                      <a:pt x="246" y="546"/>
                    </a:lnTo>
                    <a:lnTo>
                      <a:pt x="289" y="510"/>
                    </a:lnTo>
                    <a:lnTo>
                      <a:pt x="297" y="533"/>
                    </a:lnTo>
                    <a:lnTo>
                      <a:pt x="334" y="513"/>
                    </a:lnTo>
                    <a:lnTo>
                      <a:pt x="336" y="500"/>
                    </a:lnTo>
                    <a:lnTo>
                      <a:pt x="367" y="484"/>
                    </a:lnTo>
                    <a:lnTo>
                      <a:pt x="380" y="461"/>
                    </a:lnTo>
                    <a:lnTo>
                      <a:pt x="423" y="463"/>
                    </a:lnTo>
                    <a:lnTo>
                      <a:pt x="427" y="473"/>
                    </a:lnTo>
                    <a:lnTo>
                      <a:pt x="438" y="500"/>
                    </a:lnTo>
                    <a:lnTo>
                      <a:pt x="475" y="494"/>
                    </a:lnTo>
                    <a:lnTo>
                      <a:pt x="479" y="457"/>
                    </a:lnTo>
                    <a:lnTo>
                      <a:pt x="528" y="434"/>
                    </a:lnTo>
                    <a:lnTo>
                      <a:pt x="528" y="409"/>
                    </a:lnTo>
                    <a:lnTo>
                      <a:pt x="541" y="391"/>
                    </a:lnTo>
                    <a:lnTo>
                      <a:pt x="559" y="389"/>
                    </a:lnTo>
                    <a:lnTo>
                      <a:pt x="580" y="372"/>
                    </a:lnTo>
                    <a:lnTo>
                      <a:pt x="580" y="318"/>
                    </a:lnTo>
                    <a:lnTo>
                      <a:pt x="605" y="294"/>
                    </a:lnTo>
                    <a:lnTo>
                      <a:pt x="634" y="290"/>
                    </a:lnTo>
                    <a:lnTo>
                      <a:pt x="646" y="275"/>
                    </a:lnTo>
                    <a:lnTo>
                      <a:pt x="640" y="244"/>
                    </a:lnTo>
                    <a:lnTo>
                      <a:pt x="609" y="246"/>
                    </a:lnTo>
                    <a:lnTo>
                      <a:pt x="603" y="250"/>
                    </a:lnTo>
                    <a:lnTo>
                      <a:pt x="605" y="265"/>
                    </a:lnTo>
                    <a:lnTo>
                      <a:pt x="597" y="273"/>
                    </a:lnTo>
                    <a:lnTo>
                      <a:pt x="580" y="265"/>
                    </a:lnTo>
                    <a:lnTo>
                      <a:pt x="562" y="273"/>
                    </a:lnTo>
                    <a:lnTo>
                      <a:pt x="539" y="250"/>
                    </a:lnTo>
                    <a:lnTo>
                      <a:pt x="526" y="197"/>
                    </a:lnTo>
                    <a:lnTo>
                      <a:pt x="506" y="176"/>
                    </a:lnTo>
                    <a:lnTo>
                      <a:pt x="487" y="168"/>
                    </a:lnTo>
                    <a:lnTo>
                      <a:pt x="477" y="108"/>
                    </a:lnTo>
                    <a:lnTo>
                      <a:pt x="434" y="46"/>
                    </a:lnTo>
                    <a:lnTo>
                      <a:pt x="421" y="0"/>
                    </a:lnTo>
                    <a:lnTo>
                      <a:pt x="407" y="0"/>
                    </a:lnTo>
                    <a:lnTo>
                      <a:pt x="376" y="17"/>
                    </a:lnTo>
                    <a:lnTo>
                      <a:pt x="322" y="1"/>
                    </a:lnTo>
                    <a:lnTo>
                      <a:pt x="262" y="3"/>
                    </a:lnTo>
                    <a:lnTo>
                      <a:pt x="252" y="40"/>
                    </a:lnTo>
                    <a:lnTo>
                      <a:pt x="272" y="73"/>
                    </a:lnTo>
                    <a:lnTo>
                      <a:pt x="264" y="118"/>
                    </a:lnTo>
                    <a:lnTo>
                      <a:pt x="248" y="133"/>
                    </a:lnTo>
                    <a:lnTo>
                      <a:pt x="246" y="155"/>
                    </a:lnTo>
                    <a:lnTo>
                      <a:pt x="208" y="203"/>
                    </a:lnTo>
                    <a:lnTo>
                      <a:pt x="182" y="219"/>
                    </a:lnTo>
                    <a:lnTo>
                      <a:pt x="155" y="234"/>
                    </a:lnTo>
                    <a:lnTo>
                      <a:pt x="144" y="263"/>
                    </a:lnTo>
                    <a:lnTo>
                      <a:pt x="116" y="283"/>
                    </a:lnTo>
                    <a:lnTo>
                      <a:pt x="109" y="275"/>
                    </a:lnTo>
                    <a:lnTo>
                      <a:pt x="99" y="281"/>
                    </a:lnTo>
                    <a:lnTo>
                      <a:pt x="91" y="304"/>
                    </a:lnTo>
                    <a:lnTo>
                      <a:pt x="93" y="314"/>
                    </a:lnTo>
                    <a:lnTo>
                      <a:pt x="122" y="306"/>
                    </a:lnTo>
                    <a:lnTo>
                      <a:pt x="124" y="314"/>
                    </a:lnTo>
                    <a:lnTo>
                      <a:pt x="118" y="327"/>
                    </a:lnTo>
                    <a:lnTo>
                      <a:pt x="101" y="343"/>
                    </a:lnTo>
                    <a:lnTo>
                      <a:pt x="89" y="362"/>
                    </a:lnTo>
                    <a:lnTo>
                      <a:pt x="82" y="356"/>
                    </a:lnTo>
                    <a:lnTo>
                      <a:pt x="80" y="339"/>
                    </a:lnTo>
                    <a:lnTo>
                      <a:pt x="39" y="352"/>
                    </a:lnTo>
                    <a:lnTo>
                      <a:pt x="29" y="385"/>
                    </a:lnTo>
                    <a:lnTo>
                      <a:pt x="0" y="438"/>
                    </a:lnTo>
                    <a:lnTo>
                      <a:pt x="43" y="451"/>
                    </a:lnTo>
                    <a:lnTo>
                      <a:pt x="58" y="477"/>
                    </a:lnTo>
                    <a:lnTo>
                      <a:pt x="95" y="486"/>
                    </a:lnTo>
                    <a:lnTo>
                      <a:pt x="146" y="455"/>
                    </a:lnTo>
                    <a:lnTo>
                      <a:pt x="151" y="463"/>
                    </a:lnTo>
                    <a:lnTo>
                      <a:pt x="146" y="486"/>
                    </a:lnTo>
                    <a:lnTo>
                      <a:pt x="155" y="527"/>
                    </a:lnTo>
                    <a:close/>
                  </a:path>
                </a:pathLst>
              </a:custGeom>
              <a:grpFill/>
              <a:ln w="1651">
                <a:solidFill>
                  <a:schemeClr val="bg1"/>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79" name="Freeform 77">
                <a:extLst>
                  <a:ext uri="{FF2B5EF4-FFF2-40B4-BE49-F238E27FC236}">
                    <a16:creationId xmlns:a16="http://schemas.microsoft.com/office/drawing/2014/main" id="{BF669197-1D20-44F5-9D8D-FFCEB4683C94}"/>
                  </a:ext>
                </a:extLst>
              </p:cNvPr>
              <p:cNvSpPr>
                <a:spLocks noChangeAspect="1"/>
              </p:cNvSpPr>
              <p:nvPr/>
            </p:nvSpPr>
            <p:spPr bwMode="auto">
              <a:xfrm rot="21335061">
                <a:off x="5039336" y="2624351"/>
                <a:ext cx="674908" cy="605282"/>
              </a:xfrm>
              <a:custGeom>
                <a:avLst/>
                <a:gdLst>
                  <a:gd name="T0" fmla="*/ 816 w 816"/>
                  <a:gd name="T1" fmla="*/ 275 h 779"/>
                  <a:gd name="T2" fmla="*/ 816 w 816"/>
                  <a:gd name="T3" fmla="*/ 196 h 779"/>
                  <a:gd name="T4" fmla="*/ 783 w 816"/>
                  <a:gd name="T5" fmla="*/ 147 h 779"/>
                  <a:gd name="T6" fmla="*/ 712 w 816"/>
                  <a:gd name="T7" fmla="*/ 141 h 779"/>
                  <a:gd name="T8" fmla="*/ 665 w 816"/>
                  <a:gd name="T9" fmla="*/ 108 h 779"/>
                  <a:gd name="T10" fmla="*/ 634 w 816"/>
                  <a:gd name="T11" fmla="*/ 87 h 779"/>
                  <a:gd name="T12" fmla="*/ 574 w 816"/>
                  <a:gd name="T13" fmla="*/ 56 h 779"/>
                  <a:gd name="T14" fmla="*/ 541 w 816"/>
                  <a:gd name="T15" fmla="*/ 33 h 779"/>
                  <a:gd name="T16" fmla="*/ 489 w 816"/>
                  <a:gd name="T17" fmla="*/ 0 h 779"/>
                  <a:gd name="T18" fmla="*/ 510 w 816"/>
                  <a:gd name="T19" fmla="*/ 52 h 779"/>
                  <a:gd name="T20" fmla="*/ 487 w 816"/>
                  <a:gd name="T21" fmla="*/ 58 h 779"/>
                  <a:gd name="T22" fmla="*/ 457 w 816"/>
                  <a:gd name="T23" fmla="*/ 21 h 779"/>
                  <a:gd name="T24" fmla="*/ 454 w 816"/>
                  <a:gd name="T25" fmla="*/ 52 h 779"/>
                  <a:gd name="T26" fmla="*/ 457 w 816"/>
                  <a:gd name="T27" fmla="*/ 83 h 779"/>
                  <a:gd name="T28" fmla="*/ 403 w 816"/>
                  <a:gd name="T29" fmla="*/ 95 h 779"/>
                  <a:gd name="T30" fmla="*/ 374 w 816"/>
                  <a:gd name="T31" fmla="*/ 134 h 779"/>
                  <a:gd name="T32" fmla="*/ 335 w 816"/>
                  <a:gd name="T33" fmla="*/ 143 h 779"/>
                  <a:gd name="T34" fmla="*/ 316 w 816"/>
                  <a:gd name="T35" fmla="*/ 114 h 779"/>
                  <a:gd name="T36" fmla="*/ 275 w 816"/>
                  <a:gd name="T37" fmla="*/ 105 h 779"/>
                  <a:gd name="T38" fmla="*/ 225 w 816"/>
                  <a:gd name="T39" fmla="*/ 110 h 779"/>
                  <a:gd name="T40" fmla="*/ 205 w 816"/>
                  <a:gd name="T41" fmla="*/ 153 h 779"/>
                  <a:gd name="T42" fmla="*/ 165 w 816"/>
                  <a:gd name="T43" fmla="*/ 141 h 779"/>
                  <a:gd name="T44" fmla="*/ 128 w 816"/>
                  <a:gd name="T45" fmla="*/ 180 h 779"/>
                  <a:gd name="T46" fmla="*/ 70 w 816"/>
                  <a:gd name="T47" fmla="*/ 223 h 779"/>
                  <a:gd name="T48" fmla="*/ 103 w 816"/>
                  <a:gd name="T49" fmla="*/ 289 h 779"/>
                  <a:gd name="T50" fmla="*/ 99 w 816"/>
                  <a:gd name="T51" fmla="*/ 357 h 779"/>
                  <a:gd name="T52" fmla="*/ 95 w 816"/>
                  <a:gd name="T53" fmla="*/ 399 h 779"/>
                  <a:gd name="T54" fmla="*/ 56 w 816"/>
                  <a:gd name="T55" fmla="*/ 392 h 779"/>
                  <a:gd name="T56" fmla="*/ 35 w 816"/>
                  <a:gd name="T57" fmla="*/ 452 h 779"/>
                  <a:gd name="T58" fmla="*/ 0 w 816"/>
                  <a:gd name="T59" fmla="*/ 492 h 779"/>
                  <a:gd name="T60" fmla="*/ 31 w 816"/>
                  <a:gd name="T61" fmla="*/ 551 h 779"/>
                  <a:gd name="T62" fmla="*/ 56 w 816"/>
                  <a:gd name="T63" fmla="*/ 554 h 779"/>
                  <a:gd name="T64" fmla="*/ 134 w 816"/>
                  <a:gd name="T65" fmla="*/ 607 h 779"/>
                  <a:gd name="T66" fmla="*/ 180 w 816"/>
                  <a:gd name="T67" fmla="*/ 630 h 779"/>
                  <a:gd name="T68" fmla="*/ 188 w 816"/>
                  <a:gd name="T69" fmla="*/ 597 h 779"/>
                  <a:gd name="T70" fmla="*/ 227 w 816"/>
                  <a:gd name="T71" fmla="*/ 640 h 779"/>
                  <a:gd name="T72" fmla="*/ 287 w 816"/>
                  <a:gd name="T73" fmla="*/ 673 h 779"/>
                  <a:gd name="T74" fmla="*/ 260 w 816"/>
                  <a:gd name="T75" fmla="*/ 702 h 779"/>
                  <a:gd name="T76" fmla="*/ 310 w 816"/>
                  <a:gd name="T77" fmla="*/ 710 h 779"/>
                  <a:gd name="T78" fmla="*/ 359 w 816"/>
                  <a:gd name="T79" fmla="*/ 756 h 779"/>
                  <a:gd name="T80" fmla="*/ 411 w 816"/>
                  <a:gd name="T81" fmla="*/ 766 h 779"/>
                  <a:gd name="T82" fmla="*/ 393 w 816"/>
                  <a:gd name="T83" fmla="*/ 714 h 779"/>
                  <a:gd name="T84" fmla="*/ 419 w 816"/>
                  <a:gd name="T85" fmla="*/ 682 h 779"/>
                  <a:gd name="T86" fmla="*/ 465 w 816"/>
                  <a:gd name="T87" fmla="*/ 644 h 779"/>
                  <a:gd name="T88" fmla="*/ 496 w 816"/>
                  <a:gd name="T89" fmla="*/ 580 h 779"/>
                  <a:gd name="T90" fmla="*/ 564 w 816"/>
                  <a:gd name="T91" fmla="*/ 562 h 779"/>
                  <a:gd name="T92" fmla="*/ 607 w 816"/>
                  <a:gd name="T93" fmla="*/ 496 h 779"/>
                  <a:gd name="T94" fmla="*/ 605 w 816"/>
                  <a:gd name="T95" fmla="*/ 450 h 779"/>
                  <a:gd name="T96" fmla="*/ 595 w 816"/>
                  <a:gd name="T97" fmla="*/ 384 h 779"/>
                  <a:gd name="T98" fmla="*/ 566 w 816"/>
                  <a:gd name="T99" fmla="*/ 374 h 779"/>
                  <a:gd name="T100" fmla="*/ 593 w 816"/>
                  <a:gd name="T101" fmla="*/ 351 h 779"/>
                  <a:gd name="T102" fmla="*/ 617 w 816"/>
                  <a:gd name="T103" fmla="*/ 318 h 779"/>
                  <a:gd name="T104" fmla="*/ 646 w 816"/>
                  <a:gd name="T105" fmla="*/ 295 h 779"/>
                  <a:gd name="T106" fmla="*/ 708 w 816"/>
                  <a:gd name="T107" fmla="*/ 310 h 779"/>
                  <a:gd name="T108" fmla="*/ 739 w 816"/>
                  <a:gd name="T109" fmla="*/ 316 h 779"/>
                  <a:gd name="T110" fmla="*/ 783 w 816"/>
                  <a:gd name="T111" fmla="*/ 302 h 7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16"/>
                  <a:gd name="T169" fmla="*/ 0 h 779"/>
                  <a:gd name="T170" fmla="*/ 816 w 816"/>
                  <a:gd name="T171" fmla="*/ 779 h 77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16" h="779">
                    <a:moveTo>
                      <a:pt x="783" y="302"/>
                    </a:moveTo>
                    <a:lnTo>
                      <a:pt x="816" y="275"/>
                    </a:lnTo>
                    <a:lnTo>
                      <a:pt x="807" y="244"/>
                    </a:lnTo>
                    <a:lnTo>
                      <a:pt x="816" y="196"/>
                    </a:lnTo>
                    <a:lnTo>
                      <a:pt x="812" y="167"/>
                    </a:lnTo>
                    <a:lnTo>
                      <a:pt x="783" y="147"/>
                    </a:lnTo>
                    <a:lnTo>
                      <a:pt x="756" y="138"/>
                    </a:lnTo>
                    <a:lnTo>
                      <a:pt x="712" y="141"/>
                    </a:lnTo>
                    <a:lnTo>
                      <a:pt x="690" y="110"/>
                    </a:lnTo>
                    <a:lnTo>
                      <a:pt x="665" y="108"/>
                    </a:lnTo>
                    <a:lnTo>
                      <a:pt x="651" y="93"/>
                    </a:lnTo>
                    <a:lnTo>
                      <a:pt x="634" y="87"/>
                    </a:lnTo>
                    <a:lnTo>
                      <a:pt x="584" y="56"/>
                    </a:lnTo>
                    <a:lnTo>
                      <a:pt x="574" y="56"/>
                    </a:lnTo>
                    <a:lnTo>
                      <a:pt x="541" y="44"/>
                    </a:lnTo>
                    <a:lnTo>
                      <a:pt x="541" y="33"/>
                    </a:lnTo>
                    <a:lnTo>
                      <a:pt x="514" y="8"/>
                    </a:lnTo>
                    <a:lnTo>
                      <a:pt x="489" y="0"/>
                    </a:lnTo>
                    <a:lnTo>
                      <a:pt x="477" y="8"/>
                    </a:lnTo>
                    <a:lnTo>
                      <a:pt x="510" y="52"/>
                    </a:lnTo>
                    <a:lnTo>
                      <a:pt x="498" y="64"/>
                    </a:lnTo>
                    <a:lnTo>
                      <a:pt x="487" y="58"/>
                    </a:lnTo>
                    <a:lnTo>
                      <a:pt x="471" y="25"/>
                    </a:lnTo>
                    <a:lnTo>
                      <a:pt x="457" y="21"/>
                    </a:lnTo>
                    <a:lnTo>
                      <a:pt x="448" y="35"/>
                    </a:lnTo>
                    <a:lnTo>
                      <a:pt x="454" y="52"/>
                    </a:lnTo>
                    <a:lnTo>
                      <a:pt x="442" y="70"/>
                    </a:lnTo>
                    <a:lnTo>
                      <a:pt x="457" y="83"/>
                    </a:lnTo>
                    <a:lnTo>
                      <a:pt x="428" y="122"/>
                    </a:lnTo>
                    <a:lnTo>
                      <a:pt x="403" y="95"/>
                    </a:lnTo>
                    <a:lnTo>
                      <a:pt x="386" y="134"/>
                    </a:lnTo>
                    <a:lnTo>
                      <a:pt x="374" y="134"/>
                    </a:lnTo>
                    <a:lnTo>
                      <a:pt x="355" y="116"/>
                    </a:lnTo>
                    <a:lnTo>
                      <a:pt x="335" y="143"/>
                    </a:lnTo>
                    <a:lnTo>
                      <a:pt x="322" y="139"/>
                    </a:lnTo>
                    <a:lnTo>
                      <a:pt x="316" y="114"/>
                    </a:lnTo>
                    <a:lnTo>
                      <a:pt x="306" y="114"/>
                    </a:lnTo>
                    <a:lnTo>
                      <a:pt x="275" y="105"/>
                    </a:lnTo>
                    <a:lnTo>
                      <a:pt x="246" y="120"/>
                    </a:lnTo>
                    <a:lnTo>
                      <a:pt x="225" y="110"/>
                    </a:lnTo>
                    <a:lnTo>
                      <a:pt x="203" y="134"/>
                    </a:lnTo>
                    <a:lnTo>
                      <a:pt x="205" y="153"/>
                    </a:lnTo>
                    <a:lnTo>
                      <a:pt x="196" y="163"/>
                    </a:lnTo>
                    <a:lnTo>
                      <a:pt x="165" y="141"/>
                    </a:lnTo>
                    <a:lnTo>
                      <a:pt x="159" y="147"/>
                    </a:lnTo>
                    <a:lnTo>
                      <a:pt x="128" y="180"/>
                    </a:lnTo>
                    <a:lnTo>
                      <a:pt x="134" y="205"/>
                    </a:lnTo>
                    <a:lnTo>
                      <a:pt x="70" y="223"/>
                    </a:lnTo>
                    <a:lnTo>
                      <a:pt x="64" y="236"/>
                    </a:lnTo>
                    <a:lnTo>
                      <a:pt x="103" y="289"/>
                    </a:lnTo>
                    <a:lnTo>
                      <a:pt x="89" y="333"/>
                    </a:lnTo>
                    <a:lnTo>
                      <a:pt x="99" y="357"/>
                    </a:lnTo>
                    <a:lnTo>
                      <a:pt x="87" y="378"/>
                    </a:lnTo>
                    <a:lnTo>
                      <a:pt x="95" y="399"/>
                    </a:lnTo>
                    <a:lnTo>
                      <a:pt x="77" y="409"/>
                    </a:lnTo>
                    <a:lnTo>
                      <a:pt x="56" y="392"/>
                    </a:lnTo>
                    <a:lnTo>
                      <a:pt x="39" y="411"/>
                    </a:lnTo>
                    <a:lnTo>
                      <a:pt x="35" y="452"/>
                    </a:lnTo>
                    <a:lnTo>
                      <a:pt x="13" y="467"/>
                    </a:lnTo>
                    <a:lnTo>
                      <a:pt x="0" y="492"/>
                    </a:lnTo>
                    <a:lnTo>
                      <a:pt x="39" y="531"/>
                    </a:lnTo>
                    <a:lnTo>
                      <a:pt x="31" y="551"/>
                    </a:lnTo>
                    <a:lnTo>
                      <a:pt x="37" y="562"/>
                    </a:lnTo>
                    <a:lnTo>
                      <a:pt x="56" y="554"/>
                    </a:lnTo>
                    <a:lnTo>
                      <a:pt x="112" y="601"/>
                    </a:lnTo>
                    <a:lnTo>
                      <a:pt x="134" y="607"/>
                    </a:lnTo>
                    <a:lnTo>
                      <a:pt x="141" y="634"/>
                    </a:lnTo>
                    <a:lnTo>
                      <a:pt x="180" y="630"/>
                    </a:lnTo>
                    <a:lnTo>
                      <a:pt x="190" y="607"/>
                    </a:lnTo>
                    <a:lnTo>
                      <a:pt x="188" y="597"/>
                    </a:lnTo>
                    <a:lnTo>
                      <a:pt x="194" y="591"/>
                    </a:lnTo>
                    <a:lnTo>
                      <a:pt x="227" y="640"/>
                    </a:lnTo>
                    <a:lnTo>
                      <a:pt x="269" y="653"/>
                    </a:lnTo>
                    <a:lnTo>
                      <a:pt x="287" y="673"/>
                    </a:lnTo>
                    <a:lnTo>
                      <a:pt x="283" y="684"/>
                    </a:lnTo>
                    <a:lnTo>
                      <a:pt x="260" y="702"/>
                    </a:lnTo>
                    <a:lnTo>
                      <a:pt x="269" y="725"/>
                    </a:lnTo>
                    <a:lnTo>
                      <a:pt x="310" y="710"/>
                    </a:lnTo>
                    <a:lnTo>
                      <a:pt x="355" y="733"/>
                    </a:lnTo>
                    <a:lnTo>
                      <a:pt x="359" y="756"/>
                    </a:lnTo>
                    <a:lnTo>
                      <a:pt x="368" y="779"/>
                    </a:lnTo>
                    <a:lnTo>
                      <a:pt x="411" y="766"/>
                    </a:lnTo>
                    <a:lnTo>
                      <a:pt x="393" y="737"/>
                    </a:lnTo>
                    <a:lnTo>
                      <a:pt x="393" y="714"/>
                    </a:lnTo>
                    <a:lnTo>
                      <a:pt x="407" y="702"/>
                    </a:lnTo>
                    <a:lnTo>
                      <a:pt x="419" y="682"/>
                    </a:lnTo>
                    <a:lnTo>
                      <a:pt x="465" y="663"/>
                    </a:lnTo>
                    <a:lnTo>
                      <a:pt x="465" y="644"/>
                    </a:lnTo>
                    <a:lnTo>
                      <a:pt x="481" y="632"/>
                    </a:lnTo>
                    <a:lnTo>
                      <a:pt x="496" y="580"/>
                    </a:lnTo>
                    <a:lnTo>
                      <a:pt x="504" y="580"/>
                    </a:lnTo>
                    <a:lnTo>
                      <a:pt x="564" y="562"/>
                    </a:lnTo>
                    <a:lnTo>
                      <a:pt x="560" y="543"/>
                    </a:lnTo>
                    <a:lnTo>
                      <a:pt x="607" y="496"/>
                    </a:lnTo>
                    <a:lnTo>
                      <a:pt x="587" y="469"/>
                    </a:lnTo>
                    <a:lnTo>
                      <a:pt x="605" y="450"/>
                    </a:lnTo>
                    <a:lnTo>
                      <a:pt x="601" y="444"/>
                    </a:lnTo>
                    <a:lnTo>
                      <a:pt x="595" y="384"/>
                    </a:lnTo>
                    <a:lnTo>
                      <a:pt x="570" y="384"/>
                    </a:lnTo>
                    <a:lnTo>
                      <a:pt x="566" y="374"/>
                    </a:lnTo>
                    <a:lnTo>
                      <a:pt x="572" y="351"/>
                    </a:lnTo>
                    <a:lnTo>
                      <a:pt x="593" y="351"/>
                    </a:lnTo>
                    <a:lnTo>
                      <a:pt x="613" y="333"/>
                    </a:lnTo>
                    <a:lnTo>
                      <a:pt x="617" y="318"/>
                    </a:lnTo>
                    <a:lnTo>
                      <a:pt x="634" y="295"/>
                    </a:lnTo>
                    <a:lnTo>
                      <a:pt x="646" y="295"/>
                    </a:lnTo>
                    <a:lnTo>
                      <a:pt x="665" y="310"/>
                    </a:lnTo>
                    <a:lnTo>
                      <a:pt x="708" y="310"/>
                    </a:lnTo>
                    <a:lnTo>
                      <a:pt x="725" y="330"/>
                    </a:lnTo>
                    <a:lnTo>
                      <a:pt x="739" y="316"/>
                    </a:lnTo>
                    <a:lnTo>
                      <a:pt x="762" y="320"/>
                    </a:lnTo>
                    <a:lnTo>
                      <a:pt x="783" y="302"/>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80" name="Freeform 78">
                <a:extLst>
                  <a:ext uri="{FF2B5EF4-FFF2-40B4-BE49-F238E27FC236}">
                    <a16:creationId xmlns:a16="http://schemas.microsoft.com/office/drawing/2014/main" id="{9426D81C-8E75-4C6E-AFAA-1F80C66FADD2}"/>
                  </a:ext>
                </a:extLst>
              </p:cNvPr>
              <p:cNvSpPr>
                <a:spLocks noChangeAspect="1"/>
              </p:cNvSpPr>
              <p:nvPr/>
            </p:nvSpPr>
            <p:spPr bwMode="auto">
              <a:xfrm rot="21335061">
                <a:off x="4065641" y="2626170"/>
                <a:ext cx="488039" cy="372620"/>
              </a:xfrm>
              <a:custGeom>
                <a:avLst/>
                <a:gdLst>
                  <a:gd name="T0" fmla="*/ 182 w 589"/>
                  <a:gd name="T1" fmla="*/ 464 h 487"/>
                  <a:gd name="T2" fmla="*/ 188 w 589"/>
                  <a:gd name="T3" fmla="*/ 460 h 487"/>
                  <a:gd name="T4" fmla="*/ 219 w 589"/>
                  <a:gd name="T5" fmla="*/ 458 h 487"/>
                  <a:gd name="T6" fmla="*/ 254 w 589"/>
                  <a:gd name="T7" fmla="*/ 411 h 487"/>
                  <a:gd name="T8" fmla="*/ 291 w 589"/>
                  <a:gd name="T9" fmla="*/ 415 h 487"/>
                  <a:gd name="T10" fmla="*/ 333 w 589"/>
                  <a:gd name="T11" fmla="*/ 326 h 487"/>
                  <a:gd name="T12" fmla="*/ 353 w 589"/>
                  <a:gd name="T13" fmla="*/ 318 h 487"/>
                  <a:gd name="T14" fmla="*/ 446 w 589"/>
                  <a:gd name="T15" fmla="*/ 231 h 487"/>
                  <a:gd name="T16" fmla="*/ 469 w 589"/>
                  <a:gd name="T17" fmla="*/ 223 h 487"/>
                  <a:gd name="T18" fmla="*/ 524 w 589"/>
                  <a:gd name="T19" fmla="*/ 190 h 487"/>
                  <a:gd name="T20" fmla="*/ 524 w 589"/>
                  <a:gd name="T21" fmla="*/ 171 h 487"/>
                  <a:gd name="T22" fmla="*/ 529 w 589"/>
                  <a:gd name="T23" fmla="*/ 169 h 487"/>
                  <a:gd name="T24" fmla="*/ 545 w 589"/>
                  <a:gd name="T25" fmla="*/ 177 h 487"/>
                  <a:gd name="T26" fmla="*/ 568 w 589"/>
                  <a:gd name="T27" fmla="*/ 165 h 487"/>
                  <a:gd name="T28" fmla="*/ 589 w 589"/>
                  <a:gd name="T29" fmla="*/ 146 h 487"/>
                  <a:gd name="T30" fmla="*/ 576 w 589"/>
                  <a:gd name="T31" fmla="*/ 117 h 487"/>
                  <a:gd name="T32" fmla="*/ 547 w 589"/>
                  <a:gd name="T33" fmla="*/ 97 h 487"/>
                  <a:gd name="T34" fmla="*/ 549 w 589"/>
                  <a:gd name="T35" fmla="*/ 60 h 487"/>
                  <a:gd name="T36" fmla="*/ 520 w 589"/>
                  <a:gd name="T37" fmla="*/ 47 h 487"/>
                  <a:gd name="T38" fmla="*/ 514 w 589"/>
                  <a:gd name="T39" fmla="*/ 33 h 487"/>
                  <a:gd name="T40" fmla="*/ 479 w 589"/>
                  <a:gd name="T41" fmla="*/ 23 h 487"/>
                  <a:gd name="T42" fmla="*/ 469 w 589"/>
                  <a:gd name="T43" fmla="*/ 4 h 487"/>
                  <a:gd name="T44" fmla="*/ 421 w 589"/>
                  <a:gd name="T45" fmla="*/ 18 h 487"/>
                  <a:gd name="T46" fmla="*/ 397 w 589"/>
                  <a:gd name="T47" fmla="*/ 56 h 487"/>
                  <a:gd name="T48" fmla="*/ 394 w 589"/>
                  <a:gd name="T49" fmla="*/ 53 h 487"/>
                  <a:gd name="T50" fmla="*/ 386 w 589"/>
                  <a:gd name="T51" fmla="*/ 29 h 487"/>
                  <a:gd name="T52" fmla="*/ 376 w 589"/>
                  <a:gd name="T53" fmla="*/ 29 h 487"/>
                  <a:gd name="T54" fmla="*/ 361 w 589"/>
                  <a:gd name="T55" fmla="*/ 43 h 487"/>
                  <a:gd name="T56" fmla="*/ 335 w 589"/>
                  <a:gd name="T57" fmla="*/ 6 h 487"/>
                  <a:gd name="T58" fmla="*/ 306 w 589"/>
                  <a:gd name="T59" fmla="*/ 0 h 487"/>
                  <a:gd name="T60" fmla="*/ 283 w 589"/>
                  <a:gd name="T61" fmla="*/ 37 h 487"/>
                  <a:gd name="T62" fmla="*/ 184 w 589"/>
                  <a:gd name="T63" fmla="*/ 60 h 487"/>
                  <a:gd name="T64" fmla="*/ 93 w 589"/>
                  <a:gd name="T65" fmla="*/ 82 h 487"/>
                  <a:gd name="T66" fmla="*/ 93 w 589"/>
                  <a:gd name="T67" fmla="*/ 113 h 487"/>
                  <a:gd name="T68" fmla="*/ 105 w 589"/>
                  <a:gd name="T69" fmla="*/ 138 h 487"/>
                  <a:gd name="T70" fmla="*/ 99 w 589"/>
                  <a:gd name="T71" fmla="*/ 142 h 487"/>
                  <a:gd name="T72" fmla="*/ 74 w 589"/>
                  <a:gd name="T73" fmla="*/ 128 h 487"/>
                  <a:gd name="T74" fmla="*/ 52 w 589"/>
                  <a:gd name="T75" fmla="*/ 134 h 487"/>
                  <a:gd name="T76" fmla="*/ 60 w 589"/>
                  <a:gd name="T77" fmla="*/ 155 h 487"/>
                  <a:gd name="T78" fmla="*/ 41 w 589"/>
                  <a:gd name="T79" fmla="*/ 177 h 487"/>
                  <a:gd name="T80" fmla="*/ 39 w 589"/>
                  <a:gd name="T81" fmla="*/ 206 h 487"/>
                  <a:gd name="T82" fmla="*/ 29 w 589"/>
                  <a:gd name="T83" fmla="*/ 210 h 487"/>
                  <a:gd name="T84" fmla="*/ 19 w 589"/>
                  <a:gd name="T85" fmla="*/ 198 h 487"/>
                  <a:gd name="T86" fmla="*/ 0 w 589"/>
                  <a:gd name="T87" fmla="*/ 214 h 487"/>
                  <a:gd name="T88" fmla="*/ 13 w 589"/>
                  <a:gd name="T89" fmla="*/ 260 h 487"/>
                  <a:gd name="T90" fmla="*/ 56 w 589"/>
                  <a:gd name="T91" fmla="*/ 322 h 487"/>
                  <a:gd name="T92" fmla="*/ 66 w 589"/>
                  <a:gd name="T93" fmla="*/ 382 h 487"/>
                  <a:gd name="T94" fmla="*/ 85 w 589"/>
                  <a:gd name="T95" fmla="*/ 390 h 487"/>
                  <a:gd name="T96" fmla="*/ 105 w 589"/>
                  <a:gd name="T97" fmla="*/ 411 h 487"/>
                  <a:gd name="T98" fmla="*/ 118 w 589"/>
                  <a:gd name="T99" fmla="*/ 464 h 487"/>
                  <a:gd name="T100" fmla="*/ 141 w 589"/>
                  <a:gd name="T101" fmla="*/ 487 h 487"/>
                  <a:gd name="T102" fmla="*/ 159 w 589"/>
                  <a:gd name="T103" fmla="*/ 479 h 487"/>
                  <a:gd name="T104" fmla="*/ 167 w 589"/>
                  <a:gd name="T105" fmla="*/ 462 h 487"/>
                  <a:gd name="T106" fmla="*/ 182 w 589"/>
                  <a:gd name="T107" fmla="*/ 464 h 4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89"/>
                  <a:gd name="T163" fmla="*/ 0 h 487"/>
                  <a:gd name="T164" fmla="*/ 589 w 589"/>
                  <a:gd name="T165" fmla="*/ 487 h 4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89" h="487">
                    <a:moveTo>
                      <a:pt x="182" y="464"/>
                    </a:moveTo>
                    <a:lnTo>
                      <a:pt x="188" y="460"/>
                    </a:lnTo>
                    <a:lnTo>
                      <a:pt x="219" y="458"/>
                    </a:lnTo>
                    <a:lnTo>
                      <a:pt x="254" y="411"/>
                    </a:lnTo>
                    <a:lnTo>
                      <a:pt x="291" y="415"/>
                    </a:lnTo>
                    <a:lnTo>
                      <a:pt x="333" y="326"/>
                    </a:lnTo>
                    <a:lnTo>
                      <a:pt x="353" y="318"/>
                    </a:lnTo>
                    <a:lnTo>
                      <a:pt x="446" y="231"/>
                    </a:lnTo>
                    <a:lnTo>
                      <a:pt x="469" y="223"/>
                    </a:lnTo>
                    <a:lnTo>
                      <a:pt x="524" y="190"/>
                    </a:lnTo>
                    <a:lnTo>
                      <a:pt x="524" y="171"/>
                    </a:lnTo>
                    <a:lnTo>
                      <a:pt x="529" y="169"/>
                    </a:lnTo>
                    <a:lnTo>
                      <a:pt x="545" y="177"/>
                    </a:lnTo>
                    <a:lnTo>
                      <a:pt x="568" y="165"/>
                    </a:lnTo>
                    <a:lnTo>
                      <a:pt x="589" y="146"/>
                    </a:lnTo>
                    <a:lnTo>
                      <a:pt x="576" y="117"/>
                    </a:lnTo>
                    <a:lnTo>
                      <a:pt x="547" y="97"/>
                    </a:lnTo>
                    <a:lnTo>
                      <a:pt x="549" y="60"/>
                    </a:lnTo>
                    <a:lnTo>
                      <a:pt x="520" y="47"/>
                    </a:lnTo>
                    <a:lnTo>
                      <a:pt x="514" y="33"/>
                    </a:lnTo>
                    <a:lnTo>
                      <a:pt x="479" y="23"/>
                    </a:lnTo>
                    <a:lnTo>
                      <a:pt x="469" y="4"/>
                    </a:lnTo>
                    <a:lnTo>
                      <a:pt x="421" y="18"/>
                    </a:lnTo>
                    <a:lnTo>
                      <a:pt x="397" y="56"/>
                    </a:lnTo>
                    <a:lnTo>
                      <a:pt x="394" y="53"/>
                    </a:lnTo>
                    <a:lnTo>
                      <a:pt x="386" y="29"/>
                    </a:lnTo>
                    <a:lnTo>
                      <a:pt x="376" y="29"/>
                    </a:lnTo>
                    <a:lnTo>
                      <a:pt x="361" y="43"/>
                    </a:lnTo>
                    <a:lnTo>
                      <a:pt x="335" y="6"/>
                    </a:lnTo>
                    <a:lnTo>
                      <a:pt x="306" y="0"/>
                    </a:lnTo>
                    <a:lnTo>
                      <a:pt x="283" y="37"/>
                    </a:lnTo>
                    <a:lnTo>
                      <a:pt x="184" y="60"/>
                    </a:lnTo>
                    <a:lnTo>
                      <a:pt x="93" y="82"/>
                    </a:lnTo>
                    <a:lnTo>
                      <a:pt x="93" y="113"/>
                    </a:lnTo>
                    <a:lnTo>
                      <a:pt x="105" y="138"/>
                    </a:lnTo>
                    <a:lnTo>
                      <a:pt x="99" y="142"/>
                    </a:lnTo>
                    <a:lnTo>
                      <a:pt x="74" y="128"/>
                    </a:lnTo>
                    <a:lnTo>
                      <a:pt x="52" y="134"/>
                    </a:lnTo>
                    <a:lnTo>
                      <a:pt x="60" y="155"/>
                    </a:lnTo>
                    <a:lnTo>
                      <a:pt x="41" y="177"/>
                    </a:lnTo>
                    <a:lnTo>
                      <a:pt x="39" y="206"/>
                    </a:lnTo>
                    <a:lnTo>
                      <a:pt x="29" y="210"/>
                    </a:lnTo>
                    <a:lnTo>
                      <a:pt x="19" y="198"/>
                    </a:lnTo>
                    <a:lnTo>
                      <a:pt x="0" y="214"/>
                    </a:lnTo>
                    <a:lnTo>
                      <a:pt x="13" y="260"/>
                    </a:lnTo>
                    <a:lnTo>
                      <a:pt x="56" y="322"/>
                    </a:lnTo>
                    <a:lnTo>
                      <a:pt x="66" y="382"/>
                    </a:lnTo>
                    <a:lnTo>
                      <a:pt x="85" y="390"/>
                    </a:lnTo>
                    <a:lnTo>
                      <a:pt x="105" y="411"/>
                    </a:lnTo>
                    <a:lnTo>
                      <a:pt x="118" y="464"/>
                    </a:lnTo>
                    <a:lnTo>
                      <a:pt x="141" y="487"/>
                    </a:lnTo>
                    <a:lnTo>
                      <a:pt x="159" y="479"/>
                    </a:lnTo>
                    <a:lnTo>
                      <a:pt x="167" y="462"/>
                    </a:lnTo>
                    <a:lnTo>
                      <a:pt x="182" y="464"/>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81" name="Freeform 79">
                <a:extLst>
                  <a:ext uri="{FF2B5EF4-FFF2-40B4-BE49-F238E27FC236}">
                    <a16:creationId xmlns:a16="http://schemas.microsoft.com/office/drawing/2014/main" id="{6052B498-865D-426C-91E7-35819F1154A5}"/>
                  </a:ext>
                </a:extLst>
              </p:cNvPr>
              <p:cNvSpPr>
                <a:spLocks noChangeAspect="1"/>
              </p:cNvSpPr>
              <p:nvPr/>
            </p:nvSpPr>
            <p:spPr bwMode="auto">
              <a:xfrm rot="21335061">
                <a:off x="4128574" y="2793395"/>
                <a:ext cx="498924" cy="503491"/>
              </a:xfrm>
              <a:custGeom>
                <a:avLst/>
                <a:gdLst>
                  <a:gd name="T0" fmla="*/ 171 w 601"/>
                  <a:gd name="T1" fmla="*/ 266 h 652"/>
                  <a:gd name="T2" fmla="*/ 130 w 601"/>
                  <a:gd name="T3" fmla="*/ 285 h 652"/>
                  <a:gd name="T4" fmla="*/ 105 w 601"/>
                  <a:gd name="T5" fmla="*/ 363 h 652"/>
                  <a:gd name="T6" fmla="*/ 66 w 601"/>
                  <a:gd name="T7" fmla="*/ 382 h 652"/>
                  <a:gd name="T8" fmla="*/ 53 w 601"/>
                  <a:gd name="T9" fmla="*/ 425 h 652"/>
                  <a:gd name="T10" fmla="*/ 0 w 601"/>
                  <a:gd name="T11" fmla="*/ 485 h 652"/>
                  <a:gd name="T12" fmla="*/ 53 w 601"/>
                  <a:gd name="T13" fmla="*/ 471 h 652"/>
                  <a:gd name="T14" fmla="*/ 107 w 601"/>
                  <a:gd name="T15" fmla="*/ 477 h 652"/>
                  <a:gd name="T16" fmla="*/ 132 w 601"/>
                  <a:gd name="T17" fmla="*/ 464 h 652"/>
                  <a:gd name="T18" fmla="*/ 186 w 601"/>
                  <a:gd name="T19" fmla="*/ 470 h 652"/>
                  <a:gd name="T20" fmla="*/ 237 w 601"/>
                  <a:gd name="T21" fmla="*/ 491 h 652"/>
                  <a:gd name="T22" fmla="*/ 301 w 601"/>
                  <a:gd name="T23" fmla="*/ 516 h 652"/>
                  <a:gd name="T24" fmla="*/ 336 w 601"/>
                  <a:gd name="T25" fmla="*/ 528 h 652"/>
                  <a:gd name="T26" fmla="*/ 378 w 601"/>
                  <a:gd name="T27" fmla="*/ 545 h 652"/>
                  <a:gd name="T28" fmla="*/ 305 w 601"/>
                  <a:gd name="T29" fmla="*/ 619 h 652"/>
                  <a:gd name="T30" fmla="*/ 293 w 601"/>
                  <a:gd name="T31" fmla="*/ 648 h 652"/>
                  <a:gd name="T32" fmla="*/ 332 w 601"/>
                  <a:gd name="T33" fmla="*/ 634 h 652"/>
                  <a:gd name="T34" fmla="*/ 382 w 601"/>
                  <a:gd name="T35" fmla="*/ 601 h 652"/>
                  <a:gd name="T36" fmla="*/ 421 w 601"/>
                  <a:gd name="T37" fmla="*/ 576 h 652"/>
                  <a:gd name="T38" fmla="*/ 483 w 601"/>
                  <a:gd name="T39" fmla="*/ 559 h 652"/>
                  <a:gd name="T40" fmla="*/ 526 w 601"/>
                  <a:gd name="T41" fmla="*/ 565 h 652"/>
                  <a:gd name="T42" fmla="*/ 598 w 601"/>
                  <a:gd name="T43" fmla="*/ 557 h 652"/>
                  <a:gd name="T44" fmla="*/ 588 w 601"/>
                  <a:gd name="T45" fmla="*/ 524 h 652"/>
                  <a:gd name="T46" fmla="*/ 592 w 601"/>
                  <a:gd name="T47" fmla="*/ 491 h 652"/>
                  <a:gd name="T48" fmla="*/ 586 w 601"/>
                  <a:gd name="T49" fmla="*/ 452 h 652"/>
                  <a:gd name="T50" fmla="*/ 551 w 601"/>
                  <a:gd name="T51" fmla="*/ 464 h 652"/>
                  <a:gd name="T52" fmla="*/ 567 w 601"/>
                  <a:gd name="T53" fmla="*/ 419 h 652"/>
                  <a:gd name="T54" fmla="*/ 539 w 601"/>
                  <a:gd name="T55" fmla="*/ 363 h 652"/>
                  <a:gd name="T56" fmla="*/ 532 w 601"/>
                  <a:gd name="T57" fmla="*/ 318 h 652"/>
                  <a:gd name="T58" fmla="*/ 508 w 601"/>
                  <a:gd name="T59" fmla="*/ 297 h 652"/>
                  <a:gd name="T60" fmla="*/ 503 w 601"/>
                  <a:gd name="T61" fmla="*/ 258 h 652"/>
                  <a:gd name="T62" fmla="*/ 468 w 601"/>
                  <a:gd name="T63" fmla="*/ 237 h 652"/>
                  <a:gd name="T64" fmla="*/ 439 w 601"/>
                  <a:gd name="T65" fmla="*/ 235 h 652"/>
                  <a:gd name="T66" fmla="*/ 427 w 601"/>
                  <a:gd name="T67" fmla="*/ 179 h 652"/>
                  <a:gd name="T68" fmla="*/ 446 w 601"/>
                  <a:gd name="T69" fmla="*/ 117 h 652"/>
                  <a:gd name="T70" fmla="*/ 450 w 601"/>
                  <a:gd name="T71" fmla="*/ 29 h 652"/>
                  <a:gd name="T72" fmla="*/ 415 w 601"/>
                  <a:gd name="T73" fmla="*/ 0 h 652"/>
                  <a:gd name="T74" fmla="*/ 299 w 601"/>
                  <a:gd name="T75" fmla="*/ 95 h 652"/>
                  <a:gd name="T76" fmla="*/ 237 w 601"/>
                  <a:gd name="T77" fmla="*/ 192 h 652"/>
                  <a:gd name="T78" fmla="*/ 165 w 601"/>
                  <a:gd name="T79" fmla="*/ 235 h 6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01"/>
                  <a:gd name="T121" fmla="*/ 0 h 652"/>
                  <a:gd name="T122" fmla="*/ 601 w 601"/>
                  <a:gd name="T123" fmla="*/ 652 h 65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01" h="652">
                    <a:moveTo>
                      <a:pt x="165" y="235"/>
                    </a:moveTo>
                    <a:lnTo>
                      <a:pt x="171" y="266"/>
                    </a:lnTo>
                    <a:lnTo>
                      <a:pt x="159" y="281"/>
                    </a:lnTo>
                    <a:lnTo>
                      <a:pt x="130" y="285"/>
                    </a:lnTo>
                    <a:lnTo>
                      <a:pt x="105" y="309"/>
                    </a:lnTo>
                    <a:lnTo>
                      <a:pt x="105" y="363"/>
                    </a:lnTo>
                    <a:lnTo>
                      <a:pt x="84" y="380"/>
                    </a:lnTo>
                    <a:lnTo>
                      <a:pt x="66" y="382"/>
                    </a:lnTo>
                    <a:lnTo>
                      <a:pt x="53" y="400"/>
                    </a:lnTo>
                    <a:lnTo>
                      <a:pt x="53" y="425"/>
                    </a:lnTo>
                    <a:lnTo>
                      <a:pt x="4" y="448"/>
                    </a:lnTo>
                    <a:lnTo>
                      <a:pt x="0" y="485"/>
                    </a:lnTo>
                    <a:lnTo>
                      <a:pt x="14" y="485"/>
                    </a:lnTo>
                    <a:lnTo>
                      <a:pt x="53" y="471"/>
                    </a:lnTo>
                    <a:lnTo>
                      <a:pt x="87" y="437"/>
                    </a:lnTo>
                    <a:lnTo>
                      <a:pt x="107" y="477"/>
                    </a:lnTo>
                    <a:lnTo>
                      <a:pt x="117" y="477"/>
                    </a:lnTo>
                    <a:lnTo>
                      <a:pt x="132" y="464"/>
                    </a:lnTo>
                    <a:lnTo>
                      <a:pt x="163" y="444"/>
                    </a:lnTo>
                    <a:lnTo>
                      <a:pt x="186" y="470"/>
                    </a:lnTo>
                    <a:lnTo>
                      <a:pt x="208" y="464"/>
                    </a:lnTo>
                    <a:lnTo>
                      <a:pt x="237" y="491"/>
                    </a:lnTo>
                    <a:lnTo>
                      <a:pt x="285" y="501"/>
                    </a:lnTo>
                    <a:lnTo>
                      <a:pt x="301" y="516"/>
                    </a:lnTo>
                    <a:lnTo>
                      <a:pt x="318" y="510"/>
                    </a:lnTo>
                    <a:lnTo>
                      <a:pt x="336" y="528"/>
                    </a:lnTo>
                    <a:lnTo>
                      <a:pt x="359" y="528"/>
                    </a:lnTo>
                    <a:lnTo>
                      <a:pt x="378" y="545"/>
                    </a:lnTo>
                    <a:lnTo>
                      <a:pt x="336" y="603"/>
                    </a:lnTo>
                    <a:lnTo>
                      <a:pt x="305" y="619"/>
                    </a:lnTo>
                    <a:lnTo>
                      <a:pt x="285" y="638"/>
                    </a:lnTo>
                    <a:lnTo>
                      <a:pt x="293" y="648"/>
                    </a:lnTo>
                    <a:lnTo>
                      <a:pt x="316" y="652"/>
                    </a:lnTo>
                    <a:lnTo>
                      <a:pt x="332" y="634"/>
                    </a:lnTo>
                    <a:lnTo>
                      <a:pt x="359" y="623"/>
                    </a:lnTo>
                    <a:lnTo>
                      <a:pt x="382" y="601"/>
                    </a:lnTo>
                    <a:lnTo>
                      <a:pt x="396" y="598"/>
                    </a:lnTo>
                    <a:lnTo>
                      <a:pt x="421" y="576"/>
                    </a:lnTo>
                    <a:lnTo>
                      <a:pt x="458" y="574"/>
                    </a:lnTo>
                    <a:lnTo>
                      <a:pt x="483" y="559"/>
                    </a:lnTo>
                    <a:lnTo>
                      <a:pt x="508" y="570"/>
                    </a:lnTo>
                    <a:lnTo>
                      <a:pt x="526" y="565"/>
                    </a:lnTo>
                    <a:lnTo>
                      <a:pt x="565" y="570"/>
                    </a:lnTo>
                    <a:lnTo>
                      <a:pt x="598" y="557"/>
                    </a:lnTo>
                    <a:lnTo>
                      <a:pt x="601" y="547"/>
                    </a:lnTo>
                    <a:lnTo>
                      <a:pt x="588" y="524"/>
                    </a:lnTo>
                    <a:lnTo>
                      <a:pt x="601" y="508"/>
                    </a:lnTo>
                    <a:lnTo>
                      <a:pt x="592" y="491"/>
                    </a:lnTo>
                    <a:lnTo>
                      <a:pt x="594" y="477"/>
                    </a:lnTo>
                    <a:lnTo>
                      <a:pt x="586" y="452"/>
                    </a:lnTo>
                    <a:lnTo>
                      <a:pt x="559" y="470"/>
                    </a:lnTo>
                    <a:lnTo>
                      <a:pt x="551" y="464"/>
                    </a:lnTo>
                    <a:lnTo>
                      <a:pt x="547" y="437"/>
                    </a:lnTo>
                    <a:lnTo>
                      <a:pt x="567" y="419"/>
                    </a:lnTo>
                    <a:lnTo>
                      <a:pt x="567" y="373"/>
                    </a:lnTo>
                    <a:lnTo>
                      <a:pt x="539" y="363"/>
                    </a:lnTo>
                    <a:lnTo>
                      <a:pt x="545" y="343"/>
                    </a:lnTo>
                    <a:lnTo>
                      <a:pt x="532" y="318"/>
                    </a:lnTo>
                    <a:lnTo>
                      <a:pt x="506" y="318"/>
                    </a:lnTo>
                    <a:lnTo>
                      <a:pt x="508" y="297"/>
                    </a:lnTo>
                    <a:lnTo>
                      <a:pt x="497" y="287"/>
                    </a:lnTo>
                    <a:lnTo>
                      <a:pt x="503" y="258"/>
                    </a:lnTo>
                    <a:lnTo>
                      <a:pt x="483" y="260"/>
                    </a:lnTo>
                    <a:lnTo>
                      <a:pt x="468" y="237"/>
                    </a:lnTo>
                    <a:lnTo>
                      <a:pt x="446" y="241"/>
                    </a:lnTo>
                    <a:lnTo>
                      <a:pt x="439" y="235"/>
                    </a:lnTo>
                    <a:lnTo>
                      <a:pt x="446" y="200"/>
                    </a:lnTo>
                    <a:lnTo>
                      <a:pt x="427" y="179"/>
                    </a:lnTo>
                    <a:lnTo>
                      <a:pt x="446" y="138"/>
                    </a:lnTo>
                    <a:lnTo>
                      <a:pt x="446" y="117"/>
                    </a:lnTo>
                    <a:lnTo>
                      <a:pt x="466" y="72"/>
                    </a:lnTo>
                    <a:lnTo>
                      <a:pt x="450" y="29"/>
                    </a:lnTo>
                    <a:lnTo>
                      <a:pt x="435" y="27"/>
                    </a:lnTo>
                    <a:lnTo>
                      <a:pt x="415" y="0"/>
                    </a:lnTo>
                    <a:lnTo>
                      <a:pt x="392" y="8"/>
                    </a:lnTo>
                    <a:lnTo>
                      <a:pt x="299" y="95"/>
                    </a:lnTo>
                    <a:lnTo>
                      <a:pt x="279" y="103"/>
                    </a:lnTo>
                    <a:lnTo>
                      <a:pt x="237" y="192"/>
                    </a:lnTo>
                    <a:lnTo>
                      <a:pt x="200" y="188"/>
                    </a:lnTo>
                    <a:lnTo>
                      <a:pt x="165" y="235"/>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2" name="Freeform 80">
                <a:extLst>
                  <a:ext uri="{FF2B5EF4-FFF2-40B4-BE49-F238E27FC236}">
                    <a16:creationId xmlns:a16="http://schemas.microsoft.com/office/drawing/2014/main" id="{B6FAB608-424D-4ACC-B2BE-C89B7597DEDB}"/>
                  </a:ext>
                </a:extLst>
              </p:cNvPr>
              <p:cNvSpPr>
                <a:spLocks noChangeAspect="1"/>
              </p:cNvSpPr>
              <p:nvPr/>
            </p:nvSpPr>
            <p:spPr bwMode="auto">
              <a:xfrm rot="21335061">
                <a:off x="4464213" y="2686152"/>
                <a:ext cx="654949" cy="470775"/>
              </a:xfrm>
              <a:custGeom>
                <a:avLst/>
                <a:gdLst>
                  <a:gd name="T0" fmla="*/ 660 w 790"/>
                  <a:gd name="T1" fmla="*/ 448 h 603"/>
                  <a:gd name="T2" fmla="*/ 631 w 790"/>
                  <a:gd name="T3" fmla="*/ 380 h 603"/>
                  <a:gd name="T4" fmla="*/ 619 w 790"/>
                  <a:gd name="T5" fmla="*/ 367 h 603"/>
                  <a:gd name="T6" fmla="*/ 551 w 790"/>
                  <a:gd name="T7" fmla="*/ 334 h 603"/>
                  <a:gd name="T8" fmla="*/ 501 w 790"/>
                  <a:gd name="T9" fmla="*/ 351 h 603"/>
                  <a:gd name="T10" fmla="*/ 489 w 790"/>
                  <a:gd name="T11" fmla="*/ 378 h 603"/>
                  <a:gd name="T12" fmla="*/ 458 w 790"/>
                  <a:gd name="T13" fmla="*/ 367 h 603"/>
                  <a:gd name="T14" fmla="*/ 454 w 790"/>
                  <a:gd name="T15" fmla="*/ 394 h 603"/>
                  <a:gd name="T16" fmla="*/ 409 w 790"/>
                  <a:gd name="T17" fmla="*/ 409 h 603"/>
                  <a:gd name="T18" fmla="*/ 394 w 790"/>
                  <a:gd name="T19" fmla="*/ 419 h 603"/>
                  <a:gd name="T20" fmla="*/ 413 w 790"/>
                  <a:gd name="T21" fmla="*/ 446 h 603"/>
                  <a:gd name="T22" fmla="*/ 398 w 790"/>
                  <a:gd name="T23" fmla="*/ 458 h 603"/>
                  <a:gd name="T24" fmla="*/ 345 w 790"/>
                  <a:gd name="T25" fmla="*/ 454 h 603"/>
                  <a:gd name="T26" fmla="*/ 301 w 790"/>
                  <a:gd name="T27" fmla="*/ 460 h 603"/>
                  <a:gd name="T28" fmla="*/ 280 w 790"/>
                  <a:gd name="T29" fmla="*/ 564 h 603"/>
                  <a:gd name="T30" fmla="*/ 256 w 790"/>
                  <a:gd name="T31" fmla="*/ 580 h 603"/>
                  <a:gd name="T32" fmla="*/ 250 w 790"/>
                  <a:gd name="T33" fmla="*/ 603 h 603"/>
                  <a:gd name="T34" fmla="*/ 212 w 790"/>
                  <a:gd name="T35" fmla="*/ 582 h 603"/>
                  <a:gd name="T36" fmla="*/ 202 w 790"/>
                  <a:gd name="T37" fmla="*/ 599 h 603"/>
                  <a:gd name="T38" fmla="*/ 177 w 790"/>
                  <a:gd name="T39" fmla="*/ 584 h 603"/>
                  <a:gd name="T40" fmla="*/ 171 w 790"/>
                  <a:gd name="T41" fmla="*/ 545 h 603"/>
                  <a:gd name="T42" fmla="*/ 136 w 790"/>
                  <a:gd name="T43" fmla="*/ 557 h 603"/>
                  <a:gd name="T44" fmla="*/ 152 w 790"/>
                  <a:gd name="T45" fmla="*/ 512 h 603"/>
                  <a:gd name="T46" fmla="*/ 124 w 790"/>
                  <a:gd name="T47" fmla="*/ 456 h 603"/>
                  <a:gd name="T48" fmla="*/ 117 w 790"/>
                  <a:gd name="T49" fmla="*/ 411 h 603"/>
                  <a:gd name="T50" fmla="*/ 93 w 790"/>
                  <a:gd name="T51" fmla="*/ 390 h 603"/>
                  <a:gd name="T52" fmla="*/ 88 w 790"/>
                  <a:gd name="T53" fmla="*/ 351 h 603"/>
                  <a:gd name="T54" fmla="*/ 53 w 790"/>
                  <a:gd name="T55" fmla="*/ 330 h 603"/>
                  <a:gd name="T56" fmla="*/ 24 w 790"/>
                  <a:gd name="T57" fmla="*/ 328 h 603"/>
                  <a:gd name="T58" fmla="*/ 12 w 790"/>
                  <a:gd name="T59" fmla="*/ 272 h 603"/>
                  <a:gd name="T60" fmla="*/ 31 w 790"/>
                  <a:gd name="T61" fmla="*/ 210 h 603"/>
                  <a:gd name="T62" fmla="*/ 35 w 790"/>
                  <a:gd name="T63" fmla="*/ 122 h 603"/>
                  <a:gd name="T64" fmla="*/ 0 w 790"/>
                  <a:gd name="T65" fmla="*/ 93 h 603"/>
                  <a:gd name="T66" fmla="*/ 55 w 790"/>
                  <a:gd name="T67" fmla="*/ 41 h 603"/>
                  <a:gd name="T68" fmla="*/ 76 w 790"/>
                  <a:gd name="T69" fmla="*/ 47 h 603"/>
                  <a:gd name="T70" fmla="*/ 120 w 790"/>
                  <a:gd name="T71" fmla="*/ 16 h 603"/>
                  <a:gd name="T72" fmla="*/ 250 w 790"/>
                  <a:gd name="T73" fmla="*/ 0 h 603"/>
                  <a:gd name="T74" fmla="*/ 264 w 790"/>
                  <a:gd name="T75" fmla="*/ 10 h 603"/>
                  <a:gd name="T76" fmla="*/ 287 w 790"/>
                  <a:gd name="T77" fmla="*/ 35 h 603"/>
                  <a:gd name="T78" fmla="*/ 365 w 790"/>
                  <a:gd name="T79" fmla="*/ 54 h 603"/>
                  <a:gd name="T80" fmla="*/ 380 w 790"/>
                  <a:gd name="T81" fmla="*/ 80 h 603"/>
                  <a:gd name="T82" fmla="*/ 404 w 790"/>
                  <a:gd name="T83" fmla="*/ 99 h 603"/>
                  <a:gd name="T84" fmla="*/ 452 w 790"/>
                  <a:gd name="T85" fmla="*/ 124 h 603"/>
                  <a:gd name="T86" fmla="*/ 510 w 790"/>
                  <a:gd name="T87" fmla="*/ 116 h 603"/>
                  <a:gd name="T88" fmla="*/ 547 w 790"/>
                  <a:gd name="T89" fmla="*/ 109 h 603"/>
                  <a:gd name="T90" fmla="*/ 588 w 790"/>
                  <a:gd name="T91" fmla="*/ 93 h 603"/>
                  <a:gd name="T92" fmla="*/ 631 w 790"/>
                  <a:gd name="T93" fmla="*/ 99 h 603"/>
                  <a:gd name="T94" fmla="*/ 667 w 790"/>
                  <a:gd name="T95" fmla="*/ 124 h 603"/>
                  <a:gd name="T96" fmla="*/ 714 w 790"/>
                  <a:gd name="T97" fmla="*/ 167 h 603"/>
                  <a:gd name="T98" fmla="*/ 751 w 790"/>
                  <a:gd name="T99" fmla="*/ 213 h 603"/>
                  <a:gd name="T100" fmla="*/ 776 w 790"/>
                  <a:gd name="T101" fmla="*/ 310 h 603"/>
                  <a:gd name="T102" fmla="*/ 774 w 790"/>
                  <a:gd name="T103" fmla="*/ 355 h 603"/>
                  <a:gd name="T104" fmla="*/ 764 w 790"/>
                  <a:gd name="T105" fmla="*/ 386 h 603"/>
                  <a:gd name="T106" fmla="*/ 726 w 790"/>
                  <a:gd name="T107" fmla="*/ 388 h 603"/>
                  <a:gd name="T108" fmla="*/ 700 w 790"/>
                  <a:gd name="T109" fmla="*/ 444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90"/>
                  <a:gd name="T166" fmla="*/ 0 h 603"/>
                  <a:gd name="T167" fmla="*/ 790 w 790"/>
                  <a:gd name="T168" fmla="*/ 603 h 6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90" h="603">
                    <a:moveTo>
                      <a:pt x="687" y="469"/>
                    </a:moveTo>
                    <a:lnTo>
                      <a:pt x="660" y="448"/>
                    </a:lnTo>
                    <a:lnTo>
                      <a:pt x="652" y="409"/>
                    </a:lnTo>
                    <a:lnTo>
                      <a:pt x="631" y="380"/>
                    </a:lnTo>
                    <a:lnTo>
                      <a:pt x="631" y="372"/>
                    </a:lnTo>
                    <a:lnTo>
                      <a:pt x="619" y="367"/>
                    </a:lnTo>
                    <a:lnTo>
                      <a:pt x="584" y="365"/>
                    </a:lnTo>
                    <a:lnTo>
                      <a:pt x="551" y="334"/>
                    </a:lnTo>
                    <a:lnTo>
                      <a:pt x="518" y="357"/>
                    </a:lnTo>
                    <a:lnTo>
                      <a:pt x="501" y="351"/>
                    </a:lnTo>
                    <a:lnTo>
                      <a:pt x="493" y="355"/>
                    </a:lnTo>
                    <a:lnTo>
                      <a:pt x="489" y="378"/>
                    </a:lnTo>
                    <a:lnTo>
                      <a:pt x="477" y="386"/>
                    </a:lnTo>
                    <a:lnTo>
                      <a:pt x="458" y="367"/>
                    </a:lnTo>
                    <a:lnTo>
                      <a:pt x="448" y="372"/>
                    </a:lnTo>
                    <a:lnTo>
                      <a:pt x="454" y="394"/>
                    </a:lnTo>
                    <a:lnTo>
                      <a:pt x="444" y="402"/>
                    </a:lnTo>
                    <a:lnTo>
                      <a:pt x="409" y="409"/>
                    </a:lnTo>
                    <a:lnTo>
                      <a:pt x="402" y="405"/>
                    </a:lnTo>
                    <a:lnTo>
                      <a:pt x="394" y="419"/>
                    </a:lnTo>
                    <a:lnTo>
                      <a:pt x="394" y="435"/>
                    </a:lnTo>
                    <a:lnTo>
                      <a:pt x="413" y="446"/>
                    </a:lnTo>
                    <a:lnTo>
                      <a:pt x="413" y="456"/>
                    </a:lnTo>
                    <a:lnTo>
                      <a:pt x="398" y="458"/>
                    </a:lnTo>
                    <a:lnTo>
                      <a:pt x="378" y="448"/>
                    </a:lnTo>
                    <a:lnTo>
                      <a:pt x="345" y="454"/>
                    </a:lnTo>
                    <a:lnTo>
                      <a:pt x="324" y="469"/>
                    </a:lnTo>
                    <a:lnTo>
                      <a:pt x="301" y="460"/>
                    </a:lnTo>
                    <a:lnTo>
                      <a:pt x="280" y="504"/>
                    </a:lnTo>
                    <a:lnTo>
                      <a:pt x="280" y="564"/>
                    </a:lnTo>
                    <a:lnTo>
                      <a:pt x="274" y="576"/>
                    </a:lnTo>
                    <a:lnTo>
                      <a:pt x="256" y="580"/>
                    </a:lnTo>
                    <a:lnTo>
                      <a:pt x="256" y="595"/>
                    </a:lnTo>
                    <a:lnTo>
                      <a:pt x="250" y="603"/>
                    </a:lnTo>
                    <a:lnTo>
                      <a:pt x="225" y="592"/>
                    </a:lnTo>
                    <a:lnTo>
                      <a:pt x="212" y="582"/>
                    </a:lnTo>
                    <a:lnTo>
                      <a:pt x="202" y="588"/>
                    </a:lnTo>
                    <a:lnTo>
                      <a:pt x="202" y="599"/>
                    </a:lnTo>
                    <a:lnTo>
                      <a:pt x="186" y="601"/>
                    </a:lnTo>
                    <a:lnTo>
                      <a:pt x="177" y="584"/>
                    </a:lnTo>
                    <a:lnTo>
                      <a:pt x="179" y="570"/>
                    </a:lnTo>
                    <a:lnTo>
                      <a:pt x="171" y="545"/>
                    </a:lnTo>
                    <a:lnTo>
                      <a:pt x="144" y="563"/>
                    </a:lnTo>
                    <a:lnTo>
                      <a:pt x="136" y="557"/>
                    </a:lnTo>
                    <a:lnTo>
                      <a:pt x="132" y="530"/>
                    </a:lnTo>
                    <a:lnTo>
                      <a:pt x="152" y="512"/>
                    </a:lnTo>
                    <a:lnTo>
                      <a:pt x="152" y="466"/>
                    </a:lnTo>
                    <a:lnTo>
                      <a:pt x="124" y="456"/>
                    </a:lnTo>
                    <a:lnTo>
                      <a:pt x="130" y="436"/>
                    </a:lnTo>
                    <a:lnTo>
                      <a:pt x="117" y="411"/>
                    </a:lnTo>
                    <a:lnTo>
                      <a:pt x="91" y="411"/>
                    </a:lnTo>
                    <a:lnTo>
                      <a:pt x="93" y="390"/>
                    </a:lnTo>
                    <a:lnTo>
                      <a:pt x="82" y="380"/>
                    </a:lnTo>
                    <a:lnTo>
                      <a:pt x="88" y="351"/>
                    </a:lnTo>
                    <a:lnTo>
                      <a:pt x="68" y="353"/>
                    </a:lnTo>
                    <a:lnTo>
                      <a:pt x="53" y="330"/>
                    </a:lnTo>
                    <a:lnTo>
                      <a:pt x="31" y="334"/>
                    </a:lnTo>
                    <a:lnTo>
                      <a:pt x="24" y="328"/>
                    </a:lnTo>
                    <a:lnTo>
                      <a:pt x="31" y="293"/>
                    </a:lnTo>
                    <a:lnTo>
                      <a:pt x="12" y="272"/>
                    </a:lnTo>
                    <a:lnTo>
                      <a:pt x="31" y="231"/>
                    </a:lnTo>
                    <a:lnTo>
                      <a:pt x="31" y="210"/>
                    </a:lnTo>
                    <a:lnTo>
                      <a:pt x="51" y="165"/>
                    </a:lnTo>
                    <a:lnTo>
                      <a:pt x="35" y="122"/>
                    </a:lnTo>
                    <a:lnTo>
                      <a:pt x="20" y="120"/>
                    </a:lnTo>
                    <a:lnTo>
                      <a:pt x="0" y="93"/>
                    </a:lnTo>
                    <a:lnTo>
                      <a:pt x="55" y="60"/>
                    </a:lnTo>
                    <a:lnTo>
                      <a:pt x="55" y="41"/>
                    </a:lnTo>
                    <a:lnTo>
                      <a:pt x="60" y="39"/>
                    </a:lnTo>
                    <a:lnTo>
                      <a:pt x="76" y="47"/>
                    </a:lnTo>
                    <a:lnTo>
                      <a:pt x="99" y="35"/>
                    </a:lnTo>
                    <a:lnTo>
                      <a:pt x="120" y="16"/>
                    </a:lnTo>
                    <a:lnTo>
                      <a:pt x="206" y="29"/>
                    </a:lnTo>
                    <a:lnTo>
                      <a:pt x="250" y="0"/>
                    </a:lnTo>
                    <a:lnTo>
                      <a:pt x="266" y="0"/>
                    </a:lnTo>
                    <a:lnTo>
                      <a:pt x="264" y="10"/>
                    </a:lnTo>
                    <a:lnTo>
                      <a:pt x="270" y="29"/>
                    </a:lnTo>
                    <a:lnTo>
                      <a:pt x="287" y="35"/>
                    </a:lnTo>
                    <a:lnTo>
                      <a:pt x="316" y="25"/>
                    </a:lnTo>
                    <a:lnTo>
                      <a:pt x="365" y="54"/>
                    </a:lnTo>
                    <a:lnTo>
                      <a:pt x="367" y="72"/>
                    </a:lnTo>
                    <a:lnTo>
                      <a:pt x="380" y="80"/>
                    </a:lnTo>
                    <a:lnTo>
                      <a:pt x="375" y="95"/>
                    </a:lnTo>
                    <a:lnTo>
                      <a:pt x="404" y="99"/>
                    </a:lnTo>
                    <a:lnTo>
                      <a:pt x="433" y="134"/>
                    </a:lnTo>
                    <a:lnTo>
                      <a:pt x="452" y="124"/>
                    </a:lnTo>
                    <a:lnTo>
                      <a:pt x="489" y="134"/>
                    </a:lnTo>
                    <a:lnTo>
                      <a:pt x="510" y="116"/>
                    </a:lnTo>
                    <a:lnTo>
                      <a:pt x="528" y="122"/>
                    </a:lnTo>
                    <a:lnTo>
                      <a:pt x="547" y="109"/>
                    </a:lnTo>
                    <a:lnTo>
                      <a:pt x="576" y="126"/>
                    </a:lnTo>
                    <a:lnTo>
                      <a:pt x="588" y="93"/>
                    </a:lnTo>
                    <a:lnTo>
                      <a:pt x="621" y="87"/>
                    </a:lnTo>
                    <a:lnTo>
                      <a:pt x="631" y="99"/>
                    </a:lnTo>
                    <a:lnTo>
                      <a:pt x="646" y="97"/>
                    </a:lnTo>
                    <a:lnTo>
                      <a:pt x="667" y="124"/>
                    </a:lnTo>
                    <a:lnTo>
                      <a:pt x="687" y="134"/>
                    </a:lnTo>
                    <a:lnTo>
                      <a:pt x="714" y="167"/>
                    </a:lnTo>
                    <a:lnTo>
                      <a:pt x="757" y="200"/>
                    </a:lnTo>
                    <a:lnTo>
                      <a:pt x="751" y="213"/>
                    </a:lnTo>
                    <a:lnTo>
                      <a:pt x="790" y="266"/>
                    </a:lnTo>
                    <a:lnTo>
                      <a:pt x="776" y="310"/>
                    </a:lnTo>
                    <a:lnTo>
                      <a:pt x="786" y="334"/>
                    </a:lnTo>
                    <a:lnTo>
                      <a:pt x="774" y="355"/>
                    </a:lnTo>
                    <a:lnTo>
                      <a:pt x="782" y="376"/>
                    </a:lnTo>
                    <a:lnTo>
                      <a:pt x="764" y="386"/>
                    </a:lnTo>
                    <a:lnTo>
                      <a:pt x="743" y="369"/>
                    </a:lnTo>
                    <a:lnTo>
                      <a:pt x="726" y="388"/>
                    </a:lnTo>
                    <a:lnTo>
                      <a:pt x="722" y="429"/>
                    </a:lnTo>
                    <a:lnTo>
                      <a:pt x="700" y="444"/>
                    </a:lnTo>
                    <a:lnTo>
                      <a:pt x="687" y="469"/>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83" name="Freeform 81">
                <a:extLst>
                  <a:ext uri="{FF2B5EF4-FFF2-40B4-BE49-F238E27FC236}">
                    <a16:creationId xmlns:a16="http://schemas.microsoft.com/office/drawing/2014/main" id="{7801C240-AD37-497C-A545-DF933E5E65D1}"/>
                  </a:ext>
                </a:extLst>
              </p:cNvPr>
              <p:cNvSpPr>
                <a:spLocks noChangeAspect="1"/>
              </p:cNvSpPr>
              <p:nvPr/>
            </p:nvSpPr>
            <p:spPr bwMode="auto">
              <a:xfrm rot="21335061">
                <a:off x="3867318" y="3138749"/>
                <a:ext cx="832749" cy="423514"/>
              </a:xfrm>
              <a:custGeom>
                <a:avLst/>
                <a:gdLst>
                  <a:gd name="T0" fmla="*/ 302 w 999"/>
                  <a:gd name="T1" fmla="*/ 448 h 545"/>
                  <a:gd name="T2" fmla="*/ 339 w 999"/>
                  <a:gd name="T3" fmla="*/ 411 h 545"/>
                  <a:gd name="T4" fmla="*/ 355 w 999"/>
                  <a:gd name="T5" fmla="*/ 374 h 545"/>
                  <a:gd name="T6" fmla="*/ 374 w 999"/>
                  <a:gd name="T7" fmla="*/ 424 h 545"/>
                  <a:gd name="T8" fmla="*/ 425 w 999"/>
                  <a:gd name="T9" fmla="*/ 413 h 545"/>
                  <a:gd name="T10" fmla="*/ 510 w 999"/>
                  <a:gd name="T11" fmla="*/ 378 h 545"/>
                  <a:gd name="T12" fmla="*/ 553 w 999"/>
                  <a:gd name="T13" fmla="*/ 405 h 545"/>
                  <a:gd name="T14" fmla="*/ 547 w 999"/>
                  <a:gd name="T15" fmla="*/ 430 h 545"/>
                  <a:gd name="T16" fmla="*/ 516 w 999"/>
                  <a:gd name="T17" fmla="*/ 446 h 545"/>
                  <a:gd name="T18" fmla="*/ 510 w 999"/>
                  <a:gd name="T19" fmla="*/ 484 h 545"/>
                  <a:gd name="T20" fmla="*/ 570 w 999"/>
                  <a:gd name="T21" fmla="*/ 500 h 545"/>
                  <a:gd name="T22" fmla="*/ 611 w 999"/>
                  <a:gd name="T23" fmla="*/ 545 h 545"/>
                  <a:gd name="T24" fmla="*/ 679 w 999"/>
                  <a:gd name="T25" fmla="*/ 541 h 545"/>
                  <a:gd name="T26" fmla="*/ 743 w 999"/>
                  <a:gd name="T27" fmla="*/ 527 h 545"/>
                  <a:gd name="T28" fmla="*/ 832 w 999"/>
                  <a:gd name="T29" fmla="*/ 471 h 545"/>
                  <a:gd name="T30" fmla="*/ 917 w 999"/>
                  <a:gd name="T31" fmla="*/ 428 h 545"/>
                  <a:gd name="T32" fmla="*/ 950 w 999"/>
                  <a:gd name="T33" fmla="*/ 442 h 545"/>
                  <a:gd name="T34" fmla="*/ 977 w 999"/>
                  <a:gd name="T35" fmla="*/ 442 h 545"/>
                  <a:gd name="T36" fmla="*/ 999 w 999"/>
                  <a:gd name="T37" fmla="*/ 331 h 545"/>
                  <a:gd name="T38" fmla="*/ 952 w 999"/>
                  <a:gd name="T39" fmla="*/ 267 h 545"/>
                  <a:gd name="T40" fmla="*/ 925 w 999"/>
                  <a:gd name="T41" fmla="*/ 217 h 545"/>
                  <a:gd name="T42" fmla="*/ 921 w 999"/>
                  <a:gd name="T43" fmla="*/ 166 h 545"/>
                  <a:gd name="T44" fmla="*/ 865 w 999"/>
                  <a:gd name="T45" fmla="*/ 128 h 545"/>
                  <a:gd name="T46" fmla="*/ 822 w 999"/>
                  <a:gd name="T47" fmla="*/ 122 h 545"/>
                  <a:gd name="T48" fmla="*/ 760 w 999"/>
                  <a:gd name="T49" fmla="*/ 139 h 545"/>
                  <a:gd name="T50" fmla="*/ 721 w 999"/>
                  <a:gd name="T51" fmla="*/ 164 h 545"/>
                  <a:gd name="T52" fmla="*/ 671 w 999"/>
                  <a:gd name="T53" fmla="*/ 197 h 545"/>
                  <a:gd name="T54" fmla="*/ 632 w 999"/>
                  <a:gd name="T55" fmla="*/ 211 h 545"/>
                  <a:gd name="T56" fmla="*/ 644 w 999"/>
                  <a:gd name="T57" fmla="*/ 182 h 545"/>
                  <a:gd name="T58" fmla="*/ 717 w 999"/>
                  <a:gd name="T59" fmla="*/ 108 h 545"/>
                  <a:gd name="T60" fmla="*/ 675 w 999"/>
                  <a:gd name="T61" fmla="*/ 91 h 545"/>
                  <a:gd name="T62" fmla="*/ 640 w 999"/>
                  <a:gd name="T63" fmla="*/ 79 h 545"/>
                  <a:gd name="T64" fmla="*/ 576 w 999"/>
                  <a:gd name="T65" fmla="*/ 54 h 545"/>
                  <a:gd name="T66" fmla="*/ 525 w 999"/>
                  <a:gd name="T67" fmla="*/ 33 h 545"/>
                  <a:gd name="T68" fmla="*/ 471 w 999"/>
                  <a:gd name="T69" fmla="*/ 27 h 545"/>
                  <a:gd name="T70" fmla="*/ 446 w 999"/>
                  <a:gd name="T71" fmla="*/ 40 h 545"/>
                  <a:gd name="T72" fmla="*/ 392 w 999"/>
                  <a:gd name="T73" fmla="*/ 34 h 545"/>
                  <a:gd name="T74" fmla="*/ 339 w 999"/>
                  <a:gd name="T75" fmla="*/ 48 h 545"/>
                  <a:gd name="T76" fmla="*/ 291 w 999"/>
                  <a:gd name="T77" fmla="*/ 27 h 545"/>
                  <a:gd name="T78" fmla="*/ 244 w 999"/>
                  <a:gd name="T79" fmla="*/ 15 h 545"/>
                  <a:gd name="T80" fmla="*/ 200 w 999"/>
                  <a:gd name="T81" fmla="*/ 54 h 545"/>
                  <a:gd name="T82" fmla="*/ 161 w 999"/>
                  <a:gd name="T83" fmla="*/ 87 h 545"/>
                  <a:gd name="T84" fmla="*/ 110 w 999"/>
                  <a:gd name="T85" fmla="*/ 100 h 545"/>
                  <a:gd name="T86" fmla="*/ 68 w 999"/>
                  <a:gd name="T87" fmla="*/ 87 h 545"/>
                  <a:gd name="T88" fmla="*/ 19 w 999"/>
                  <a:gd name="T89" fmla="*/ 81 h 545"/>
                  <a:gd name="T90" fmla="*/ 17 w 999"/>
                  <a:gd name="T91" fmla="*/ 135 h 545"/>
                  <a:gd name="T92" fmla="*/ 23 w 999"/>
                  <a:gd name="T93" fmla="*/ 207 h 545"/>
                  <a:gd name="T94" fmla="*/ 39 w 999"/>
                  <a:gd name="T95" fmla="*/ 226 h 545"/>
                  <a:gd name="T96" fmla="*/ 31 w 999"/>
                  <a:gd name="T97" fmla="*/ 263 h 545"/>
                  <a:gd name="T98" fmla="*/ 83 w 999"/>
                  <a:gd name="T99" fmla="*/ 244 h 545"/>
                  <a:gd name="T100" fmla="*/ 103 w 999"/>
                  <a:gd name="T101" fmla="*/ 296 h 545"/>
                  <a:gd name="T102" fmla="*/ 74 w 999"/>
                  <a:gd name="T103" fmla="*/ 351 h 545"/>
                  <a:gd name="T104" fmla="*/ 116 w 999"/>
                  <a:gd name="T105" fmla="*/ 407 h 545"/>
                  <a:gd name="T106" fmla="*/ 178 w 999"/>
                  <a:gd name="T107" fmla="*/ 467 h 545"/>
                  <a:gd name="T108" fmla="*/ 223 w 999"/>
                  <a:gd name="T109" fmla="*/ 378 h 545"/>
                  <a:gd name="T110" fmla="*/ 256 w 999"/>
                  <a:gd name="T111" fmla="*/ 455 h 545"/>
                  <a:gd name="T112" fmla="*/ 297 w 999"/>
                  <a:gd name="T113" fmla="*/ 449 h 5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99"/>
                  <a:gd name="T172" fmla="*/ 0 h 545"/>
                  <a:gd name="T173" fmla="*/ 999 w 999"/>
                  <a:gd name="T174" fmla="*/ 545 h 54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99" h="545">
                    <a:moveTo>
                      <a:pt x="297" y="449"/>
                    </a:moveTo>
                    <a:lnTo>
                      <a:pt x="302" y="448"/>
                    </a:lnTo>
                    <a:lnTo>
                      <a:pt x="318" y="420"/>
                    </a:lnTo>
                    <a:lnTo>
                      <a:pt x="339" y="411"/>
                    </a:lnTo>
                    <a:lnTo>
                      <a:pt x="341" y="397"/>
                    </a:lnTo>
                    <a:lnTo>
                      <a:pt x="355" y="374"/>
                    </a:lnTo>
                    <a:lnTo>
                      <a:pt x="374" y="395"/>
                    </a:lnTo>
                    <a:lnTo>
                      <a:pt x="374" y="424"/>
                    </a:lnTo>
                    <a:lnTo>
                      <a:pt x="403" y="405"/>
                    </a:lnTo>
                    <a:lnTo>
                      <a:pt x="425" y="413"/>
                    </a:lnTo>
                    <a:lnTo>
                      <a:pt x="479" y="420"/>
                    </a:lnTo>
                    <a:lnTo>
                      <a:pt x="510" y="378"/>
                    </a:lnTo>
                    <a:lnTo>
                      <a:pt x="549" y="384"/>
                    </a:lnTo>
                    <a:lnTo>
                      <a:pt x="553" y="405"/>
                    </a:lnTo>
                    <a:lnTo>
                      <a:pt x="541" y="415"/>
                    </a:lnTo>
                    <a:lnTo>
                      <a:pt x="547" y="430"/>
                    </a:lnTo>
                    <a:lnTo>
                      <a:pt x="537" y="440"/>
                    </a:lnTo>
                    <a:lnTo>
                      <a:pt x="516" y="446"/>
                    </a:lnTo>
                    <a:lnTo>
                      <a:pt x="504" y="469"/>
                    </a:lnTo>
                    <a:lnTo>
                      <a:pt x="510" y="484"/>
                    </a:lnTo>
                    <a:lnTo>
                      <a:pt x="539" y="486"/>
                    </a:lnTo>
                    <a:lnTo>
                      <a:pt x="570" y="500"/>
                    </a:lnTo>
                    <a:lnTo>
                      <a:pt x="576" y="519"/>
                    </a:lnTo>
                    <a:lnTo>
                      <a:pt x="611" y="545"/>
                    </a:lnTo>
                    <a:lnTo>
                      <a:pt x="657" y="523"/>
                    </a:lnTo>
                    <a:lnTo>
                      <a:pt x="679" y="541"/>
                    </a:lnTo>
                    <a:lnTo>
                      <a:pt x="688" y="533"/>
                    </a:lnTo>
                    <a:lnTo>
                      <a:pt x="743" y="527"/>
                    </a:lnTo>
                    <a:lnTo>
                      <a:pt x="797" y="475"/>
                    </a:lnTo>
                    <a:lnTo>
                      <a:pt x="832" y="471"/>
                    </a:lnTo>
                    <a:lnTo>
                      <a:pt x="845" y="440"/>
                    </a:lnTo>
                    <a:lnTo>
                      <a:pt x="917" y="428"/>
                    </a:lnTo>
                    <a:lnTo>
                      <a:pt x="935" y="442"/>
                    </a:lnTo>
                    <a:lnTo>
                      <a:pt x="950" y="442"/>
                    </a:lnTo>
                    <a:lnTo>
                      <a:pt x="966" y="455"/>
                    </a:lnTo>
                    <a:lnTo>
                      <a:pt x="977" y="442"/>
                    </a:lnTo>
                    <a:lnTo>
                      <a:pt x="995" y="438"/>
                    </a:lnTo>
                    <a:lnTo>
                      <a:pt x="999" y="331"/>
                    </a:lnTo>
                    <a:lnTo>
                      <a:pt x="975" y="300"/>
                    </a:lnTo>
                    <a:lnTo>
                      <a:pt x="952" y="267"/>
                    </a:lnTo>
                    <a:lnTo>
                      <a:pt x="946" y="240"/>
                    </a:lnTo>
                    <a:lnTo>
                      <a:pt x="925" y="217"/>
                    </a:lnTo>
                    <a:lnTo>
                      <a:pt x="931" y="180"/>
                    </a:lnTo>
                    <a:lnTo>
                      <a:pt x="921" y="166"/>
                    </a:lnTo>
                    <a:lnTo>
                      <a:pt x="904" y="133"/>
                    </a:lnTo>
                    <a:lnTo>
                      <a:pt x="865" y="128"/>
                    </a:lnTo>
                    <a:lnTo>
                      <a:pt x="847" y="133"/>
                    </a:lnTo>
                    <a:lnTo>
                      <a:pt x="822" y="122"/>
                    </a:lnTo>
                    <a:lnTo>
                      <a:pt x="797" y="137"/>
                    </a:lnTo>
                    <a:lnTo>
                      <a:pt x="760" y="139"/>
                    </a:lnTo>
                    <a:lnTo>
                      <a:pt x="735" y="161"/>
                    </a:lnTo>
                    <a:lnTo>
                      <a:pt x="721" y="164"/>
                    </a:lnTo>
                    <a:lnTo>
                      <a:pt x="698" y="186"/>
                    </a:lnTo>
                    <a:lnTo>
                      <a:pt x="671" y="197"/>
                    </a:lnTo>
                    <a:lnTo>
                      <a:pt x="655" y="215"/>
                    </a:lnTo>
                    <a:lnTo>
                      <a:pt x="632" y="211"/>
                    </a:lnTo>
                    <a:lnTo>
                      <a:pt x="624" y="201"/>
                    </a:lnTo>
                    <a:lnTo>
                      <a:pt x="644" y="182"/>
                    </a:lnTo>
                    <a:lnTo>
                      <a:pt x="675" y="166"/>
                    </a:lnTo>
                    <a:lnTo>
                      <a:pt x="717" y="108"/>
                    </a:lnTo>
                    <a:lnTo>
                      <a:pt x="698" y="91"/>
                    </a:lnTo>
                    <a:lnTo>
                      <a:pt x="675" y="91"/>
                    </a:lnTo>
                    <a:lnTo>
                      <a:pt x="657" y="73"/>
                    </a:lnTo>
                    <a:lnTo>
                      <a:pt x="640" y="79"/>
                    </a:lnTo>
                    <a:lnTo>
                      <a:pt x="624" y="64"/>
                    </a:lnTo>
                    <a:lnTo>
                      <a:pt x="576" y="54"/>
                    </a:lnTo>
                    <a:lnTo>
                      <a:pt x="547" y="27"/>
                    </a:lnTo>
                    <a:lnTo>
                      <a:pt x="525" y="33"/>
                    </a:lnTo>
                    <a:lnTo>
                      <a:pt x="502" y="7"/>
                    </a:lnTo>
                    <a:lnTo>
                      <a:pt x="471" y="27"/>
                    </a:lnTo>
                    <a:lnTo>
                      <a:pt x="456" y="40"/>
                    </a:lnTo>
                    <a:lnTo>
                      <a:pt x="446" y="40"/>
                    </a:lnTo>
                    <a:lnTo>
                      <a:pt x="426" y="0"/>
                    </a:lnTo>
                    <a:lnTo>
                      <a:pt x="392" y="34"/>
                    </a:lnTo>
                    <a:lnTo>
                      <a:pt x="353" y="48"/>
                    </a:lnTo>
                    <a:lnTo>
                      <a:pt x="339" y="48"/>
                    </a:lnTo>
                    <a:lnTo>
                      <a:pt x="302" y="54"/>
                    </a:lnTo>
                    <a:lnTo>
                      <a:pt x="291" y="27"/>
                    </a:lnTo>
                    <a:lnTo>
                      <a:pt x="287" y="17"/>
                    </a:lnTo>
                    <a:lnTo>
                      <a:pt x="244" y="15"/>
                    </a:lnTo>
                    <a:lnTo>
                      <a:pt x="231" y="38"/>
                    </a:lnTo>
                    <a:lnTo>
                      <a:pt x="200" y="54"/>
                    </a:lnTo>
                    <a:lnTo>
                      <a:pt x="198" y="67"/>
                    </a:lnTo>
                    <a:lnTo>
                      <a:pt x="161" y="87"/>
                    </a:lnTo>
                    <a:lnTo>
                      <a:pt x="153" y="64"/>
                    </a:lnTo>
                    <a:lnTo>
                      <a:pt x="110" y="100"/>
                    </a:lnTo>
                    <a:lnTo>
                      <a:pt x="83" y="95"/>
                    </a:lnTo>
                    <a:lnTo>
                      <a:pt x="68" y="87"/>
                    </a:lnTo>
                    <a:lnTo>
                      <a:pt x="29" y="91"/>
                    </a:lnTo>
                    <a:lnTo>
                      <a:pt x="19" y="81"/>
                    </a:lnTo>
                    <a:lnTo>
                      <a:pt x="10" y="102"/>
                    </a:lnTo>
                    <a:lnTo>
                      <a:pt x="17" y="135"/>
                    </a:lnTo>
                    <a:lnTo>
                      <a:pt x="0" y="197"/>
                    </a:lnTo>
                    <a:lnTo>
                      <a:pt x="23" y="207"/>
                    </a:lnTo>
                    <a:lnTo>
                      <a:pt x="39" y="207"/>
                    </a:lnTo>
                    <a:lnTo>
                      <a:pt x="39" y="226"/>
                    </a:lnTo>
                    <a:lnTo>
                      <a:pt x="27" y="248"/>
                    </a:lnTo>
                    <a:lnTo>
                      <a:pt x="31" y="263"/>
                    </a:lnTo>
                    <a:lnTo>
                      <a:pt x="58" y="267"/>
                    </a:lnTo>
                    <a:lnTo>
                      <a:pt x="83" y="244"/>
                    </a:lnTo>
                    <a:lnTo>
                      <a:pt x="91" y="263"/>
                    </a:lnTo>
                    <a:lnTo>
                      <a:pt x="103" y="296"/>
                    </a:lnTo>
                    <a:lnTo>
                      <a:pt x="85" y="339"/>
                    </a:lnTo>
                    <a:lnTo>
                      <a:pt x="74" y="351"/>
                    </a:lnTo>
                    <a:lnTo>
                      <a:pt x="110" y="395"/>
                    </a:lnTo>
                    <a:lnTo>
                      <a:pt x="116" y="407"/>
                    </a:lnTo>
                    <a:lnTo>
                      <a:pt x="157" y="436"/>
                    </a:lnTo>
                    <a:lnTo>
                      <a:pt x="178" y="467"/>
                    </a:lnTo>
                    <a:lnTo>
                      <a:pt x="203" y="399"/>
                    </a:lnTo>
                    <a:lnTo>
                      <a:pt x="223" y="378"/>
                    </a:lnTo>
                    <a:lnTo>
                      <a:pt x="262" y="405"/>
                    </a:lnTo>
                    <a:lnTo>
                      <a:pt x="256" y="455"/>
                    </a:lnTo>
                    <a:lnTo>
                      <a:pt x="289" y="442"/>
                    </a:lnTo>
                    <a:lnTo>
                      <a:pt x="297" y="449"/>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84" name="Freeform 82">
                <a:extLst>
                  <a:ext uri="{FF2B5EF4-FFF2-40B4-BE49-F238E27FC236}">
                    <a16:creationId xmlns:a16="http://schemas.microsoft.com/office/drawing/2014/main" id="{D80443F0-BF12-4379-82A0-399EAE0EDFAB}"/>
                  </a:ext>
                </a:extLst>
              </p:cNvPr>
              <p:cNvSpPr>
                <a:spLocks noChangeAspect="1"/>
              </p:cNvSpPr>
              <p:nvPr/>
            </p:nvSpPr>
            <p:spPr bwMode="auto">
              <a:xfrm rot="21335061">
                <a:off x="4612984" y="2933353"/>
                <a:ext cx="667649" cy="588922"/>
              </a:xfrm>
              <a:custGeom>
                <a:avLst/>
                <a:gdLst>
                  <a:gd name="T0" fmla="*/ 110 w 806"/>
                  <a:gd name="T1" fmla="*/ 653 h 754"/>
                  <a:gd name="T2" fmla="*/ 116 w 806"/>
                  <a:gd name="T3" fmla="*/ 688 h 754"/>
                  <a:gd name="T4" fmla="*/ 168 w 806"/>
                  <a:gd name="T5" fmla="*/ 711 h 754"/>
                  <a:gd name="T6" fmla="*/ 230 w 806"/>
                  <a:gd name="T7" fmla="*/ 704 h 754"/>
                  <a:gd name="T8" fmla="*/ 314 w 806"/>
                  <a:gd name="T9" fmla="*/ 744 h 754"/>
                  <a:gd name="T10" fmla="*/ 327 w 806"/>
                  <a:gd name="T11" fmla="*/ 711 h 754"/>
                  <a:gd name="T12" fmla="*/ 339 w 806"/>
                  <a:gd name="T13" fmla="*/ 725 h 754"/>
                  <a:gd name="T14" fmla="*/ 391 w 806"/>
                  <a:gd name="T15" fmla="*/ 727 h 754"/>
                  <a:gd name="T16" fmla="*/ 430 w 806"/>
                  <a:gd name="T17" fmla="*/ 686 h 754"/>
                  <a:gd name="T18" fmla="*/ 459 w 806"/>
                  <a:gd name="T19" fmla="*/ 688 h 754"/>
                  <a:gd name="T20" fmla="*/ 467 w 806"/>
                  <a:gd name="T21" fmla="*/ 708 h 754"/>
                  <a:gd name="T22" fmla="*/ 564 w 806"/>
                  <a:gd name="T23" fmla="*/ 706 h 754"/>
                  <a:gd name="T24" fmla="*/ 651 w 806"/>
                  <a:gd name="T25" fmla="*/ 628 h 754"/>
                  <a:gd name="T26" fmla="*/ 706 w 806"/>
                  <a:gd name="T27" fmla="*/ 516 h 754"/>
                  <a:gd name="T28" fmla="*/ 737 w 806"/>
                  <a:gd name="T29" fmla="*/ 519 h 754"/>
                  <a:gd name="T30" fmla="*/ 746 w 806"/>
                  <a:gd name="T31" fmla="*/ 488 h 754"/>
                  <a:gd name="T32" fmla="*/ 775 w 806"/>
                  <a:gd name="T33" fmla="*/ 391 h 754"/>
                  <a:gd name="T34" fmla="*/ 806 w 806"/>
                  <a:gd name="T35" fmla="*/ 368 h 754"/>
                  <a:gd name="T36" fmla="*/ 768 w 806"/>
                  <a:gd name="T37" fmla="*/ 351 h 754"/>
                  <a:gd name="T38" fmla="*/ 678 w 806"/>
                  <a:gd name="T39" fmla="*/ 277 h 754"/>
                  <a:gd name="T40" fmla="*/ 649 w 806"/>
                  <a:gd name="T41" fmla="*/ 244 h 754"/>
                  <a:gd name="T42" fmla="*/ 574 w 806"/>
                  <a:gd name="T43" fmla="*/ 205 h 754"/>
                  <a:gd name="T44" fmla="*/ 576 w 806"/>
                  <a:gd name="T45" fmla="*/ 174 h 754"/>
                  <a:gd name="T46" fmla="*/ 510 w 806"/>
                  <a:gd name="T47" fmla="*/ 114 h 754"/>
                  <a:gd name="T48" fmla="*/ 481 w 806"/>
                  <a:gd name="T49" fmla="*/ 46 h 754"/>
                  <a:gd name="T50" fmla="*/ 469 w 806"/>
                  <a:gd name="T51" fmla="*/ 33 h 754"/>
                  <a:gd name="T52" fmla="*/ 401 w 806"/>
                  <a:gd name="T53" fmla="*/ 0 h 754"/>
                  <a:gd name="T54" fmla="*/ 351 w 806"/>
                  <a:gd name="T55" fmla="*/ 17 h 754"/>
                  <a:gd name="T56" fmla="*/ 339 w 806"/>
                  <a:gd name="T57" fmla="*/ 44 h 754"/>
                  <a:gd name="T58" fmla="*/ 308 w 806"/>
                  <a:gd name="T59" fmla="*/ 33 h 754"/>
                  <a:gd name="T60" fmla="*/ 304 w 806"/>
                  <a:gd name="T61" fmla="*/ 60 h 754"/>
                  <a:gd name="T62" fmla="*/ 259 w 806"/>
                  <a:gd name="T63" fmla="*/ 75 h 754"/>
                  <a:gd name="T64" fmla="*/ 244 w 806"/>
                  <a:gd name="T65" fmla="*/ 85 h 754"/>
                  <a:gd name="T66" fmla="*/ 263 w 806"/>
                  <a:gd name="T67" fmla="*/ 112 h 754"/>
                  <a:gd name="T68" fmla="*/ 248 w 806"/>
                  <a:gd name="T69" fmla="*/ 124 h 754"/>
                  <a:gd name="T70" fmla="*/ 195 w 806"/>
                  <a:gd name="T71" fmla="*/ 120 h 754"/>
                  <a:gd name="T72" fmla="*/ 151 w 806"/>
                  <a:gd name="T73" fmla="*/ 126 h 754"/>
                  <a:gd name="T74" fmla="*/ 130 w 806"/>
                  <a:gd name="T75" fmla="*/ 230 h 754"/>
                  <a:gd name="T76" fmla="*/ 106 w 806"/>
                  <a:gd name="T77" fmla="*/ 246 h 754"/>
                  <a:gd name="T78" fmla="*/ 100 w 806"/>
                  <a:gd name="T79" fmla="*/ 269 h 754"/>
                  <a:gd name="T80" fmla="*/ 62 w 806"/>
                  <a:gd name="T81" fmla="*/ 248 h 754"/>
                  <a:gd name="T82" fmla="*/ 52 w 806"/>
                  <a:gd name="T83" fmla="*/ 265 h 754"/>
                  <a:gd name="T84" fmla="*/ 23 w 806"/>
                  <a:gd name="T85" fmla="*/ 283 h 754"/>
                  <a:gd name="T86" fmla="*/ 33 w 806"/>
                  <a:gd name="T87" fmla="*/ 316 h 754"/>
                  <a:gd name="T88" fmla="*/ 17 w 806"/>
                  <a:gd name="T89" fmla="*/ 362 h 754"/>
                  <a:gd name="T90" fmla="*/ 21 w 806"/>
                  <a:gd name="T91" fmla="*/ 413 h 754"/>
                  <a:gd name="T92" fmla="*/ 48 w 806"/>
                  <a:gd name="T93" fmla="*/ 463 h 754"/>
                  <a:gd name="T94" fmla="*/ 95 w 806"/>
                  <a:gd name="T95" fmla="*/ 527 h 75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06"/>
                  <a:gd name="T145" fmla="*/ 0 h 754"/>
                  <a:gd name="T146" fmla="*/ 806 w 806"/>
                  <a:gd name="T147" fmla="*/ 754 h 75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06" h="754">
                    <a:moveTo>
                      <a:pt x="91" y="634"/>
                    </a:moveTo>
                    <a:lnTo>
                      <a:pt x="110" y="653"/>
                    </a:lnTo>
                    <a:lnTo>
                      <a:pt x="104" y="677"/>
                    </a:lnTo>
                    <a:lnTo>
                      <a:pt x="116" y="688"/>
                    </a:lnTo>
                    <a:lnTo>
                      <a:pt x="149" y="671"/>
                    </a:lnTo>
                    <a:lnTo>
                      <a:pt x="168" y="711"/>
                    </a:lnTo>
                    <a:lnTo>
                      <a:pt x="217" y="692"/>
                    </a:lnTo>
                    <a:lnTo>
                      <a:pt x="230" y="704"/>
                    </a:lnTo>
                    <a:lnTo>
                      <a:pt x="252" y="692"/>
                    </a:lnTo>
                    <a:lnTo>
                      <a:pt x="314" y="744"/>
                    </a:lnTo>
                    <a:lnTo>
                      <a:pt x="316" y="725"/>
                    </a:lnTo>
                    <a:lnTo>
                      <a:pt x="327" y="711"/>
                    </a:lnTo>
                    <a:lnTo>
                      <a:pt x="339" y="713"/>
                    </a:lnTo>
                    <a:lnTo>
                      <a:pt x="339" y="725"/>
                    </a:lnTo>
                    <a:lnTo>
                      <a:pt x="351" y="754"/>
                    </a:lnTo>
                    <a:lnTo>
                      <a:pt x="391" y="727"/>
                    </a:lnTo>
                    <a:lnTo>
                      <a:pt x="432" y="729"/>
                    </a:lnTo>
                    <a:lnTo>
                      <a:pt x="430" y="686"/>
                    </a:lnTo>
                    <a:lnTo>
                      <a:pt x="450" y="680"/>
                    </a:lnTo>
                    <a:lnTo>
                      <a:pt x="459" y="688"/>
                    </a:lnTo>
                    <a:lnTo>
                      <a:pt x="455" y="696"/>
                    </a:lnTo>
                    <a:lnTo>
                      <a:pt x="467" y="708"/>
                    </a:lnTo>
                    <a:lnTo>
                      <a:pt x="556" y="715"/>
                    </a:lnTo>
                    <a:lnTo>
                      <a:pt x="564" y="706"/>
                    </a:lnTo>
                    <a:lnTo>
                      <a:pt x="667" y="647"/>
                    </a:lnTo>
                    <a:lnTo>
                      <a:pt x="651" y="628"/>
                    </a:lnTo>
                    <a:lnTo>
                      <a:pt x="663" y="585"/>
                    </a:lnTo>
                    <a:lnTo>
                      <a:pt x="706" y="516"/>
                    </a:lnTo>
                    <a:lnTo>
                      <a:pt x="719" y="508"/>
                    </a:lnTo>
                    <a:lnTo>
                      <a:pt x="737" y="519"/>
                    </a:lnTo>
                    <a:lnTo>
                      <a:pt x="748" y="508"/>
                    </a:lnTo>
                    <a:lnTo>
                      <a:pt x="746" y="488"/>
                    </a:lnTo>
                    <a:lnTo>
                      <a:pt x="779" y="421"/>
                    </a:lnTo>
                    <a:lnTo>
                      <a:pt x="775" y="391"/>
                    </a:lnTo>
                    <a:lnTo>
                      <a:pt x="781" y="378"/>
                    </a:lnTo>
                    <a:lnTo>
                      <a:pt x="806" y="368"/>
                    </a:lnTo>
                    <a:lnTo>
                      <a:pt x="797" y="345"/>
                    </a:lnTo>
                    <a:lnTo>
                      <a:pt x="768" y="351"/>
                    </a:lnTo>
                    <a:lnTo>
                      <a:pt x="706" y="322"/>
                    </a:lnTo>
                    <a:lnTo>
                      <a:pt x="678" y="277"/>
                    </a:lnTo>
                    <a:lnTo>
                      <a:pt x="671" y="250"/>
                    </a:lnTo>
                    <a:lnTo>
                      <a:pt x="649" y="244"/>
                    </a:lnTo>
                    <a:lnTo>
                      <a:pt x="593" y="197"/>
                    </a:lnTo>
                    <a:lnTo>
                      <a:pt x="574" y="205"/>
                    </a:lnTo>
                    <a:lnTo>
                      <a:pt x="568" y="194"/>
                    </a:lnTo>
                    <a:lnTo>
                      <a:pt x="576" y="174"/>
                    </a:lnTo>
                    <a:lnTo>
                      <a:pt x="537" y="135"/>
                    </a:lnTo>
                    <a:lnTo>
                      <a:pt x="510" y="114"/>
                    </a:lnTo>
                    <a:lnTo>
                      <a:pt x="502" y="75"/>
                    </a:lnTo>
                    <a:lnTo>
                      <a:pt x="481" y="46"/>
                    </a:lnTo>
                    <a:lnTo>
                      <a:pt x="481" y="38"/>
                    </a:lnTo>
                    <a:lnTo>
                      <a:pt x="469" y="33"/>
                    </a:lnTo>
                    <a:lnTo>
                      <a:pt x="434" y="31"/>
                    </a:lnTo>
                    <a:lnTo>
                      <a:pt x="401" y="0"/>
                    </a:lnTo>
                    <a:lnTo>
                      <a:pt x="368" y="23"/>
                    </a:lnTo>
                    <a:lnTo>
                      <a:pt x="351" y="17"/>
                    </a:lnTo>
                    <a:lnTo>
                      <a:pt x="343" y="21"/>
                    </a:lnTo>
                    <a:lnTo>
                      <a:pt x="339" y="44"/>
                    </a:lnTo>
                    <a:lnTo>
                      <a:pt x="327" y="52"/>
                    </a:lnTo>
                    <a:lnTo>
                      <a:pt x="308" y="33"/>
                    </a:lnTo>
                    <a:lnTo>
                      <a:pt x="298" y="38"/>
                    </a:lnTo>
                    <a:lnTo>
                      <a:pt x="304" y="60"/>
                    </a:lnTo>
                    <a:lnTo>
                      <a:pt x="294" y="68"/>
                    </a:lnTo>
                    <a:lnTo>
                      <a:pt x="259" y="75"/>
                    </a:lnTo>
                    <a:lnTo>
                      <a:pt x="252" y="71"/>
                    </a:lnTo>
                    <a:lnTo>
                      <a:pt x="244" y="85"/>
                    </a:lnTo>
                    <a:lnTo>
                      <a:pt x="244" y="101"/>
                    </a:lnTo>
                    <a:lnTo>
                      <a:pt x="263" y="112"/>
                    </a:lnTo>
                    <a:lnTo>
                      <a:pt x="263" y="122"/>
                    </a:lnTo>
                    <a:lnTo>
                      <a:pt x="248" y="124"/>
                    </a:lnTo>
                    <a:lnTo>
                      <a:pt x="228" y="114"/>
                    </a:lnTo>
                    <a:lnTo>
                      <a:pt x="195" y="120"/>
                    </a:lnTo>
                    <a:lnTo>
                      <a:pt x="174" y="135"/>
                    </a:lnTo>
                    <a:lnTo>
                      <a:pt x="151" y="126"/>
                    </a:lnTo>
                    <a:lnTo>
                      <a:pt x="130" y="170"/>
                    </a:lnTo>
                    <a:lnTo>
                      <a:pt x="130" y="230"/>
                    </a:lnTo>
                    <a:lnTo>
                      <a:pt x="124" y="242"/>
                    </a:lnTo>
                    <a:lnTo>
                      <a:pt x="106" y="246"/>
                    </a:lnTo>
                    <a:lnTo>
                      <a:pt x="106" y="261"/>
                    </a:lnTo>
                    <a:lnTo>
                      <a:pt x="100" y="269"/>
                    </a:lnTo>
                    <a:lnTo>
                      <a:pt x="75" y="258"/>
                    </a:lnTo>
                    <a:lnTo>
                      <a:pt x="62" y="248"/>
                    </a:lnTo>
                    <a:lnTo>
                      <a:pt x="52" y="254"/>
                    </a:lnTo>
                    <a:lnTo>
                      <a:pt x="52" y="265"/>
                    </a:lnTo>
                    <a:lnTo>
                      <a:pt x="36" y="267"/>
                    </a:lnTo>
                    <a:lnTo>
                      <a:pt x="23" y="283"/>
                    </a:lnTo>
                    <a:lnTo>
                      <a:pt x="36" y="306"/>
                    </a:lnTo>
                    <a:lnTo>
                      <a:pt x="33" y="316"/>
                    </a:lnTo>
                    <a:lnTo>
                      <a:pt x="0" y="329"/>
                    </a:lnTo>
                    <a:lnTo>
                      <a:pt x="17" y="362"/>
                    </a:lnTo>
                    <a:lnTo>
                      <a:pt x="27" y="376"/>
                    </a:lnTo>
                    <a:lnTo>
                      <a:pt x="21" y="413"/>
                    </a:lnTo>
                    <a:lnTo>
                      <a:pt x="42" y="436"/>
                    </a:lnTo>
                    <a:lnTo>
                      <a:pt x="48" y="463"/>
                    </a:lnTo>
                    <a:lnTo>
                      <a:pt x="71" y="496"/>
                    </a:lnTo>
                    <a:lnTo>
                      <a:pt x="95" y="527"/>
                    </a:lnTo>
                    <a:lnTo>
                      <a:pt x="91" y="634"/>
                    </a:lnTo>
                    <a:close/>
                  </a:path>
                </a:pathLst>
              </a:custGeom>
              <a:grpFill/>
              <a:ln w="1588">
                <a:solidFill>
                  <a:schemeClr val="bg1"/>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85" name="Freeform 83">
                <a:extLst>
                  <a:ext uri="{FF2B5EF4-FFF2-40B4-BE49-F238E27FC236}">
                    <a16:creationId xmlns:a16="http://schemas.microsoft.com/office/drawing/2014/main" id="{F0040CB0-CE68-4745-A5E6-625A5D0B06A5}"/>
                  </a:ext>
                </a:extLst>
              </p:cNvPr>
              <p:cNvSpPr>
                <a:spLocks noChangeAspect="1"/>
              </p:cNvSpPr>
              <p:nvPr/>
            </p:nvSpPr>
            <p:spPr bwMode="auto">
              <a:xfrm rot="21335061">
                <a:off x="5173591" y="3096944"/>
                <a:ext cx="116113" cy="90883"/>
              </a:xfrm>
              <a:custGeom>
                <a:avLst/>
                <a:gdLst>
                  <a:gd name="T0" fmla="*/ 0 w 146"/>
                  <a:gd name="T1" fmla="*/ 43 h 117"/>
                  <a:gd name="T2" fmla="*/ 39 w 146"/>
                  <a:gd name="T3" fmla="*/ 39 h 117"/>
                  <a:gd name="T4" fmla="*/ 49 w 146"/>
                  <a:gd name="T5" fmla="*/ 16 h 117"/>
                  <a:gd name="T6" fmla="*/ 47 w 146"/>
                  <a:gd name="T7" fmla="*/ 6 h 117"/>
                  <a:gd name="T8" fmla="*/ 53 w 146"/>
                  <a:gd name="T9" fmla="*/ 0 h 117"/>
                  <a:gd name="T10" fmla="*/ 86 w 146"/>
                  <a:gd name="T11" fmla="*/ 49 h 117"/>
                  <a:gd name="T12" fmla="*/ 128 w 146"/>
                  <a:gd name="T13" fmla="*/ 62 h 117"/>
                  <a:gd name="T14" fmla="*/ 146 w 146"/>
                  <a:gd name="T15" fmla="*/ 82 h 117"/>
                  <a:gd name="T16" fmla="*/ 142 w 146"/>
                  <a:gd name="T17" fmla="*/ 93 h 117"/>
                  <a:gd name="T18" fmla="*/ 119 w 146"/>
                  <a:gd name="T19" fmla="*/ 111 h 117"/>
                  <a:gd name="T20" fmla="*/ 90 w 146"/>
                  <a:gd name="T21" fmla="*/ 117 h 117"/>
                  <a:gd name="T22" fmla="*/ 28 w 146"/>
                  <a:gd name="T23" fmla="*/ 88 h 117"/>
                  <a:gd name="T24" fmla="*/ 0 w 146"/>
                  <a:gd name="T25" fmla="*/ 43 h 1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6"/>
                  <a:gd name="T40" fmla="*/ 0 h 117"/>
                  <a:gd name="T41" fmla="*/ 146 w 146"/>
                  <a:gd name="T42" fmla="*/ 117 h 1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6" h="117">
                    <a:moveTo>
                      <a:pt x="0" y="43"/>
                    </a:moveTo>
                    <a:lnTo>
                      <a:pt x="39" y="39"/>
                    </a:lnTo>
                    <a:lnTo>
                      <a:pt x="49" y="16"/>
                    </a:lnTo>
                    <a:lnTo>
                      <a:pt x="47" y="6"/>
                    </a:lnTo>
                    <a:lnTo>
                      <a:pt x="53" y="0"/>
                    </a:lnTo>
                    <a:lnTo>
                      <a:pt x="86" y="49"/>
                    </a:lnTo>
                    <a:lnTo>
                      <a:pt x="128" y="62"/>
                    </a:lnTo>
                    <a:lnTo>
                      <a:pt x="146" y="82"/>
                    </a:lnTo>
                    <a:lnTo>
                      <a:pt x="142" y="93"/>
                    </a:lnTo>
                    <a:lnTo>
                      <a:pt x="119" y="111"/>
                    </a:lnTo>
                    <a:lnTo>
                      <a:pt x="90" y="117"/>
                    </a:lnTo>
                    <a:lnTo>
                      <a:pt x="28" y="88"/>
                    </a:lnTo>
                    <a:lnTo>
                      <a:pt x="0" y="43"/>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86" name="Freeform 84">
                <a:extLst>
                  <a:ext uri="{FF2B5EF4-FFF2-40B4-BE49-F238E27FC236}">
                    <a16:creationId xmlns:a16="http://schemas.microsoft.com/office/drawing/2014/main" id="{8BE62DDD-CBC3-4B6C-8801-F5419B48EC07}"/>
                  </a:ext>
                </a:extLst>
              </p:cNvPr>
              <p:cNvSpPr>
                <a:spLocks noChangeAspect="1"/>
              </p:cNvSpPr>
              <p:nvPr/>
            </p:nvSpPr>
            <p:spPr bwMode="auto">
              <a:xfrm rot="21335061">
                <a:off x="5353205" y="3596800"/>
                <a:ext cx="446309" cy="425333"/>
              </a:xfrm>
              <a:custGeom>
                <a:avLst/>
                <a:gdLst>
                  <a:gd name="T0" fmla="*/ 410 w 534"/>
                  <a:gd name="T1" fmla="*/ 0 h 545"/>
                  <a:gd name="T2" fmla="*/ 382 w 534"/>
                  <a:gd name="T3" fmla="*/ 16 h 545"/>
                  <a:gd name="T4" fmla="*/ 367 w 534"/>
                  <a:gd name="T5" fmla="*/ 2 h 545"/>
                  <a:gd name="T6" fmla="*/ 365 w 534"/>
                  <a:gd name="T7" fmla="*/ 8 h 545"/>
                  <a:gd name="T8" fmla="*/ 351 w 534"/>
                  <a:gd name="T9" fmla="*/ 18 h 545"/>
                  <a:gd name="T10" fmla="*/ 320 w 534"/>
                  <a:gd name="T11" fmla="*/ 8 h 545"/>
                  <a:gd name="T12" fmla="*/ 295 w 534"/>
                  <a:gd name="T13" fmla="*/ 27 h 545"/>
                  <a:gd name="T14" fmla="*/ 278 w 534"/>
                  <a:gd name="T15" fmla="*/ 27 h 545"/>
                  <a:gd name="T16" fmla="*/ 256 w 534"/>
                  <a:gd name="T17" fmla="*/ 49 h 545"/>
                  <a:gd name="T18" fmla="*/ 218 w 534"/>
                  <a:gd name="T19" fmla="*/ 51 h 545"/>
                  <a:gd name="T20" fmla="*/ 200 w 534"/>
                  <a:gd name="T21" fmla="*/ 66 h 545"/>
                  <a:gd name="T22" fmla="*/ 202 w 534"/>
                  <a:gd name="T23" fmla="*/ 80 h 545"/>
                  <a:gd name="T24" fmla="*/ 218 w 534"/>
                  <a:gd name="T25" fmla="*/ 78 h 545"/>
                  <a:gd name="T26" fmla="*/ 227 w 534"/>
                  <a:gd name="T27" fmla="*/ 83 h 545"/>
                  <a:gd name="T28" fmla="*/ 194 w 534"/>
                  <a:gd name="T29" fmla="*/ 107 h 545"/>
                  <a:gd name="T30" fmla="*/ 181 w 534"/>
                  <a:gd name="T31" fmla="*/ 107 h 545"/>
                  <a:gd name="T32" fmla="*/ 181 w 534"/>
                  <a:gd name="T33" fmla="*/ 91 h 545"/>
                  <a:gd name="T34" fmla="*/ 175 w 534"/>
                  <a:gd name="T35" fmla="*/ 82 h 545"/>
                  <a:gd name="T36" fmla="*/ 159 w 534"/>
                  <a:gd name="T37" fmla="*/ 87 h 545"/>
                  <a:gd name="T38" fmla="*/ 130 w 534"/>
                  <a:gd name="T39" fmla="*/ 76 h 545"/>
                  <a:gd name="T40" fmla="*/ 105 w 534"/>
                  <a:gd name="T41" fmla="*/ 85 h 545"/>
                  <a:gd name="T42" fmla="*/ 88 w 534"/>
                  <a:gd name="T43" fmla="*/ 66 h 545"/>
                  <a:gd name="T44" fmla="*/ 59 w 534"/>
                  <a:gd name="T45" fmla="*/ 62 h 545"/>
                  <a:gd name="T46" fmla="*/ 49 w 534"/>
                  <a:gd name="T47" fmla="*/ 76 h 545"/>
                  <a:gd name="T48" fmla="*/ 66 w 534"/>
                  <a:gd name="T49" fmla="*/ 107 h 545"/>
                  <a:gd name="T50" fmla="*/ 60 w 534"/>
                  <a:gd name="T51" fmla="*/ 118 h 545"/>
                  <a:gd name="T52" fmla="*/ 22 w 534"/>
                  <a:gd name="T53" fmla="*/ 132 h 545"/>
                  <a:gd name="T54" fmla="*/ 31 w 534"/>
                  <a:gd name="T55" fmla="*/ 177 h 545"/>
                  <a:gd name="T56" fmla="*/ 0 w 534"/>
                  <a:gd name="T57" fmla="*/ 256 h 545"/>
                  <a:gd name="T58" fmla="*/ 0 w 534"/>
                  <a:gd name="T59" fmla="*/ 295 h 545"/>
                  <a:gd name="T60" fmla="*/ 16 w 534"/>
                  <a:gd name="T61" fmla="*/ 297 h 545"/>
                  <a:gd name="T62" fmla="*/ 43 w 534"/>
                  <a:gd name="T63" fmla="*/ 312 h 545"/>
                  <a:gd name="T64" fmla="*/ 49 w 534"/>
                  <a:gd name="T65" fmla="*/ 347 h 545"/>
                  <a:gd name="T66" fmla="*/ 27 w 534"/>
                  <a:gd name="T67" fmla="*/ 405 h 545"/>
                  <a:gd name="T68" fmla="*/ 24 w 534"/>
                  <a:gd name="T69" fmla="*/ 438 h 545"/>
                  <a:gd name="T70" fmla="*/ 62 w 534"/>
                  <a:gd name="T71" fmla="*/ 466 h 545"/>
                  <a:gd name="T72" fmla="*/ 76 w 534"/>
                  <a:gd name="T73" fmla="*/ 499 h 545"/>
                  <a:gd name="T74" fmla="*/ 97 w 534"/>
                  <a:gd name="T75" fmla="*/ 533 h 545"/>
                  <a:gd name="T76" fmla="*/ 140 w 534"/>
                  <a:gd name="T77" fmla="*/ 545 h 545"/>
                  <a:gd name="T78" fmla="*/ 183 w 534"/>
                  <a:gd name="T79" fmla="*/ 487 h 545"/>
                  <a:gd name="T80" fmla="*/ 181 w 534"/>
                  <a:gd name="T81" fmla="*/ 423 h 545"/>
                  <a:gd name="T82" fmla="*/ 192 w 534"/>
                  <a:gd name="T83" fmla="*/ 400 h 545"/>
                  <a:gd name="T84" fmla="*/ 241 w 534"/>
                  <a:gd name="T85" fmla="*/ 365 h 545"/>
                  <a:gd name="T86" fmla="*/ 243 w 534"/>
                  <a:gd name="T87" fmla="*/ 334 h 545"/>
                  <a:gd name="T88" fmla="*/ 258 w 534"/>
                  <a:gd name="T89" fmla="*/ 301 h 545"/>
                  <a:gd name="T90" fmla="*/ 283 w 534"/>
                  <a:gd name="T91" fmla="*/ 293 h 545"/>
                  <a:gd name="T92" fmla="*/ 291 w 534"/>
                  <a:gd name="T93" fmla="*/ 258 h 545"/>
                  <a:gd name="T94" fmla="*/ 379 w 534"/>
                  <a:gd name="T95" fmla="*/ 196 h 545"/>
                  <a:gd name="T96" fmla="*/ 406 w 534"/>
                  <a:gd name="T97" fmla="*/ 194 h 545"/>
                  <a:gd name="T98" fmla="*/ 417 w 534"/>
                  <a:gd name="T99" fmla="*/ 182 h 545"/>
                  <a:gd name="T100" fmla="*/ 431 w 534"/>
                  <a:gd name="T101" fmla="*/ 153 h 545"/>
                  <a:gd name="T102" fmla="*/ 466 w 534"/>
                  <a:gd name="T103" fmla="*/ 146 h 545"/>
                  <a:gd name="T104" fmla="*/ 472 w 534"/>
                  <a:gd name="T105" fmla="*/ 134 h 545"/>
                  <a:gd name="T106" fmla="*/ 516 w 534"/>
                  <a:gd name="T107" fmla="*/ 103 h 545"/>
                  <a:gd name="T108" fmla="*/ 534 w 534"/>
                  <a:gd name="T109" fmla="*/ 83 h 545"/>
                  <a:gd name="T110" fmla="*/ 522 w 534"/>
                  <a:gd name="T111" fmla="*/ 56 h 545"/>
                  <a:gd name="T112" fmla="*/ 501 w 534"/>
                  <a:gd name="T113" fmla="*/ 35 h 545"/>
                  <a:gd name="T114" fmla="*/ 450 w 534"/>
                  <a:gd name="T115" fmla="*/ 21 h 545"/>
                  <a:gd name="T116" fmla="*/ 410 w 534"/>
                  <a:gd name="T117" fmla="*/ 0 h 5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34"/>
                  <a:gd name="T178" fmla="*/ 0 h 545"/>
                  <a:gd name="T179" fmla="*/ 534 w 534"/>
                  <a:gd name="T180" fmla="*/ 545 h 54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34" h="545">
                    <a:moveTo>
                      <a:pt x="410" y="0"/>
                    </a:moveTo>
                    <a:lnTo>
                      <a:pt x="382" y="16"/>
                    </a:lnTo>
                    <a:lnTo>
                      <a:pt x="367" y="2"/>
                    </a:lnTo>
                    <a:lnTo>
                      <a:pt x="365" y="8"/>
                    </a:lnTo>
                    <a:lnTo>
                      <a:pt x="351" y="18"/>
                    </a:lnTo>
                    <a:lnTo>
                      <a:pt x="320" y="8"/>
                    </a:lnTo>
                    <a:lnTo>
                      <a:pt x="295" y="27"/>
                    </a:lnTo>
                    <a:lnTo>
                      <a:pt x="278" y="27"/>
                    </a:lnTo>
                    <a:lnTo>
                      <a:pt x="256" y="49"/>
                    </a:lnTo>
                    <a:lnTo>
                      <a:pt x="218" y="51"/>
                    </a:lnTo>
                    <a:lnTo>
                      <a:pt x="200" y="66"/>
                    </a:lnTo>
                    <a:lnTo>
                      <a:pt x="202" y="80"/>
                    </a:lnTo>
                    <a:lnTo>
                      <a:pt x="218" y="78"/>
                    </a:lnTo>
                    <a:lnTo>
                      <a:pt x="227" y="83"/>
                    </a:lnTo>
                    <a:lnTo>
                      <a:pt x="194" y="107"/>
                    </a:lnTo>
                    <a:lnTo>
                      <a:pt x="181" y="107"/>
                    </a:lnTo>
                    <a:lnTo>
                      <a:pt x="181" y="91"/>
                    </a:lnTo>
                    <a:lnTo>
                      <a:pt x="175" y="82"/>
                    </a:lnTo>
                    <a:lnTo>
                      <a:pt x="159" y="87"/>
                    </a:lnTo>
                    <a:lnTo>
                      <a:pt x="130" y="76"/>
                    </a:lnTo>
                    <a:lnTo>
                      <a:pt x="105" y="85"/>
                    </a:lnTo>
                    <a:lnTo>
                      <a:pt x="88" y="66"/>
                    </a:lnTo>
                    <a:lnTo>
                      <a:pt x="59" y="62"/>
                    </a:lnTo>
                    <a:lnTo>
                      <a:pt x="49" y="76"/>
                    </a:lnTo>
                    <a:lnTo>
                      <a:pt x="66" y="107"/>
                    </a:lnTo>
                    <a:lnTo>
                      <a:pt x="60" y="118"/>
                    </a:lnTo>
                    <a:lnTo>
                      <a:pt x="22" y="132"/>
                    </a:lnTo>
                    <a:lnTo>
                      <a:pt x="31" y="177"/>
                    </a:lnTo>
                    <a:lnTo>
                      <a:pt x="0" y="256"/>
                    </a:lnTo>
                    <a:lnTo>
                      <a:pt x="0" y="295"/>
                    </a:lnTo>
                    <a:lnTo>
                      <a:pt x="16" y="297"/>
                    </a:lnTo>
                    <a:lnTo>
                      <a:pt x="43" y="312"/>
                    </a:lnTo>
                    <a:lnTo>
                      <a:pt x="49" y="347"/>
                    </a:lnTo>
                    <a:lnTo>
                      <a:pt x="27" y="405"/>
                    </a:lnTo>
                    <a:lnTo>
                      <a:pt x="24" y="438"/>
                    </a:lnTo>
                    <a:lnTo>
                      <a:pt x="62" y="466"/>
                    </a:lnTo>
                    <a:lnTo>
                      <a:pt x="76" y="499"/>
                    </a:lnTo>
                    <a:lnTo>
                      <a:pt x="97" y="533"/>
                    </a:lnTo>
                    <a:lnTo>
                      <a:pt x="140" y="545"/>
                    </a:lnTo>
                    <a:lnTo>
                      <a:pt x="183" y="487"/>
                    </a:lnTo>
                    <a:lnTo>
                      <a:pt x="181" y="423"/>
                    </a:lnTo>
                    <a:lnTo>
                      <a:pt x="192" y="400"/>
                    </a:lnTo>
                    <a:lnTo>
                      <a:pt x="241" y="365"/>
                    </a:lnTo>
                    <a:lnTo>
                      <a:pt x="243" y="334"/>
                    </a:lnTo>
                    <a:lnTo>
                      <a:pt x="258" y="301"/>
                    </a:lnTo>
                    <a:lnTo>
                      <a:pt x="283" y="293"/>
                    </a:lnTo>
                    <a:lnTo>
                      <a:pt x="291" y="258"/>
                    </a:lnTo>
                    <a:lnTo>
                      <a:pt x="379" y="196"/>
                    </a:lnTo>
                    <a:lnTo>
                      <a:pt x="406" y="194"/>
                    </a:lnTo>
                    <a:lnTo>
                      <a:pt x="417" y="182"/>
                    </a:lnTo>
                    <a:lnTo>
                      <a:pt x="431" y="153"/>
                    </a:lnTo>
                    <a:lnTo>
                      <a:pt x="466" y="146"/>
                    </a:lnTo>
                    <a:lnTo>
                      <a:pt x="472" y="134"/>
                    </a:lnTo>
                    <a:lnTo>
                      <a:pt x="516" y="103"/>
                    </a:lnTo>
                    <a:lnTo>
                      <a:pt x="534" y="83"/>
                    </a:lnTo>
                    <a:lnTo>
                      <a:pt x="522" y="56"/>
                    </a:lnTo>
                    <a:lnTo>
                      <a:pt x="501" y="35"/>
                    </a:lnTo>
                    <a:lnTo>
                      <a:pt x="450" y="21"/>
                    </a:lnTo>
                    <a:lnTo>
                      <a:pt x="410" y="0"/>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7" name="Freeform 87">
                <a:extLst>
                  <a:ext uri="{FF2B5EF4-FFF2-40B4-BE49-F238E27FC236}">
                    <a16:creationId xmlns:a16="http://schemas.microsoft.com/office/drawing/2014/main" id="{ED726C1E-FFDB-47C4-81B0-EA61285E2B25}"/>
                  </a:ext>
                </a:extLst>
              </p:cNvPr>
              <p:cNvSpPr>
                <a:spLocks noChangeAspect="1"/>
              </p:cNvSpPr>
              <p:nvPr/>
            </p:nvSpPr>
            <p:spPr bwMode="auto">
              <a:xfrm rot="21335061">
                <a:off x="3232326" y="3502281"/>
                <a:ext cx="914391" cy="614370"/>
              </a:xfrm>
              <a:custGeom>
                <a:avLst/>
                <a:gdLst>
                  <a:gd name="T0" fmla="*/ 489 w 1106"/>
                  <a:gd name="T1" fmla="*/ 775 h 789"/>
                  <a:gd name="T2" fmla="*/ 578 w 1106"/>
                  <a:gd name="T3" fmla="*/ 729 h 789"/>
                  <a:gd name="T4" fmla="*/ 597 w 1106"/>
                  <a:gd name="T5" fmla="*/ 679 h 789"/>
                  <a:gd name="T6" fmla="*/ 665 w 1106"/>
                  <a:gd name="T7" fmla="*/ 671 h 789"/>
                  <a:gd name="T8" fmla="*/ 646 w 1106"/>
                  <a:gd name="T9" fmla="*/ 702 h 789"/>
                  <a:gd name="T10" fmla="*/ 646 w 1106"/>
                  <a:gd name="T11" fmla="*/ 725 h 789"/>
                  <a:gd name="T12" fmla="*/ 689 w 1106"/>
                  <a:gd name="T13" fmla="*/ 696 h 789"/>
                  <a:gd name="T14" fmla="*/ 733 w 1106"/>
                  <a:gd name="T15" fmla="*/ 657 h 789"/>
                  <a:gd name="T16" fmla="*/ 729 w 1106"/>
                  <a:gd name="T17" fmla="*/ 531 h 789"/>
                  <a:gd name="T18" fmla="*/ 803 w 1106"/>
                  <a:gd name="T19" fmla="*/ 475 h 789"/>
                  <a:gd name="T20" fmla="*/ 881 w 1106"/>
                  <a:gd name="T21" fmla="*/ 423 h 789"/>
                  <a:gd name="T22" fmla="*/ 945 w 1106"/>
                  <a:gd name="T23" fmla="*/ 395 h 789"/>
                  <a:gd name="T24" fmla="*/ 985 w 1106"/>
                  <a:gd name="T25" fmla="*/ 343 h 789"/>
                  <a:gd name="T26" fmla="*/ 1020 w 1106"/>
                  <a:gd name="T27" fmla="*/ 308 h 789"/>
                  <a:gd name="T28" fmla="*/ 1005 w 1106"/>
                  <a:gd name="T29" fmla="*/ 279 h 789"/>
                  <a:gd name="T30" fmla="*/ 993 w 1106"/>
                  <a:gd name="T31" fmla="*/ 234 h 789"/>
                  <a:gd name="T32" fmla="*/ 1022 w 1106"/>
                  <a:gd name="T33" fmla="*/ 190 h 789"/>
                  <a:gd name="T34" fmla="*/ 1055 w 1106"/>
                  <a:gd name="T35" fmla="*/ 161 h 789"/>
                  <a:gd name="T36" fmla="*/ 1100 w 1106"/>
                  <a:gd name="T37" fmla="*/ 170 h 789"/>
                  <a:gd name="T38" fmla="*/ 1069 w 1106"/>
                  <a:gd name="T39" fmla="*/ 99 h 789"/>
                  <a:gd name="T40" fmla="*/ 1106 w 1106"/>
                  <a:gd name="T41" fmla="*/ 40 h 789"/>
                  <a:gd name="T42" fmla="*/ 1065 w 1106"/>
                  <a:gd name="T43" fmla="*/ 46 h 789"/>
                  <a:gd name="T44" fmla="*/ 1014 w 1106"/>
                  <a:gd name="T45" fmla="*/ 66 h 789"/>
                  <a:gd name="T46" fmla="*/ 964 w 1106"/>
                  <a:gd name="T47" fmla="*/ 73 h 789"/>
                  <a:gd name="T48" fmla="*/ 929 w 1106"/>
                  <a:gd name="T49" fmla="*/ 56 h 789"/>
                  <a:gd name="T50" fmla="*/ 863 w 1106"/>
                  <a:gd name="T51" fmla="*/ 97 h 789"/>
                  <a:gd name="T52" fmla="*/ 826 w 1106"/>
                  <a:gd name="T53" fmla="*/ 99 h 789"/>
                  <a:gd name="T54" fmla="*/ 797 w 1106"/>
                  <a:gd name="T55" fmla="*/ 167 h 789"/>
                  <a:gd name="T56" fmla="*/ 755 w 1106"/>
                  <a:gd name="T57" fmla="*/ 147 h 789"/>
                  <a:gd name="T58" fmla="*/ 722 w 1106"/>
                  <a:gd name="T59" fmla="*/ 188 h 789"/>
                  <a:gd name="T60" fmla="*/ 642 w 1106"/>
                  <a:gd name="T61" fmla="*/ 172 h 789"/>
                  <a:gd name="T62" fmla="*/ 627 w 1106"/>
                  <a:gd name="T63" fmla="*/ 190 h 789"/>
                  <a:gd name="T64" fmla="*/ 576 w 1106"/>
                  <a:gd name="T65" fmla="*/ 186 h 789"/>
                  <a:gd name="T66" fmla="*/ 553 w 1106"/>
                  <a:gd name="T67" fmla="*/ 209 h 789"/>
                  <a:gd name="T68" fmla="*/ 547 w 1106"/>
                  <a:gd name="T69" fmla="*/ 190 h 789"/>
                  <a:gd name="T70" fmla="*/ 504 w 1106"/>
                  <a:gd name="T71" fmla="*/ 217 h 789"/>
                  <a:gd name="T72" fmla="*/ 448 w 1106"/>
                  <a:gd name="T73" fmla="*/ 192 h 789"/>
                  <a:gd name="T74" fmla="*/ 425 w 1106"/>
                  <a:gd name="T75" fmla="*/ 145 h 789"/>
                  <a:gd name="T76" fmla="*/ 338 w 1106"/>
                  <a:gd name="T77" fmla="*/ 153 h 789"/>
                  <a:gd name="T78" fmla="*/ 256 w 1106"/>
                  <a:gd name="T79" fmla="*/ 136 h 789"/>
                  <a:gd name="T80" fmla="*/ 250 w 1106"/>
                  <a:gd name="T81" fmla="*/ 106 h 789"/>
                  <a:gd name="T82" fmla="*/ 246 w 1106"/>
                  <a:gd name="T83" fmla="*/ 50 h 789"/>
                  <a:gd name="T84" fmla="*/ 180 w 1106"/>
                  <a:gd name="T85" fmla="*/ 17 h 789"/>
                  <a:gd name="T86" fmla="*/ 136 w 1106"/>
                  <a:gd name="T87" fmla="*/ 8 h 789"/>
                  <a:gd name="T88" fmla="*/ 138 w 1106"/>
                  <a:gd name="T89" fmla="*/ 66 h 789"/>
                  <a:gd name="T90" fmla="*/ 122 w 1106"/>
                  <a:gd name="T91" fmla="*/ 60 h 789"/>
                  <a:gd name="T92" fmla="*/ 107 w 1106"/>
                  <a:gd name="T93" fmla="*/ 33 h 789"/>
                  <a:gd name="T94" fmla="*/ 87 w 1106"/>
                  <a:gd name="T95" fmla="*/ 72 h 789"/>
                  <a:gd name="T96" fmla="*/ 62 w 1106"/>
                  <a:gd name="T97" fmla="*/ 137 h 789"/>
                  <a:gd name="T98" fmla="*/ 101 w 1106"/>
                  <a:gd name="T99" fmla="*/ 178 h 789"/>
                  <a:gd name="T100" fmla="*/ 126 w 1106"/>
                  <a:gd name="T101" fmla="*/ 170 h 789"/>
                  <a:gd name="T102" fmla="*/ 163 w 1106"/>
                  <a:gd name="T103" fmla="*/ 219 h 789"/>
                  <a:gd name="T104" fmla="*/ 126 w 1106"/>
                  <a:gd name="T105" fmla="*/ 310 h 789"/>
                  <a:gd name="T106" fmla="*/ 31 w 1106"/>
                  <a:gd name="T107" fmla="*/ 395 h 789"/>
                  <a:gd name="T108" fmla="*/ 0 w 1106"/>
                  <a:gd name="T109" fmla="*/ 514 h 789"/>
                  <a:gd name="T110" fmla="*/ 85 w 1106"/>
                  <a:gd name="T111" fmla="*/ 655 h 789"/>
                  <a:gd name="T112" fmla="*/ 165 w 1106"/>
                  <a:gd name="T113" fmla="*/ 644 h 789"/>
                  <a:gd name="T114" fmla="*/ 212 w 1106"/>
                  <a:gd name="T115" fmla="*/ 694 h 789"/>
                  <a:gd name="T116" fmla="*/ 295 w 1106"/>
                  <a:gd name="T117" fmla="*/ 733 h 789"/>
                  <a:gd name="T118" fmla="*/ 347 w 1106"/>
                  <a:gd name="T119" fmla="*/ 727 h 789"/>
                  <a:gd name="T120" fmla="*/ 390 w 1106"/>
                  <a:gd name="T121" fmla="*/ 748 h 78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06"/>
                  <a:gd name="T184" fmla="*/ 0 h 789"/>
                  <a:gd name="T185" fmla="*/ 1106 w 1106"/>
                  <a:gd name="T186" fmla="*/ 789 h 78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06" h="789">
                    <a:moveTo>
                      <a:pt x="467" y="789"/>
                    </a:moveTo>
                    <a:lnTo>
                      <a:pt x="489" y="775"/>
                    </a:lnTo>
                    <a:lnTo>
                      <a:pt x="541" y="766"/>
                    </a:lnTo>
                    <a:lnTo>
                      <a:pt x="578" y="729"/>
                    </a:lnTo>
                    <a:lnTo>
                      <a:pt x="574" y="710"/>
                    </a:lnTo>
                    <a:lnTo>
                      <a:pt x="597" y="679"/>
                    </a:lnTo>
                    <a:lnTo>
                      <a:pt x="642" y="671"/>
                    </a:lnTo>
                    <a:lnTo>
                      <a:pt x="665" y="671"/>
                    </a:lnTo>
                    <a:lnTo>
                      <a:pt x="665" y="686"/>
                    </a:lnTo>
                    <a:lnTo>
                      <a:pt x="646" y="702"/>
                    </a:lnTo>
                    <a:lnTo>
                      <a:pt x="640" y="715"/>
                    </a:lnTo>
                    <a:lnTo>
                      <a:pt x="646" y="725"/>
                    </a:lnTo>
                    <a:lnTo>
                      <a:pt x="665" y="721"/>
                    </a:lnTo>
                    <a:lnTo>
                      <a:pt x="689" y="696"/>
                    </a:lnTo>
                    <a:lnTo>
                      <a:pt x="712" y="690"/>
                    </a:lnTo>
                    <a:lnTo>
                      <a:pt x="733" y="657"/>
                    </a:lnTo>
                    <a:lnTo>
                      <a:pt x="712" y="568"/>
                    </a:lnTo>
                    <a:lnTo>
                      <a:pt x="729" y="531"/>
                    </a:lnTo>
                    <a:lnTo>
                      <a:pt x="751" y="529"/>
                    </a:lnTo>
                    <a:lnTo>
                      <a:pt x="803" y="475"/>
                    </a:lnTo>
                    <a:lnTo>
                      <a:pt x="822" y="475"/>
                    </a:lnTo>
                    <a:lnTo>
                      <a:pt x="881" y="423"/>
                    </a:lnTo>
                    <a:lnTo>
                      <a:pt x="886" y="395"/>
                    </a:lnTo>
                    <a:lnTo>
                      <a:pt x="945" y="395"/>
                    </a:lnTo>
                    <a:lnTo>
                      <a:pt x="958" y="384"/>
                    </a:lnTo>
                    <a:lnTo>
                      <a:pt x="985" y="343"/>
                    </a:lnTo>
                    <a:lnTo>
                      <a:pt x="997" y="320"/>
                    </a:lnTo>
                    <a:lnTo>
                      <a:pt x="1020" y="308"/>
                    </a:lnTo>
                    <a:lnTo>
                      <a:pt x="1020" y="283"/>
                    </a:lnTo>
                    <a:lnTo>
                      <a:pt x="1005" y="279"/>
                    </a:lnTo>
                    <a:lnTo>
                      <a:pt x="987" y="262"/>
                    </a:lnTo>
                    <a:lnTo>
                      <a:pt x="993" y="234"/>
                    </a:lnTo>
                    <a:lnTo>
                      <a:pt x="1022" y="240"/>
                    </a:lnTo>
                    <a:lnTo>
                      <a:pt x="1022" y="190"/>
                    </a:lnTo>
                    <a:lnTo>
                      <a:pt x="1043" y="161"/>
                    </a:lnTo>
                    <a:lnTo>
                      <a:pt x="1055" y="161"/>
                    </a:lnTo>
                    <a:lnTo>
                      <a:pt x="1092" y="176"/>
                    </a:lnTo>
                    <a:lnTo>
                      <a:pt x="1100" y="170"/>
                    </a:lnTo>
                    <a:lnTo>
                      <a:pt x="1084" y="145"/>
                    </a:lnTo>
                    <a:lnTo>
                      <a:pt x="1069" y="99"/>
                    </a:lnTo>
                    <a:lnTo>
                      <a:pt x="1078" y="91"/>
                    </a:lnTo>
                    <a:lnTo>
                      <a:pt x="1106" y="40"/>
                    </a:lnTo>
                    <a:lnTo>
                      <a:pt x="1098" y="33"/>
                    </a:lnTo>
                    <a:lnTo>
                      <a:pt x="1065" y="46"/>
                    </a:lnTo>
                    <a:lnTo>
                      <a:pt x="1040" y="56"/>
                    </a:lnTo>
                    <a:lnTo>
                      <a:pt x="1014" y="66"/>
                    </a:lnTo>
                    <a:lnTo>
                      <a:pt x="987" y="58"/>
                    </a:lnTo>
                    <a:lnTo>
                      <a:pt x="964" y="73"/>
                    </a:lnTo>
                    <a:lnTo>
                      <a:pt x="950" y="73"/>
                    </a:lnTo>
                    <a:lnTo>
                      <a:pt x="929" y="56"/>
                    </a:lnTo>
                    <a:lnTo>
                      <a:pt x="914" y="83"/>
                    </a:lnTo>
                    <a:lnTo>
                      <a:pt x="863" y="97"/>
                    </a:lnTo>
                    <a:lnTo>
                      <a:pt x="836" y="89"/>
                    </a:lnTo>
                    <a:lnTo>
                      <a:pt x="826" y="99"/>
                    </a:lnTo>
                    <a:lnTo>
                      <a:pt x="817" y="141"/>
                    </a:lnTo>
                    <a:lnTo>
                      <a:pt x="797" y="167"/>
                    </a:lnTo>
                    <a:lnTo>
                      <a:pt x="774" y="167"/>
                    </a:lnTo>
                    <a:lnTo>
                      <a:pt x="755" y="147"/>
                    </a:lnTo>
                    <a:lnTo>
                      <a:pt x="725" y="149"/>
                    </a:lnTo>
                    <a:lnTo>
                      <a:pt x="722" y="188"/>
                    </a:lnTo>
                    <a:lnTo>
                      <a:pt x="685" y="203"/>
                    </a:lnTo>
                    <a:lnTo>
                      <a:pt x="642" y="172"/>
                    </a:lnTo>
                    <a:lnTo>
                      <a:pt x="632" y="172"/>
                    </a:lnTo>
                    <a:lnTo>
                      <a:pt x="627" y="190"/>
                    </a:lnTo>
                    <a:lnTo>
                      <a:pt x="592" y="203"/>
                    </a:lnTo>
                    <a:lnTo>
                      <a:pt x="576" y="186"/>
                    </a:lnTo>
                    <a:lnTo>
                      <a:pt x="559" y="203"/>
                    </a:lnTo>
                    <a:lnTo>
                      <a:pt x="553" y="209"/>
                    </a:lnTo>
                    <a:lnTo>
                      <a:pt x="545" y="196"/>
                    </a:lnTo>
                    <a:lnTo>
                      <a:pt x="547" y="190"/>
                    </a:lnTo>
                    <a:lnTo>
                      <a:pt x="539" y="184"/>
                    </a:lnTo>
                    <a:lnTo>
                      <a:pt x="504" y="217"/>
                    </a:lnTo>
                    <a:lnTo>
                      <a:pt x="473" y="211"/>
                    </a:lnTo>
                    <a:lnTo>
                      <a:pt x="448" y="192"/>
                    </a:lnTo>
                    <a:lnTo>
                      <a:pt x="435" y="190"/>
                    </a:lnTo>
                    <a:lnTo>
                      <a:pt x="425" y="145"/>
                    </a:lnTo>
                    <a:lnTo>
                      <a:pt x="341" y="149"/>
                    </a:lnTo>
                    <a:lnTo>
                      <a:pt x="338" y="153"/>
                    </a:lnTo>
                    <a:lnTo>
                      <a:pt x="307" y="136"/>
                    </a:lnTo>
                    <a:lnTo>
                      <a:pt x="256" y="136"/>
                    </a:lnTo>
                    <a:lnTo>
                      <a:pt x="246" y="132"/>
                    </a:lnTo>
                    <a:lnTo>
                      <a:pt x="250" y="106"/>
                    </a:lnTo>
                    <a:lnTo>
                      <a:pt x="262" y="75"/>
                    </a:lnTo>
                    <a:lnTo>
                      <a:pt x="246" y="50"/>
                    </a:lnTo>
                    <a:lnTo>
                      <a:pt x="243" y="35"/>
                    </a:lnTo>
                    <a:lnTo>
                      <a:pt x="180" y="17"/>
                    </a:lnTo>
                    <a:lnTo>
                      <a:pt x="142" y="0"/>
                    </a:lnTo>
                    <a:lnTo>
                      <a:pt x="136" y="8"/>
                    </a:lnTo>
                    <a:lnTo>
                      <a:pt x="159" y="37"/>
                    </a:lnTo>
                    <a:lnTo>
                      <a:pt x="138" y="66"/>
                    </a:lnTo>
                    <a:lnTo>
                      <a:pt x="132" y="70"/>
                    </a:lnTo>
                    <a:lnTo>
                      <a:pt x="122" y="60"/>
                    </a:lnTo>
                    <a:lnTo>
                      <a:pt x="122" y="33"/>
                    </a:lnTo>
                    <a:lnTo>
                      <a:pt x="107" y="33"/>
                    </a:lnTo>
                    <a:lnTo>
                      <a:pt x="91" y="50"/>
                    </a:lnTo>
                    <a:lnTo>
                      <a:pt x="87" y="72"/>
                    </a:lnTo>
                    <a:lnTo>
                      <a:pt x="58" y="93"/>
                    </a:lnTo>
                    <a:lnTo>
                      <a:pt x="62" y="137"/>
                    </a:lnTo>
                    <a:lnTo>
                      <a:pt x="93" y="151"/>
                    </a:lnTo>
                    <a:lnTo>
                      <a:pt x="101" y="178"/>
                    </a:lnTo>
                    <a:lnTo>
                      <a:pt x="116" y="178"/>
                    </a:lnTo>
                    <a:lnTo>
                      <a:pt x="126" y="170"/>
                    </a:lnTo>
                    <a:lnTo>
                      <a:pt x="161" y="203"/>
                    </a:lnTo>
                    <a:lnTo>
                      <a:pt x="163" y="219"/>
                    </a:lnTo>
                    <a:lnTo>
                      <a:pt x="126" y="295"/>
                    </a:lnTo>
                    <a:lnTo>
                      <a:pt x="126" y="310"/>
                    </a:lnTo>
                    <a:lnTo>
                      <a:pt x="60" y="347"/>
                    </a:lnTo>
                    <a:lnTo>
                      <a:pt x="31" y="395"/>
                    </a:lnTo>
                    <a:lnTo>
                      <a:pt x="25" y="446"/>
                    </a:lnTo>
                    <a:lnTo>
                      <a:pt x="0" y="514"/>
                    </a:lnTo>
                    <a:lnTo>
                      <a:pt x="84" y="628"/>
                    </a:lnTo>
                    <a:lnTo>
                      <a:pt x="85" y="655"/>
                    </a:lnTo>
                    <a:lnTo>
                      <a:pt x="149" y="634"/>
                    </a:lnTo>
                    <a:lnTo>
                      <a:pt x="165" y="644"/>
                    </a:lnTo>
                    <a:lnTo>
                      <a:pt x="208" y="661"/>
                    </a:lnTo>
                    <a:lnTo>
                      <a:pt x="212" y="694"/>
                    </a:lnTo>
                    <a:lnTo>
                      <a:pt x="274" y="704"/>
                    </a:lnTo>
                    <a:lnTo>
                      <a:pt x="295" y="733"/>
                    </a:lnTo>
                    <a:lnTo>
                      <a:pt x="336" y="744"/>
                    </a:lnTo>
                    <a:lnTo>
                      <a:pt x="347" y="727"/>
                    </a:lnTo>
                    <a:lnTo>
                      <a:pt x="355" y="727"/>
                    </a:lnTo>
                    <a:lnTo>
                      <a:pt x="390" y="748"/>
                    </a:lnTo>
                    <a:lnTo>
                      <a:pt x="467" y="789"/>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88" name="Freeform 88">
                <a:extLst>
                  <a:ext uri="{FF2B5EF4-FFF2-40B4-BE49-F238E27FC236}">
                    <a16:creationId xmlns:a16="http://schemas.microsoft.com/office/drawing/2014/main" id="{3F5851BE-5F31-4B73-B73E-3CB2A4066BFD}"/>
                  </a:ext>
                </a:extLst>
              </p:cNvPr>
              <p:cNvSpPr>
                <a:spLocks noChangeAspect="1"/>
              </p:cNvSpPr>
              <p:nvPr/>
            </p:nvSpPr>
            <p:spPr bwMode="auto">
              <a:xfrm rot="21335061">
                <a:off x="3179712" y="4018498"/>
                <a:ext cx="491665" cy="578016"/>
              </a:xfrm>
              <a:custGeom>
                <a:avLst/>
                <a:gdLst>
                  <a:gd name="T0" fmla="*/ 467 w 591"/>
                  <a:gd name="T1" fmla="*/ 681 h 745"/>
                  <a:gd name="T2" fmla="*/ 461 w 591"/>
                  <a:gd name="T3" fmla="*/ 605 h 745"/>
                  <a:gd name="T4" fmla="*/ 484 w 591"/>
                  <a:gd name="T5" fmla="*/ 512 h 745"/>
                  <a:gd name="T6" fmla="*/ 480 w 591"/>
                  <a:gd name="T7" fmla="*/ 436 h 745"/>
                  <a:gd name="T8" fmla="*/ 508 w 591"/>
                  <a:gd name="T9" fmla="*/ 415 h 745"/>
                  <a:gd name="T10" fmla="*/ 467 w 591"/>
                  <a:gd name="T11" fmla="*/ 326 h 745"/>
                  <a:gd name="T12" fmla="*/ 438 w 591"/>
                  <a:gd name="T13" fmla="*/ 273 h 745"/>
                  <a:gd name="T14" fmla="*/ 527 w 591"/>
                  <a:gd name="T15" fmla="*/ 240 h 745"/>
                  <a:gd name="T16" fmla="*/ 546 w 591"/>
                  <a:gd name="T17" fmla="*/ 254 h 745"/>
                  <a:gd name="T18" fmla="*/ 579 w 591"/>
                  <a:gd name="T19" fmla="*/ 227 h 745"/>
                  <a:gd name="T20" fmla="*/ 577 w 591"/>
                  <a:gd name="T21" fmla="*/ 207 h 745"/>
                  <a:gd name="T22" fmla="*/ 575 w 591"/>
                  <a:gd name="T23" fmla="*/ 155 h 745"/>
                  <a:gd name="T24" fmla="*/ 463 w 591"/>
                  <a:gd name="T25" fmla="*/ 93 h 745"/>
                  <a:gd name="T26" fmla="*/ 444 w 591"/>
                  <a:gd name="T27" fmla="*/ 110 h 745"/>
                  <a:gd name="T28" fmla="*/ 382 w 591"/>
                  <a:gd name="T29" fmla="*/ 70 h 745"/>
                  <a:gd name="T30" fmla="*/ 316 w 591"/>
                  <a:gd name="T31" fmla="*/ 27 h 745"/>
                  <a:gd name="T32" fmla="*/ 257 w 591"/>
                  <a:gd name="T33" fmla="*/ 0 h 745"/>
                  <a:gd name="T34" fmla="*/ 180 w 591"/>
                  <a:gd name="T35" fmla="*/ 95 h 745"/>
                  <a:gd name="T36" fmla="*/ 139 w 591"/>
                  <a:gd name="T37" fmla="*/ 114 h 745"/>
                  <a:gd name="T38" fmla="*/ 54 w 591"/>
                  <a:gd name="T39" fmla="*/ 219 h 745"/>
                  <a:gd name="T40" fmla="*/ 0 w 591"/>
                  <a:gd name="T41" fmla="*/ 339 h 745"/>
                  <a:gd name="T42" fmla="*/ 29 w 591"/>
                  <a:gd name="T43" fmla="*/ 514 h 745"/>
                  <a:gd name="T44" fmla="*/ 64 w 591"/>
                  <a:gd name="T45" fmla="*/ 543 h 745"/>
                  <a:gd name="T46" fmla="*/ 71 w 591"/>
                  <a:gd name="T47" fmla="*/ 518 h 745"/>
                  <a:gd name="T48" fmla="*/ 149 w 591"/>
                  <a:gd name="T49" fmla="*/ 524 h 745"/>
                  <a:gd name="T50" fmla="*/ 147 w 591"/>
                  <a:gd name="T51" fmla="*/ 510 h 745"/>
                  <a:gd name="T52" fmla="*/ 223 w 591"/>
                  <a:gd name="T53" fmla="*/ 553 h 745"/>
                  <a:gd name="T54" fmla="*/ 221 w 591"/>
                  <a:gd name="T55" fmla="*/ 498 h 745"/>
                  <a:gd name="T56" fmla="*/ 256 w 591"/>
                  <a:gd name="T57" fmla="*/ 508 h 745"/>
                  <a:gd name="T58" fmla="*/ 246 w 591"/>
                  <a:gd name="T59" fmla="*/ 547 h 745"/>
                  <a:gd name="T60" fmla="*/ 306 w 591"/>
                  <a:gd name="T61" fmla="*/ 591 h 745"/>
                  <a:gd name="T62" fmla="*/ 434 w 591"/>
                  <a:gd name="T63" fmla="*/ 723 h 745"/>
                  <a:gd name="T64" fmla="*/ 465 w 591"/>
                  <a:gd name="T65" fmla="*/ 737 h 745"/>
                  <a:gd name="T66" fmla="*/ 477 w 591"/>
                  <a:gd name="T67" fmla="*/ 694 h 7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91"/>
                  <a:gd name="T103" fmla="*/ 0 h 745"/>
                  <a:gd name="T104" fmla="*/ 591 w 591"/>
                  <a:gd name="T105" fmla="*/ 745 h 7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91" h="745">
                    <a:moveTo>
                      <a:pt x="477" y="694"/>
                    </a:moveTo>
                    <a:lnTo>
                      <a:pt x="467" y="681"/>
                    </a:lnTo>
                    <a:lnTo>
                      <a:pt x="475" y="650"/>
                    </a:lnTo>
                    <a:lnTo>
                      <a:pt x="461" y="605"/>
                    </a:lnTo>
                    <a:lnTo>
                      <a:pt x="473" y="584"/>
                    </a:lnTo>
                    <a:lnTo>
                      <a:pt x="484" y="512"/>
                    </a:lnTo>
                    <a:lnTo>
                      <a:pt x="475" y="479"/>
                    </a:lnTo>
                    <a:lnTo>
                      <a:pt x="480" y="436"/>
                    </a:lnTo>
                    <a:lnTo>
                      <a:pt x="504" y="425"/>
                    </a:lnTo>
                    <a:lnTo>
                      <a:pt x="508" y="415"/>
                    </a:lnTo>
                    <a:lnTo>
                      <a:pt x="479" y="374"/>
                    </a:lnTo>
                    <a:lnTo>
                      <a:pt x="467" y="326"/>
                    </a:lnTo>
                    <a:lnTo>
                      <a:pt x="413" y="308"/>
                    </a:lnTo>
                    <a:lnTo>
                      <a:pt x="438" y="273"/>
                    </a:lnTo>
                    <a:lnTo>
                      <a:pt x="467" y="264"/>
                    </a:lnTo>
                    <a:lnTo>
                      <a:pt x="527" y="240"/>
                    </a:lnTo>
                    <a:lnTo>
                      <a:pt x="537" y="254"/>
                    </a:lnTo>
                    <a:lnTo>
                      <a:pt x="546" y="254"/>
                    </a:lnTo>
                    <a:lnTo>
                      <a:pt x="558" y="233"/>
                    </a:lnTo>
                    <a:lnTo>
                      <a:pt x="579" y="227"/>
                    </a:lnTo>
                    <a:lnTo>
                      <a:pt x="583" y="215"/>
                    </a:lnTo>
                    <a:lnTo>
                      <a:pt x="577" y="207"/>
                    </a:lnTo>
                    <a:lnTo>
                      <a:pt x="591" y="174"/>
                    </a:lnTo>
                    <a:lnTo>
                      <a:pt x="575" y="155"/>
                    </a:lnTo>
                    <a:lnTo>
                      <a:pt x="498" y="114"/>
                    </a:lnTo>
                    <a:lnTo>
                      <a:pt x="463" y="93"/>
                    </a:lnTo>
                    <a:lnTo>
                      <a:pt x="455" y="93"/>
                    </a:lnTo>
                    <a:lnTo>
                      <a:pt x="444" y="110"/>
                    </a:lnTo>
                    <a:lnTo>
                      <a:pt x="403" y="99"/>
                    </a:lnTo>
                    <a:lnTo>
                      <a:pt x="382" y="70"/>
                    </a:lnTo>
                    <a:lnTo>
                      <a:pt x="320" y="60"/>
                    </a:lnTo>
                    <a:lnTo>
                      <a:pt x="316" y="27"/>
                    </a:lnTo>
                    <a:lnTo>
                      <a:pt x="273" y="10"/>
                    </a:lnTo>
                    <a:lnTo>
                      <a:pt x="257" y="0"/>
                    </a:lnTo>
                    <a:lnTo>
                      <a:pt x="205" y="97"/>
                    </a:lnTo>
                    <a:lnTo>
                      <a:pt x="180" y="95"/>
                    </a:lnTo>
                    <a:lnTo>
                      <a:pt x="168" y="110"/>
                    </a:lnTo>
                    <a:lnTo>
                      <a:pt x="139" y="114"/>
                    </a:lnTo>
                    <a:lnTo>
                      <a:pt x="106" y="167"/>
                    </a:lnTo>
                    <a:lnTo>
                      <a:pt x="54" y="219"/>
                    </a:lnTo>
                    <a:lnTo>
                      <a:pt x="34" y="252"/>
                    </a:lnTo>
                    <a:lnTo>
                      <a:pt x="0" y="339"/>
                    </a:lnTo>
                    <a:lnTo>
                      <a:pt x="19" y="368"/>
                    </a:lnTo>
                    <a:lnTo>
                      <a:pt x="29" y="514"/>
                    </a:lnTo>
                    <a:lnTo>
                      <a:pt x="36" y="529"/>
                    </a:lnTo>
                    <a:lnTo>
                      <a:pt x="64" y="543"/>
                    </a:lnTo>
                    <a:lnTo>
                      <a:pt x="64" y="533"/>
                    </a:lnTo>
                    <a:lnTo>
                      <a:pt x="71" y="518"/>
                    </a:lnTo>
                    <a:lnTo>
                      <a:pt x="135" y="533"/>
                    </a:lnTo>
                    <a:lnTo>
                      <a:pt x="149" y="524"/>
                    </a:lnTo>
                    <a:lnTo>
                      <a:pt x="139" y="518"/>
                    </a:lnTo>
                    <a:lnTo>
                      <a:pt x="147" y="510"/>
                    </a:lnTo>
                    <a:lnTo>
                      <a:pt x="219" y="558"/>
                    </a:lnTo>
                    <a:lnTo>
                      <a:pt x="223" y="553"/>
                    </a:lnTo>
                    <a:lnTo>
                      <a:pt x="215" y="504"/>
                    </a:lnTo>
                    <a:lnTo>
                      <a:pt x="221" y="498"/>
                    </a:lnTo>
                    <a:lnTo>
                      <a:pt x="236" y="512"/>
                    </a:lnTo>
                    <a:lnTo>
                      <a:pt x="256" y="508"/>
                    </a:lnTo>
                    <a:lnTo>
                      <a:pt x="256" y="516"/>
                    </a:lnTo>
                    <a:lnTo>
                      <a:pt x="246" y="547"/>
                    </a:lnTo>
                    <a:lnTo>
                      <a:pt x="252" y="553"/>
                    </a:lnTo>
                    <a:lnTo>
                      <a:pt x="306" y="591"/>
                    </a:lnTo>
                    <a:lnTo>
                      <a:pt x="426" y="692"/>
                    </a:lnTo>
                    <a:lnTo>
                      <a:pt x="434" y="723"/>
                    </a:lnTo>
                    <a:lnTo>
                      <a:pt x="457" y="745"/>
                    </a:lnTo>
                    <a:lnTo>
                      <a:pt x="465" y="737"/>
                    </a:lnTo>
                    <a:lnTo>
                      <a:pt x="471" y="706"/>
                    </a:lnTo>
                    <a:lnTo>
                      <a:pt x="477" y="694"/>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89" name="Freeform 89">
                <a:extLst>
                  <a:ext uri="{FF2B5EF4-FFF2-40B4-BE49-F238E27FC236}">
                    <a16:creationId xmlns:a16="http://schemas.microsoft.com/office/drawing/2014/main" id="{5CDC7872-75B0-41F0-88D2-79D753996364}"/>
                  </a:ext>
                </a:extLst>
              </p:cNvPr>
              <p:cNvSpPr>
                <a:spLocks noChangeAspect="1"/>
              </p:cNvSpPr>
              <p:nvPr/>
            </p:nvSpPr>
            <p:spPr bwMode="auto">
              <a:xfrm rot="21335061">
                <a:off x="3522608" y="4013044"/>
                <a:ext cx="644065" cy="539846"/>
              </a:xfrm>
              <a:custGeom>
                <a:avLst/>
                <a:gdLst>
                  <a:gd name="T0" fmla="*/ 54 w 773"/>
                  <a:gd name="T1" fmla="*/ 644 h 694"/>
                  <a:gd name="T2" fmla="*/ 48 w 773"/>
                  <a:gd name="T3" fmla="*/ 568 h 694"/>
                  <a:gd name="T4" fmla="*/ 71 w 773"/>
                  <a:gd name="T5" fmla="*/ 475 h 694"/>
                  <a:gd name="T6" fmla="*/ 67 w 773"/>
                  <a:gd name="T7" fmla="*/ 399 h 694"/>
                  <a:gd name="T8" fmla="*/ 95 w 773"/>
                  <a:gd name="T9" fmla="*/ 378 h 694"/>
                  <a:gd name="T10" fmla="*/ 54 w 773"/>
                  <a:gd name="T11" fmla="*/ 289 h 694"/>
                  <a:gd name="T12" fmla="*/ 25 w 773"/>
                  <a:gd name="T13" fmla="*/ 236 h 694"/>
                  <a:gd name="T14" fmla="*/ 114 w 773"/>
                  <a:gd name="T15" fmla="*/ 203 h 694"/>
                  <a:gd name="T16" fmla="*/ 133 w 773"/>
                  <a:gd name="T17" fmla="*/ 217 h 694"/>
                  <a:gd name="T18" fmla="*/ 166 w 773"/>
                  <a:gd name="T19" fmla="*/ 190 h 694"/>
                  <a:gd name="T20" fmla="*/ 164 w 773"/>
                  <a:gd name="T21" fmla="*/ 170 h 694"/>
                  <a:gd name="T22" fmla="*/ 162 w 773"/>
                  <a:gd name="T23" fmla="*/ 118 h 694"/>
                  <a:gd name="T24" fmla="*/ 236 w 773"/>
                  <a:gd name="T25" fmla="*/ 95 h 694"/>
                  <a:gd name="T26" fmla="*/ 269 w 773"/>
                  <a:gd name="T27" fmla="*/ 39 h 694"/>
                  <a:gd name="T28" fmla="*/ 337 w 773"/>
                  <a:gd name="T29" fmla="*/ 0 h 694"/>
                  <a:gd name="T30" fmla="*/ 360 w 773"/>
                  <a:gd name="T31" fmla="*/ 15 h 694"/>
                  <a:gd name="T32" fmla="*/ 335 w 773"/>
                  <a:gd name="T33" fmla="*/ 44 h 694"/>
                  <a:gd name="T34" fmla="*/ 360 w 773"/>
                  <a:gd name="T35" fmla="*/ 50 h 694"/>
                  <a:gd name="T36" fmla="*/ 407 w 773"/>
                  <a:gd name="T37" fmla="*/ 19 h 694"/>
                  <a:gd name="T38" fmla="*/ 442 w 773"/>
                  <a:gd name="T39" fmla="*/ 101 h 694"/>
                  <a:gd name="T40" fmla="*/ 463 w 773"/>
                  <a:gd name="T41" fmla="*/ 157 h 694"/>
                  <a:gd name="T42" fmla="*/ 504 w 773"/>
                  <a:gd name="T43" fmla="*/ 207 h 694"/>
                  <a:gd name="T44" fmla="*/ 484 w 773"/>
                  <a:gd name="T45" fmla="*/ 265 h 694"/>
                  <a:gd name="T46" fmla="*/ 455 w 773"/>
                  <a:gd name="T47" fmla="*/ 264 h 694"/>
                  <a:gd name="T48" fmla="*/ 486 w 773"/>
                  <a:gd name="T49" fmla="*/ 310 h 694"/>
                  <a:gd name="T50" fmla="*/ 529 w 773"/>
                  <a:gd name="T51" fmla="*/ 296 h 694"/>
                  <a:gd name="T52" fmla="*/ 591 w 773"/>
                  <a:gd name="T53" fmla="*/ 279 h 694"/>
                  <a:gd name="T54" fmla="*/ 622 w 773"/>
                  <a:gd name="T55" fmla="*/ 250 h 694"/>
                  <a:gd name="T56" fmla="*/ 647 w 773"/>
                  <a:gd name="T57" fmla="*/ 296 h 694"/>
                  <a:gd name="T58" fmla="*/ 671 w 773"/>
                  <a:gd name="T59" fmla="*/ 362 h 694"/>
                  <a:gd name="T60" fmla="*/ 696 w 773"/>
                  <a:gd name="T61" fmla="*/ 407 h 694"/>
                  <a:gd name="T62" fmla="*/ 706 w 773"/>
                  <a:gd name="T63" fmla="*/ 442 h 694"/>
                  <a:gd name="T64" fmla="*/ 758 w 773"/>
                  <a:gd name="T65" fmla="*/ 436 h 694"/>
                  <a:gd name="T66" fmla="*/ 773 w 773"/>
                  <a:gd name="T67" fmla="*/ 494 h 694"/>
                  <a:gd name="T68" fmla="*/ 748 w 773"/>
                  <a:gd name="T69" fmla="*/ 494 h 694"/>
                  <a:gd name="T70" fmla="*/ 715 w 773"/>
                  <a:gd name="T71" fmla="*/ 539 h 694"/>
                  <a:gd name="T72" fmla="*/ 709 w 773"/>
                  <a:gd name="T73" fmla="*/ 521 h 694"/>
                  <a:gd name="T74" fmla="*/ 676 w 773"/>
                  <a:gd name="T75" fmla="*/ 533 h 694"/>
                  <a:gd name="T76" fmla="*/ 653 w 773"/>
                  <a:gd name="T77" fmla="*/ 537 h 694"/>
                  <a:gd name="T78" fmla="*/ 659 w 773"/>
                  <a:gd name="T79" fmla="*/ 568 h 694"/>
                  <a:gd name="T80" fmla="*/ 578 w 773"/>
                  <a:gd name="T81" fmla="*/ 618 h 694"/>
                  <a:gd name="T82" fmla="*/ 508 w 773"/>
                  <a:gd name="T83" fmla="*/ 605 h 694"/>
                  <a:gd name="T84" fmla="*/ 451 w 773"/>
                  <a:gd name="T85" fmla="*/ 649 h 694"/>
                  <a:gd name="T86" fmla="*/ 397 w 773"/>
                  <a:gd name="T87" fmla="*/ 665 h 694"/>
                  <a:gd name="T88" fmla="*/ 358 w 773"/>
                  <a:gd name="T89" fmla="*/ 642 h 694"/>
                  <a:gd name="T90" fmla="*/ 333 w 773"/>
                  <a:gd name="T91" fmla="*/ 655 h 694"/>
                  <a:gd name="T92" fmla="*/ 250 w 773"/>
                  <a:gd name="T93" fmla="*/ 694 h 694"/>
                  <a:gd name="T94" fmla="*/ 172 w 773"/>
                  <a:gd name="T95" fmla="*/ 686 h 694"/>
                  <a:gd name="T96" fmla="*/ 87 w 773"/>
                  <a:gd name="T97" fmla="*/ 657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73"/>
                  <a:gd name="T148" fmla="*/ 0 h 694"/>
                  <a:gd name="T149" fmla="*/ 773 w 773"/>
                  <a:gd name="T150" fmla="*/ 694 h 69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73" h="694">
                    <a:moveTo>
                      <a:pt x="64" y="657"/>
                    </a:moveTo>
                    <a:lnTo>
                      <a:pt x="54" y="644"/>
                    </a:lnTo>
                    <a:lnTo>
                      <a:pt x="62" y="613"/>
                    </a:lnTo>
                    <a:lnTo>
                      <a:pt x="48" y="568"/>
                    </a:lnTo>
                    <a:lnTo>
                      <a:pt x="60" y="547"/>
                    </a:lnTo>
                    <a:lnTo>
                      <a:pt x="71" y="475"/>
                    </a:lnTo>
                    <a:lnTo>
                      <a:pt x="62" y="442"/>
                    </a:lnTo>
                    <a:lnTo>
                      <a:pt x="67" y="399"/>
                    </a:lnTo>
                    <a:lnTo>
                      <a:pt x="91" y="388"/>
                    </a:lnTo>
                    <a:lnTo>
                      <a:pt x="95" y="378"/>
                    </a:lnTo>
                    <a:lnTo>
                      <a:pt x="66" y="337"/>
                    </a:lnTo>
                    <a:lnTo>
                      <a:pt x="54" y="289"/>
                    </a:lnTo>
                    <a:lnTo>
                      <a:pt x="0" y="271"/>
                    </a:lnTo>
                    <a:lnTo>
                      <a:pt x="25" y="236"/>
                    </a:lnTo>
                    <a:lnTo>
                      <a:pt x="54" y="227"/>
                    </a:lnTo>
                    <a:lnTo>
                      <a:pt x="114" y="203"/>
                    </a:lnTo>
                    <a:lnTo>
                      <a:pt x="124" y="217"/>
                    </a:lnTo>
                    <a:lnTo>
                      <a:pt x="133" y="217"/>
                    </a:lnTo>
                    <a:lnTo>
                      <a:pt x="145" y="196"/>
                    </a:lnTo>
                    <a:lnTo>
                      <a:pt x="166" y="190"/>
                    </a:lnTo>
                    <a:lnTo>
                      <a:pt x="170" y="178"/>
                    </a:lnTo>
                    <a:lnTo>
                      <a:pt x="164" y="170"/>
                    </a:lnTo>
                    <a:lnTo>
                      <a:pt x="178" y="137"/>
                    </a:lnTo>
                    <a:lnTo>
                      <a:pt x="162" y="118"/>
                    </a:lnTo>
                    <a:lnTo>
                      <a:pt x="184" y="104"/>
                    </a:lnTo>
                    <a:lnTo>
                      <a:pt x="236" y="95"/>
                    </a:lnTo>
                    <a:lnTo>
                      <a:pt x="273" y="58"/>
                    </a:lnTo>
                    <a:lnTo>
                      <a:pt x="269" y="39"/>
                    </a:lnTo>
                    <a:lnTo>
                      <a:pt x="292" y="8"/>
                    </a:lnTo>
                    <a:lnTo>
                      <a:pt x="337" y="0"/>
                    </a:lnTo>
                    <a:lnTo>
                      <a:pt x="360" y="0"/>
                    </a:lnTo>
                    <a:lnTo>
                      <a:pt x="360" y="15"/>
                    </a:lnTo>
                    <a:lnTo>
                      <a:pt x="341" y="31"/>
                    </a:lnTo>
                    <a:lnTo>
                      <a:pt x="335" y="44"/>
                    </a:lnTo>
                    <a:lnTo>
                      <a:pt x="341" y="54"/>
                    </a:lnTo>
                    <a:lnTo>
                      <a:pt x="360" y="50"/>
                    </a:lnTo>
                    <a:lnTo>
                      <a:pt x="384" y="25"/>
                    </a:lnTo>
                    <a:lnTo>
                      <a:pt x="407" y="19"/>
                    </a:lnTo>
                    <a:lnTo>
                      <a:pt x="434" y="52"/>
                    </a:lnTo>
                    <a:lnTo>
                      <a:pt x="442" y="101"/>
                    </a:lnTo>
                    <a:lnTo>
                      <a:pt x="455" y="118"/>
                    </a:lnTo>
                    <a:lnTo>
                      <a:pt x="463" y="157"/>
                    </a:lnTo>
                    <a:lnTo>
                      <a:pt x="477" y="165"/>
                    </a:lnTo>
                    <a:lnTo>
                      <a:pt x="504" y="207"/>
                    </a:lnTo>
                    <a:lnTo>
                      <a:pt x="506" y="248"/>
                    </a:lnTo>
                    <a:lnTo>
                      <a:pt x="484" y="265"/>
                    </a:lnTo>
                    <a:lnTo>
                      <a:pt x="465" y="258"/>
                    </a:lnTo>
                    <a:lnTo>
                      <a:pt x="455" y="264"/>
                    </a:lnTo>
                    <a:lnTo>
                      <a:pt x="469" y="289"/>
                    </a:lnTo>
                    <a:lnTo>
                      <a:pt x="486" y="310"/>
                    </a:lnTo>
                    <a:lnTo>
                      <a:pt x="500" y="302"/>
                    </a:lnTo>
                    <a:lnTo>
                      <a:pt x="529" y="296"/>
                    </a:lnTo>
                    <a:lnTo>
                      <a:pt x="556" y="275"/>
                    </a:lnTo>
                    <a:lnTo>
                      <a:pt x="591" y="279"/>
                    </a:lnTo>
                    <a:lnTo>
                      <a:pt x="595" y="254"/>
                    </a:lnTo>
                    <a:lnTo>
                      <a:pt x="622" y="250"/>
                    </a:lnTo>
                    <a:lnTo>
                      <a:pt x="643" y="264"/>
                    </a:lnTo>
                    <a:lnTo>
                      <a:pt x="647" y="296"/>
                    </a:lnTo>
                    <a:lnTo>
                      <a:pt x="659" y="304"/>
                    </a:lnTo>
                    <a:lnTo>
                      <a:pt x="671" y="362"/>
                    </a:lnTo>
                    <a:lnTo>
                      <a:pt x="694" y="390"/>
                    </a:lnTo>
                    <a:lnTo>
                      <a:pt x="696" y="407"/>
                    </a:lnTo>
                    <a:lnTo>
                      <a:pt x="706" y="419"/>
                    </a:lnTo>
                    <a:lnTo>
                      <a:pt x="706" y="442"/>
                    </a:lnTo>
                    <a:lnTo>
                      <a:pt x="723" y="452"/>
                    </a:lnTo>
                    <a:lnTo>
                      <a:pt x="758" y="436"/>
                    </a:lnTo>
                    <a:lnTo>
                      <a:pt x="770" y="444"/>
                    </a:lnTo>
                    <a:lnTo>
                      <a:pt x="773" y="494"/>
                    </a:lnTo>
                    <a:lnTo>
                      <a:pt x="754" y="490"/>
                    </a:lnTo>
                    <a:lnTo>
                      <a:pt x="748" y="494"/>
                    </a:lnTo>
                    <a:lnTo>
                      <a:pt x="740" y="523"/>
                    </a:lnTo>
                    <a:lnTo>
                      <a:pt x="715" y="539"/>
                    </a:lnTo>
                    <a:lnTo>
                      <a:pt x="706" y="529"/>
                    </a:lnTo>
                    <a:lnTo>
                      <a:pt x="709" y="521"/>
                    </a:lnTo>
                    <a:lnTo>
                      <a:pt x="700" y="516"/>
                    </a:lnTo>
                    <a:lnTo>
                      <a:pt x="676" y="533"/>
                    </a:lnTo>
                    <a:lnTo>
                      <a:pt x="659" y="529"/>
                    </a:lnTo>
                    <a:lnTo>
                      <a:pt x="653" y="537"/>
                    </a:lnTo>
                    <a:lnTo>
                      <a:pt x="665" y="554"/>
                    </a:lnTo>
                    <a:lnTo>
                      <a:pt x="659" y="568"/>
                    </a:lnTo>
                    <a:lnTo>
                      <a:pt x="607" y="601"/>
                    </a:lnTo>
                    <a:lnTo>
                      <a:pt x="578" y="618"/>
                    </a:lnTo>
                    <a:lnTo>
                      <a:pt x="529" y="648"/>
                    </a:lnTo>
                    <a:lnTo>
                      <a:pt x="508" y="605"/>
                    </a:lnTo>
                    <a:lnTo>
                      <a:pt x="482" y="616"/>
                    </a:lnTo>
                    <a:lnTo>
                      <a:pt x="451" y="649"/>
                    </a:lnTo>
                    <a:lnTo>
                      <a:pt x="413" y="649"/>
                    </a:lnTo>
                    <a:lnTo>
                      <a:pt x="397" y="665"/>
                    </a:lnTo>
                    <a:lnTo>
                      <a:pt x="384" y="648"/>
                    </a:lnTo>
                    <a:lnTo>
                      <a:pt x="358" y="642"/>
                    </a:lnTo>
                    <a:lnTo>
                      <a:pt x="345" y="630"/>
                    </a:lnTo>
                    <a:lnTo>
                      <a:pt x="333" y="655"/>
                    </a:lnTo>
                    <a:lnTo>
                      <a:pt x="285" y="661"/>
                    </a:lnTo>
                    <a:lnTo>
                      <a:pt x="250" y="694"/>
                    </a:lnTo>
                    <a:lnTo>
                      <a:pt x="236" y="688"/>
                    </a:lnTo>
                    <a:lnTo>
                      <a:pt x="172" y="686"/>
                    </a:lnTo>
                    <a:lnTo>
                      <a:pt x="120" y="667"/>
                    </a:lnTo>
                    <a:lnTo>
                      <a:pt x="87" y="657"/>
                    </a:lnTo>
                    <a:lnTo>
                      <a:pt x="64" y="657"/>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90" name="Freeform 91">
                <a:extLst>
                  <a:ext uri="{FF2B5EF4-FFF2-40B4-BE49-F238E27FC236}">
                    <a16:creationId xmlns:a16="http://schemas.microsoft.com/office/drawing/2014/main" id="{B4C2F3C6-238A-4347-8D50-B02BE0577DC6}"/>
                  </a:ext>
                </a:extLst>
              </p:cNvPr>
              <p:cNvSpPr>
                <a:spLocks noChangeAspect="1"/>
              </p:cNvSpPr>
              <p:nvPr/>
            </p:nvSpPr>
            <p:spPr bwMode="auto">
              <a:xfrm rot="21335061">
                <a:off x="4280972" y="3833096"/>
                <a:ext cx="636808" cy="458051"/>
              </a:xfrm>
              <a:custGeom>
                <a:avLst/>
                <a:gdLst>
                  <a:gd name="T0" fmla="*/ 80 w 765"/>
                  <a:gd name="T1" fmla="*/ 543 h 591"/>
                  <a:gd name="T2" fmla="*/ 64 w 765"/>
                  <a:gd name="T3" fmla="*/ 512 h 591"/>
                  <a:gd name="T4" fmla="*/ 26 w 765"/>
                  <a:gd name="T5" fmla="*/ 453 h 591"/>
                  <a:gd name="T6" fmla="*/ 47 w 765"/>
                  <a:gd name="T7" fmla="*/ 421 h 591"/>
                  <a:gd name="T8" fmla="*/ 18 w 765"/>
                  <a:gd name="T9" fmla="*/ 393 h 591"/>
                  <a:gd name="T10" fmla="*/ 6 w 765"/>
                  <a:gd name="T11" fmla="*/ 366 h 591"/>
                  <a:gd name="T12" fmla="*/ 0 w 765"/>
                  <a:gd name="T13" fmla="*/ 258 h 591"/>
                  <a:gd name="T14" fmla="*/ 37 w 765"/>
                  <a:gd name="T15" fmla="*/ 128 h 591"/>
                  <a:gd name="T16" fmla="*/ 18 w 765"/>
                  <a:gd name="T17" fmla="*/ 62 h 591"/>
                  <a:gd name="T18" fmla="*/ 144 w 765"/>
                  <a:gd name="T19" fmla="*/ 75 h 591"/>
                  <a:gd name="T20" fmla="*/ 216 w 765"/>
                  <a:gd name="T21" fmla="*/ 50 h 591"/>
                  <a:gd name="T22" fmla="*/ 307 w 765"/>
                  <a:gd name="T23" fmla="*/ 40 h 591"/>
                  <a:gd name="T24" fmla="*/ 367 w 765"/>
                  <a:gd name="T25" fmla="*/ 54 h 591"/>
                  <a:gd name="T26" fmla="*/ 448 w 765"/>
                  <a:gd name="T27" fmla="*/ 27 h 591"/>
                  <a:gd name="T28" fmla="*/ 520 w 765"/>
                  <a:gd name="T29" fmla="*/ 25 h 591"/>
                  <a:gd name="T30" fmla="*/ 538 w 765"/>
                  <a:gd name="T31" fmla="*/ 40 h 591"/>
                  <a:gd name="T32" fmla="*/ 592 w 765"/>
                  <a:gd name="T33" fmla="*/ 29 h 591"/>
                  <a:gd name="T34" fmla="*/ 646 w 765"/>
                  <a:gd name="T35" fmla="*/ 13 h 591"/>
                  <a:gd name="T36" fmla="*/ 708 w 765"/>
                  <a:gd name="T37" fmla="*/ 23 h 591"/>
                  <a:gd name="T38" fmla="*/ 736 w 765"/>
                  <a:gd name="T39" fmla="*/ 64 h 591"/>
                  <a:gd name="T40" fmla="*/ 753 w 765"/>
                  <a:gd name="T41" fmla="*/ 81 h 591"/>
                  <a:gd name="T42" fmla="*/ 765 w 765"/>
                  <a:gd name="T43" fmla="*/ 124 h 591"/>
                  <a:gd name="T44" fmla="*/ 706 w 765"/>
                  <a:gd name="T45" fmla="*/ 230 h 591"/>
                  <a:gd name="T46" fmla="*/ 701 w 765"/>
                  <a:gd name="T47" fmla="*/ 269 h 591"/>
                  <a:gd name="T48" fmla="*/ 640 w 765"/>
                  <a:gd name="T49" fmla="*/ 296 h 591"/>
                  <a:gd name="T50" fmla="*/ 571 w 765"/>
                  <a:gd name="T51" fmla="*/ 415 h 591"/>
                  <a:gd name="T52" fmla="*/ 540 w 765"/>
                  <a:gd name="T53" fmla="*/ 481 h 591"/>
                  <a:gd name="T54" fmla="*/ 509 w 765"/>
                  <a:gd name="T55" fmla="*/ 479 h 591"/>
                  <a:gd name="T56" fmla="*/ 423 w 765"/>
                  <a:gd name="T57" fmla="*/ 461 h 591"/>
                  <a:gd name="T58" fmla="*/ 375 w 765"/>
                  <a:gd name="T59" fmla="*/ 498 h 591"/>
                  <a:gd name="T60" fmla="*/ 324 w 765"/>
                  <a:gd name="T61" fmla="*/ 473 h 591"/>
                  <a:gd name="T62" fmla="*/ 212 w 765"/>
                  <a:gd name="T63" fmla="*/ 543 h 591"/>
                  <a:gd name="T64" fmla="*/ 160 w 765"/>
                  <a:gd name="T65" fmla="*/ 591 h 5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65"/>
                  <a:gd name="T100" fmla="*/ 0 h 591"/>
                  <a:gd name="T101" fmla="*/ 765 w 765"/>
                  <a:gd name="T102" fmla="*/ 591 h 5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65" h="591">
                    <a:moveTo>
                      <a:pt x="119" y="580"/>
                    </a:moveTo>
                    <a:lnTo>
                      <a:pt x="80" y="543"/>
                    </a:lnTo>
                    <a:lnTo>
                      <a:pt x="80" y="523"/>
                    </a:lnTo>
                    <a:lnTo>
                      <a:pt x="64" y="512"/>
                    </a:lnTo>
                    <a:lnTo>
                      <a:pt x="51" y="479"/>
                    </a:lnTo>
                    <a:lnTo>
                      <a:pt x="26" y="453"/>
                    </a:lnTo>
                    <a:lnTo>
                      <a:pt x="47" y="432"/>
                    </a:lnTo>
                    <a:lnTo>
                      <a:pt x="47" y="421"/>
                    </a:lnTo>
                    <a:lnTo>
                      <a:pt x="35" y="413"/>
                    </a:lnTo>
                    <a:lnTo>
                      <a:pt x="18" y="393"/>
                    </a:lnTo>
                    <a:lnTo>
                      <a:pt x="22" y="380"/>
                    </a:lnTo>
                    <a:lnTo>
                      <a:pt x="6" y="366"/>
                    </a:lnTo>
                    <a:lnTo>
                      <a:pt x="8" y="314"/>
                    </a:lnTo>
                    <a:lnTo>
                      <a:pt x="0" y="258"/>
                    </a:lnTo>
                    <a:lnTo>
                      <a:pt x="49" y="188"/>
                    </a:lnTo>
                    <a:lnTo>
                      <a:pt x="37" y="128"/>
                    </a:lnTo>
                    <a:lnTo>
                      <a:pt x="12" y="85"/>
                    </a:lnTo>
                    <a:lnTo>
                      <a:pt x="18" y="62"/>
                    </a:lnTo>
                    <a:lnTo>
                      <a:pt x="45" y="62"/>
                    </a:lnTo>
                    <a:lnTo>
                      <a:pt x="144" y="75"/>
                    </a:lnTo>
                    <a:lnTo>
                      <a:pt x="192" y="69"/>
                    </a:lnTo>
                    <a:lnTo>
                      <a:pt x="216" y="50"/>
                    </a:lnTo>
                    <a:lnTo>
                      <a:pt x="289" y="60"/>
                    </a:lnTo>
                    <a:lnTo>
                      <a:pt x="307" y="40"/>
                    </a:lnTo>
                    <a:lnTo>
                      <a:pt x="340" y="56"/>
                    </a:lnTo>
                    <a:lnTo>
                      <a:pt x="367" y="54"/>
                    </a:lnTo>
                    <a:lnTo>
                      <a:pt x="398" y="21"/>
                    </a:lnTo>
                    <a:lnTo>
                      <a:pt x="448" y="27"/>
                    </a:lnTo>
                    <a:lnTo>
                      <a:pt x="468" y="38"/>
                    </a:lnTo>
                    <a:lnTo>
                      <a:pt x="520" y="25"/>
                    </a:lnTo>
                    <a:lnTo>
                      <a:pt x="534" y="37"/>
                    </a:lnTo>
                    <a:lnTo>
                      <a:pt x="538" y="40"/>
                    </a:lnTo>
                    <a:lnTo>
                      <a:pt x="557" y="29"/>
                    </a:lnTo>
                    <a:lnTo>
                      <a:pt x="592" y="29"/>
                    </a:lnTo>
                    <a:lnTo>
                      <a:pt x="631" y="0"/>
                    </a:lnTo>
                    <a:lnTo>
                      <a:pt x="646" y="13"/>
                    </a:lnTo>
                    <a:lnTo>
                      <a:pt x="703" y="2"/>
                    </a:lnTo>
                    <a:lnTo>
                      <a:pt x="708" y="23"/>
                    </a:lnTo>
                    <a:lnTo>
                      <a:pt x="708" y="52"/>
                    </a:lnTo>
                    <a:lnTo>
                      <a:pt x="736" y="64"/>
                    </a:lnTo>
                    <a:lnTo>
                      <a:pt x="745" y="64"/>
                    </a:lnTo>
                    <a:lnTo>
                      <a:pt x="753" y="81"/>
                    </a:lnTo>
                    <a:lnTo>
                      <a:pt x="751" y="106"/>
                    </a:lnTo>
                    <a:lnTo>
                      <a:pt x="765" y="124"/>
                    </a:lnTo>
                    <a:lnTo>
                      <a:pt x="759" y="172"/>
                    </a:lnTo>
                    <a:lnTo>
                      <a:pt x="706" y="230"/>
                    </a:lnTo>
                    <a:lnTo>
                      <a:pt x="701" y="244"/>
                    </a:lnTo>
                    <a:lnTo>
                      <a:pt x="701" y="269"/>
                    </a:lnTo>
                    <a:lnTo>
                      <a:pt x="670" y="296"/>
                    </a:lnTo>
                    <a:lnTo>
                      <a:pt x="640" y="296"/>
                    </a:lnTo>
                    <a:lnTo>
                      <a:pt x="600" y="345"/>
                    </a:lnTo>
                    <a:lnTo>
                      <a:pt x="571" y="415"/>
                    </a:lnTo>
                    <a:lnTo>
                      <a:pt x="575" y="436"/>
                    </a:lnTo>
                    <a:lnTo>
                      <a:pt x="540" y="481"/>
                    </a:lnTo>
                    <a:lnTo>
                      <a:pt x="526" y="475"/>
                    </a:lnTo>
                    <a:lnTo>
                      <a:pt x="509" y="479"/>
                    </a:lnTo>
                    <a:lnTo>
                      <a:pt x="480" y="461"/>
                    </a:lnTo>
                    <a:lnTo>
                      <a:pt x="423" y="461"/>
                    </a:lnTo>
                    <a:lnTo>
                      <a:pt x="408" y="486"/>
                    </a:lnTo>
                    <a:lnTo>
                      <a:pt x="375" y="498"/>
                    </a:lnTo>
                    <a:lnTo>
                      <a:pt x="348" y="486"/>
                    </a:lnTo>
                    <a:lnTo>
                      <a:pt x="324" y="473"/>
                    </a:lnTo>
                    <a:lnTo>
                      <a:pt x="280" y="510"/>
                    </a:lnTo>
                    <a:lnTo>
                      <a:pt x="212" y="543"/>
                    </a:lnTo>
                    <a:lnTo>
                      <a:pt x="192" y="576"/>
                    </a:lnTo>
                    <a:lnTo>
                      <a:pt x="160" y="591"/>
                    </a:lnTo>
                    <a:lnTo>
                      <a:pt x="119" y="580"/>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1" name="Freeform 93">
                <a:extLst>
                  <a:ext uri="{FF2B5EF4-FFF2-40B4-BE49-F238E27FC236}">
                    <a16:creationId xmlns:a16="http://schemas.microsoft.com/office/drawing/2014/main" id="{4507FE40-71AC-4460-AA94-BD7FB4F06643}"/>
                  </a:ext>
                </a:extLst>
              </p:cNvPr>
              <p:cNvSpPr>
                <a:spLocks noChangeAspect="1"/>
              </p:cNvSpPr>
              <p:nvPr/>
            </p:nvSpPr>
            <p:spPr bwMode="auto">
              <a:xfrm rot="21335061">
                <a:off x="5349575" y="3989414"/>
                <a:ext cx="16328" cy="10906"/>
              </a:xfrm>
              <a:custGeom>
                <a:avLst/>
                <a:gdLst>
                  <a:gd name="T0" fmla="*/ 10 w 18"/>
                  <a:gd name="T1" fmla="*/ 18 h 18"/>
                  <a:gd name="T2" fmla="*/ 12 w 18"/>
                  <a:gd name="T3" fmla="*/ 16 h 18"/>
                  <a:gd name="T4" fmla="*/ 16 w 18"/>
                  <a:gd name="T5" fmla="*/ 14 h 18"/>
                  <a:gd name="T6" fmla="*/ 16 w 18"/>
                  <a:gd name="T7" fmla="*/ 12 h 18"/>
                  <a:gd name="T8" fmla="*/ 18 w 18"/>
                  <a:gd name="T9" fmla="*/ 8 h 18"/>
                  <a:gd name="T10" fmla="*/ 16 w 18"/>
                  <a:gd name="T11" fmla="*/ 6 h 18"/>
                  <a:gd name="T12" fmla="*/ 16 w 18"/>
                  <a:gd name="T13" fmla="*/ 2 h 18"/>
                  <a:gd name="T14" fmla="*/ 12 w 18"/>
                  <a:gd name="T15" fmla="*/ 0 h 18"/>
                  <a:gd name="T16" fmla="*/ 10 w 18"/>
                  <a:gd name="T17" fmla="*/ 0 h 18"/>
                  <a:gd name="T18" fmla="*/ 6 w 18"/>
                  <a:gd name="T19" fmla="*/ 0 h 18"/>
                  <a:gd name="T20" fmla="*/ 4 w 18"/>
                  <a:gd name="T21" fmla="*/ 2 h 18"/>
                  <a:gd name="T22" fmla="*/ 2 w 18"/>
                  <a:gd name="T23" fmla="*/ 6 h 18"/>
                  <a:gd name="T24" fmla="*/ 0 w 18"/>
                  <a:gd name="T25" fmla="*/ 8 h 18"/>
                  <a:gd name="T26" fmla="*/ 2 w 18"/>
                  <a:gd name="T27" fmla="*/ 12 h 18"/>
                  <a:gd name="T28" fmla="*/ 4 w 18"/>
                  <a:gd name="T29" fmla="*/ 14 h 18"/>
                  <a:gd name="T30" fmla="*/ 6 w 18"/>
                  <a:gd name="T31" fmla="*/ 16 h 18"/>
                  <a:gd name="T32" fmla="*/ 10 w 18"/>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0" y="18"/>
                    </a:moveTo>
                    <a:lnTo>
                      <a:pt x="12" y="16"/>
                    </a:lnTo>
                    <a:lnTo>
                      <a:pt x="16" y="14"/>
                    </a:lnTo>
                    <a:lnTo>
                      <a:pt x="16" y="12"/>
                    </a:lnTo>
                    <a:lnTo>
                      <a:pt x="18" y="8"/>
                    </a:lnTo>
                    <a:lnTo>
                      <a:pt x="16" y="6"/>
                    </a:lnTo>
                    <a:lnTo>
                      <a:pt x="16" y="2"/>
                    </a:lnTo>
                    <a:lnTo>
                      <a:pt x="12" y="0"/>
                    </a:lnTo>
                    <a:lnTo>
                      <a:pt x="10" y="0"/>
                    </a:lnTo>
                    <a:lnTo>
                      <a:pt x="6" y="0"/>
                    </a:lnTo>
                    <a:lnTo>
                      <a:pt x="4" y="2"/>
                    </a:lnTo>
                    <a:lnTo>
                      <a:pt x="2" y="6"/>
                    </a:lnTo>
                    <a:lnTo>
                      <a:pt x="0" y="8"/>
                    </a:lnTo>
                    <a:lnTo>
                      <a:pt x="2" y="12"/>
                    </a:lnTo>
                    <a:lnTo>
                      <a:pt x="4" y="14"/>
                    </a:lnTo>
                    <a:lnTo>
                      <a:pt x="6" y="16"/>
                    </a:lnTo>
                    <a:lnTo>
                      <a:pt x="10" y="18"/>
                    </a:lnTo>
                    <a:close/>
                  </a:path>
                </a:pathLst>
              </a:custGeom>
              <a:grpFill/>
              <a:ln w="9525">
                <a:solidFill>
                  <a:schemeClr val="bg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92" name="Freeform 94">
                <a:extLst>
                  <a:ext uri="{FF2B5EF4-FFF2-40B4-BE49-F238E27FC236}">
                    <a16:creationId xmlns:a16="http://schemas.microsoft.com/office/drawing/2014/main" id="{79AF1D63-9330-4999-B3C5-7B1033B32698}"/>
                  </a:ext>
                </a:extLst>
              </p:cNvPr>
              <p:cNvSpPr>
                <a:spLocks noChangeAspect="1"/>
              </p:cNvSpPr>
              <p:nvPr/>
            </p:nvSpPr>
            <p:spPr bwMode="auto">
              <a:xfrm rot="21335061">
                <a:off x="5627157" y="3156927"/>
                <a:ext cx="18143" cy="10906"/>
              </a:xfrm>
              <a:custGeom>
                <a:avLst/>
                <a:gdLst>
                  <a:gd name="T0" fmla="*/ 10 w 18"/>
                  <a:gd name="T1" fmla="*/ 15 h 15"/>
                  <a:gd name="T2" fmla="*/ 12 w 18"/>
                  <a:gd name="T3" fmla="*/ 15 h 15"/>
                  <a:gd name="T4" fmla="*/ 16 w 18"/>
                  <a:gd name="T5" fmla="*/ 11 h 15"/>
                  <a:gd name="T6" fmla="*/ 18 w 18"/>
                  <a:gd name="T7" fmla="*/ 9 h 15"/>
                  <a:gd name="T8" fmla="*/ 18 w 18"/>
                  <a:gd name="T9" fmla="*/ 7 h 15"/>
                  <a:gd name="T10" fmla="*/ 18 w 18"/>
                  <a:gd name="T11" fmla="*/ 4 h 15"/>
                  <a:gd name="T12" fmla="*/ 16 w 18"/>
                  <a:gd name="T13" fmla="*/ 2 h 15"/>
                  <a:gd name="T14" fmla="*/ 12 w 18"/>
                  <a:gd name="T15" fmla="*/ 0 h 15"/>
                  <a:gd name="T16" fmla="*/ 10 w 18"/>
                  <a:gd name="T17" fmla="*/ 0 h 15"/>
                  <a:gd name="T18" fmla="*/ 6 w 18"/>
                  <a:gd name="T19" fmla="*/ 0 h 15"/>
                  <a:gd name="T20" fmla="*/ 4 w 18"/>
                  <a:gd name="T21" fmla="*/ 2 h 15"/>
                  <a:gd name="T22" fmla="*/ 2 w 18"/>
                  <a:gd name="T23" fmla="*/ 4 h 15"/>
                  <a:gd name="T24" fmla="*/ 0 w 18"/>
                  <a:gd name="T25" fmla="*/ 7 h 15"/>
                  <a:gd name="T26" fmla="*/ 2 w 18"/>
                  <a:gd name="T27" fmla="*/ 9 h 15"/>
                  <a:gd name="T28" fmla="*/ 4 w 18"/>
                  <a:gd name="T29" fmla="*/ 11 h 15"/>
                  <a:gd name="T30" fmla="*/ 6 w 18"/>
                  <a:gd name="T31" fmla="*/ 15 h 15"/>
                  <a:gd name="T32" fmla="*/ 10 w 18"/>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5"/>
                  <a:gd name="T53" fmla="*/ 18 w 18"/>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5">
                    <a:moveTo>
                      <a:pt x="10" y="15"/>
                    </a:moveTo>
                    <a:lnTo>
                      <a:pt x="12" y="15"/>
                    </a:lnTo>
                    <a:lnTo>
                      <a:pt x="16" y="11"/>
                    </a:lnTo>
                    <a:lnTo>
                      <a:pt x="18" y="9"/>
                    </a:lnTo>
                    <a:lnTo>
                      <a:pt x="18" y="7"/>
                    </a:lnTo>
                    <a:lnTo>
                      <a:pt x="18" y="4"/>
                    </a:lnTo>
                    <a:lnTo>
                      <a:pt x="16" y="2"/>
                    </a:lnTo>
                    <a:lnTo>
                      <a:pt x="12" y="0"/>
                    </a:lnTo>
                    <a:lnTo>
                      <a:pt x="10" y="0"/>
                    </a:lnTo>
                    <a:lnTo>
                      <a:pt x="6" y="0"/>
                    </a:lnTo>
                    <a:lnTo>
                      <a:pt x="4" y="2"/>
                    </a:lnTo>
                    <a:lnTo>
                      <a:pt x="2" y="4"/>
                    </a:lnTo>
                    <a:lnTo>
                      <a:pt x="0" y="7"/>
                    </a:lnTo>
                    <a:lnTo>
                      <a:pt x="2" y="9"/>
                    </a:lnTo>
                    <a:lnTo>
                      <a:pt x="4" y="11"/>
                    </a:lnTo>
                    <a:lnTo>
                      <a:pt x="6" y="15"/>
                    </a:lnTo>
                    <a:lnTo>
                      <a:pt x="10" y="15"/>
                    </a:lnTo>
                    <a:close/>
                  </a:path>
                </a:pathLst>
              </a:custGeom>
              <a:grpFill/>
              <a:ln w="9525">
                <a:solidFill>
                  <a:schemeClr val="bg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93" name="Freeform 95">
                <a:extLst>
                  <a:ext uri="{FF2B5EF4-FFF2-40B4-BE49-F238E27FC236}">
                    <a16:creationId xmlns:a16="http://schemas.microsoft.com/office/drawing/2014/main" id="{653A1FDD-A22B-40E3-9EF0-97BFCDC046D6}"/>
                  </a:ext>
                </a:extLst>
              </p:cNvPr>
              <p:cNvSpPr>
                <a:spLocks noChangeAspect="1"/>
              </p:cNvSpPr>
              <p:nvPr/>
            </p:nvSpPr>
            <p:spPr bwMode="auto">
              <a:xfrm rot="21335061">
                <a:off x="5369532" y="2837018"/>
                <a:ext cx="439052" cy="419880"/>
              </a:xfrm>
              <a:custGeom>
                <a:avLst/>
                <a:gdLst>
                  <a:gd name="T0" fmla="*/ 524 w 524"/>
                  <a:gd name="T1" fmla="*/ 124 h 541"/>
                  <a:gd name="T2" fmla="*/ 509 w 524"/>
                  <a:gd name="T3" fmla="*/ 120 h 541"/>
                  <a:gd name="T4" fmla="*/ 466 w 524"/>
                  <a:gd name="T5" fmla="*/ 77 h 541"/>
                  <a:gd name="T6" fmla="*/ 435 w 524"/>
                  <a:gd name="T7" fmla="*/ 75 h 541"/>
                  <a:gd name="T8" fmla="*/ 419 w 524"/>
                  <a:gd name="T9" fmla="*/ 67 h 541"/>
                  <a:gd name="T10" fmla="*/ 425 w 524"/>
                  <a:gd name="T11" fmla="*/ 35 h 541"/>
                  <a:gd name="T12" fmla="*/ 416 w 524"/>
                  <a:gd name="T13" fmla="*/ 31 h 541"/>
                  <a:gd name="T14" fmla="*/ 390 w 524"/>
                  <a:gd name="T15" fmla="*/ 7 h 541"/>
                  <a:gd name="T16" fmla="*/ 369 w 524"/>
                  <a:gd name="T17" fmla="*/ 25 h 541"/>
                  <a:gd name="T18" fmla="*/ 346 w 524"/>
                  <a:gd name="T19" fmla="*/ 21 h 541"/>
                  <a:gd name="T20" fmla="*/ 332 w 524"/>
                  <a:gd name="T21" fmla="*/ 35 h 541"/>
                  <a:gd name="T22" fmla="*/ 315 w 524"/>
                  <a:gd name="T23" fmla="*/ 15 h 541"/>
                  <a:gd name="T24" fmla="*/ 272 w 524"/>
                  <a:gd name="T25" fmla="*/ 15 h 541"/>
                  <a:gd name="T26" fmla="*/ 253 w 524"/>
                  <a:gd name="T27" fmla="*/ 0 h 541"/>
                  <a:gd name="T28" fmla="*/ 241 w 524"/>
                  <a:gd name="T29" fmla="*/ 0 h 541"/>
                  <a:gd name="T30" fmla="*/ 224 w 524"/>
                  <a:gd name="T31" fmla="*/ 23 h 541"/>
                  <a:gd name="T32" fmla="*/ 220 w 524"/>
                  <a:gd name="T33" fmla="*/ 38 h 541"/>
                  <a:gd name="T34" fmla="*/ 200 w 524"/>
                  <a:gd name="T35" fmla="*/ 56 h 541"/>
                  <a:gd name="T36" fmla="*/ 179 w 524"/>
                  <a:gd name="T37" fmla="*/ 56 h 541"/>
                  <a:gd name="T38" fmla="*/ 173 w 524"/>
                  <a:gd name="T39" fmla="*/ 79 h 541"/>
                  <a:gd name="T40" fmla="*/ 177 w 524"/>
                  <a:gd name="T41" fmla="*/ 89 h 541"/>
                  <a:gd name="T42" fmla="*/ 202 w 524"/>
                  <a:gd name="T43" fmla="*/ 89 h 541"/>
                  <a:gd name="T44" fmla="*/ 208 w 524"/>
                  <a:gd name="T45" fmla="*/ 149 h 541"/>
                  <a:gd name="T46" fmla="*/ 212 w 524"/>
                  <a:gd name="T47" fmla="*/ 155 h 541"/>
                  <a:gd name="T48" fmla="*/ 194 w 524"/>
                  <a:gd name="T49" fmla="*/ 174 h 541"/>
                  <a:gd name="T50" fmla="*/ 214 w 524"/>
                  <a:gd name="T51" fmla="*/ 201 h 541"/>
                  <a:gd name="T52" fmla="*/ 167 w 524"/>
                  <a:gd name="T53" fmla="*/ 248 h 541"/>
                  <a:gd name="T54" fmla="*/ 171 w 524"/>
                  <a:gd name="T55" fmla="*/ 267 h 541"/>
                  <a:gd name="T56" fmla="*/ 111 w 524"/>
                  <a:gd name="T57" fmla="*/ 285 h 541"/>
                  <a:gd name="T58" fmla="*/ 103 w 524"/>
                  <a:gd name="T59" fmla="*/ 285 h 541"/>
                  <a:gd name="T60" fmla="*/ 88 w 524"/>
                  <a:gd name="T61" fmla="*/ 337 h 541"/>
                  <a:gd name="T62" fmla="*/ 72 w 524"/>
                  <a:gd name="T63" fmla="*/ 349 h 541"/>
                  <a:gd name="T64" fmla="*/ 72 w 524"/>
                  <a:gd name="T65" fmla="*/ 368 h 541"/>
                  <a:gd name="T66" fmla="*/ 26 w 524"/>
                  <a:gd name="T67" fmla="*/ 387 h 541"/>
                  <a:gd name="T68" fmla="*/ 14 w 524"/>
                  <a:gd name="T69" fmla="*/ 407 h 541"/>
                  <a:gd name="T70" fmla="*/ 0 w 524"/>
                  <a:gd name="T71" fmla="*/ 419 h 541"/>
                  <a:gd name="T72" fmla="*/ 0 w 524"/>
                  <a:gd name="T73" fmla="*/ 442 h 541"/>
                  <a:gd name="T74" fmla="*/ 18 w 524"/>
                  <a:gd name="T75" fmla="*/ 471 h 541"/>
                  <a:gd name="T76" fmla="*/ 33 w 524"/>
                  <a:gd name="T77" fmla="*/ 496 h 541"/>
                  <a:gd name="T78" fmla="*/ 43 w 524"/>
                  <a:gd name="T79" fmla="*/ 492 h 541"/>
                  <a:gd name="T80" fmla="*/ 61 w 524"/>
                  <a:gd name="T81" fmla="*/ 477 h 541"/>
                  <a:gd name="T82" fmla="*/ 66 w 524"/>
                  <a:gd name="T83" fmla="*/ 492 h 541"/>
                  <a:gd name="T84" fmla="*/ 70 w 524"/>
                  <a:gd name="T85" fmla="*/ 527 h 541"/>
                  <a:gd name="T86" fmla="*/ 86 w 524"/>
                  <a:gd name="T87" fmla="*/ 541 h 541"/>
                  <a:gd name="T88" fmla="*/ 103 w 524"/>
                  <a:gd name="T89" fmla="*/ 531 h 541"/>
                  <a:gd name="T90" fmla="*/ 148 w 524"/>
                  <a:gd name="T91" fmla="*/ 541 h 541"/>
                  <a:gd name="T92" fmla="*/ 192 w 524"/>
                  <a:gd name="T93" fmla="*/ 500 h 541"/>
                  <a:gd name="T94" fmla="*/ 204 w 524"/>
                  <a:gd name="T95" fmla="*/ 500 h 541"/>
                  <a:gd name="T96" fmla="*/ 225 w 524"/>
                  <a:gd name="T97" fmla="*/ 527 h 541"/>
                  <a:gd name="T98" fmla="*/ 270 w 524"/>
                  <a:gd name="T99" fmla="*/ 533 h 541"/>
                  <a:gd name="T100" fmla="*/ 282 w 524"/>
                  <a:gd name="T101" fmla="*/ 508 h 541"/>
                  <a:gd name="T102" fmla="*/ 307 w 524"/>
                  <a:gd name="T103" fmla="*/ 481 h 541"/>
                  <a:gd name="T104" fmla="*/ 330 w 524"/>
                  <a:gd name="T105" fmla="*/ 450 h 541"/>
                  <a:gd name="T106" fmla="*/ 342 w 524"/>
                  <a:gd name="T107" fmla="*/ 393 h 541"/>
                  <a:gd name="T108" fmla="*/ 377 w 524"/>
                  <a:gd name="T109" fmla="*/ 374 h 541"/>
                  <a:gd name="T110" fmla="*/ 400 w 524"/>
                  <a:gd name="T111" fmla="*/ 331 h 541"/>
                  <a:gd name="T112" fmla="*/ 450 w 524"/>
                  <a:gd name="T113" fmla="*/ 261 h 541"/>
                  <a:gd name="T114" fmla="*/ 487 w 524"/>
                  <a:gd name="T115" fmla="*/ 223 h 541"/>
                  <a:gd name="T116" fmla="*/ 493 w 524"/>
                  <a:gd name="T117" fmla="*/ 192 h 541"/>
                  <a:gd name="T118" fmla="*/ 509 w 524"/>
                  <a:gd name="T119" fmla="*/ 166 h 541"/>
                  <a:gd name="T120" fmla="*/ 524 w 524"/>
                  <a:gd name="T121" fmla="*/ 124 h 5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4"/>
                  <a:gd name="T184" fmla="*/ 0 h 541"/>
                  <a:gd name="T185" fmla="*/ 524 w 524"/>
                  <a:gd name="T186" fmla="*/ 541 h 5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4" h="541">
                    <a:moveTo>
                      <a:pt x="524" y="124"/>
                    </a:moveTo>
                    <a:lnTo>
                      <a:pt x="509" y="120"/>
                    </a:lnTo>
                    <a:lnTo>
                      <a:pt x="466" y="77"/>
                    </a:lnTo>
                    <a:lnTo>
                      <a:pt x="435" y="75"/>
                    </a:lnTo>
                    <a:lnTo>
                      <a:pt x="419" y="67"/>
                    </a:lnTo>
                    <a:lnTo>
                      <a:pt x="425" y="35"/>
                    </a:lnTo>
                    <a:lnTo>
                      <a:pt x="416" y="31"/>
                    </a:lnTo>
                    <a:lnTo>
                      <a:pt x="390" y="7"/>
                    </a:lnTo>
                    <a:lnTo>
                      <a:pt x="369" y="25"/>
                    </a:lnTo>
                    <a:lnTo>
                      <a:pt x="346" y="21"/>
                    </a:lnTo>
                    <a:lnTo>
                      <a:pt x="332" y="35"/>
                    </a:lnTo>
                    <a:lnTo>
                      <a:pt x="315" y="15"/>
                    </a:lnTo>
                    <a:lnTo>
                      <a:pt x="272" y="15"/>
                    </a:lnTo>
                    <a:lnTo>
                      <a:pt x="253" y="0"/>
                    </a:lnTo>
                    <a:lnTo>
                      <a:pt x="241" y="0"/>
                    </a:lnTo>
                    <a:lnTo>
                      <a:pt x="224" y="23"/>
                    </a:lnTo>
                    <a:lnTo>
                      <a:pt x="220" y="38"/>
                    </a:lnTo>
                    <a:lnTo>
                      <a:pt x="200" y="56"/>
                    </a:lnTo>
                    <a:lnTo>
                      <a:pt x="179" y="56"/>
                    </a:lnTo>
                    <a:lnTo>
                      <a:pt x="173" y="79"/>
                    </a:lnTo>
                    <a:lnTo>
                      <a:pt x="177" y="89"/>
                    </a:lnTo>
                    <a:lnTo>
                      <a:pt x="202" y="89"/>
                    </a:lnTo>
                    <a:lnTo>
                      <a:pt x="208" y="149"/>
                    </a:lnTo>
                    <a:lnTo>
                      <a:pt x="212" y="155"/>
                    </a:lnTo>
                    <a:lnTo>
                      <a:pt x="194" y="174"/>
                    </a:lnTo>
                    <a:lnTo>
                      <a:pt x="214" y="201"/>
                    </a:lnTo>
                    <a:lnTo>
                      <a:pt x="167" y="248"/>
                    </a:lnTo>
                    <a:lnTo>
                      <a:pt x="171" y="267"/>
                    </a:lnTo>
                    <a:lnTo>
                      <a:pt x="111" y="285"/>
                    </a:lnTo>
                    <a:lnTo>
                      <a:pt x="103" y="285"/>
                    </a:lnTo>
                    <a:lnTo>
                      <a:pt x="88" y="337"/>
                    </a:lnTo>
                    <a:lnTo>
                      <a:pt x="72" y="349"/>
                    </a:lnTo>
                    <a:lnTo>
                      <a:pt x="72" y="368"/>
                    </a:lnTo>
                    <a:lnTo>
                      <a:pt x="26" y="387"/>
                    </a:lnTo>
                    <a:lnTo>
                      <a:pt x="14" y="407"/>
                    </a:lnTo>
                    <a:lnTo>
                      <a:pt x="0" y="419"/>
                    </a:lnTo>
                    <a:lnTo>
                      <a:pt x="0" y="442"/>
                    </a:lnTo>
                    <a:lnTo>
                      <a:pt x="18" y="471"/>
                    </a:lnTo>
                    <a:lnTo>
                      <a:pt x="33" y="496"/>
                    </a:lnTo>
                    <a:lnTo>
                      <a:pt x="43" y="492"/>
                    </a:lnTo>
                    <a:lnTo>
                      <a:pt x="61" y="477"/>
                    </a:lnTo>
                    <a:lnTo>
                      <a:pt x="66" y="492"/>
                    </a:lnTo>
                    <a:lnTo>
                      <a:pt x="70" y="527"/>
                    </a:lnTo>
                    <a:lnTo>
                      <a:pt x="86" y="541"/>
                    </a:lnTo>
                    <a:lnTo>
                      <a:pt x="103" y="531"/>
                    </a:lnTo>
                    <a:lnTo>
                      <a:pt x="148" y="541"/>
                    </a:lnTo>
                    <a:lnTo>
                      <a:pt x="192" y="500"/>
                    </a:lnTo>
                    <a:lnTo>
                      <a:pt x="204" y="500"/>
                    </a:lnTo>
                    <a:lnTo>
                      <a:pt x="225" y="527"/>
                    </a:lnTo>
                    <a:lnTo>
                      <a:pt x="270" y="533"/>
                    </a:lnTo>
                    <a:lnTo>
                      <a:pt x="282" y="508"/>
                    </a:lnTo>
                    <a:lnTo>
                      <a:pt x="307" y="481"/>
                    </a:lnTo>
                    <a:lnTo>
                      <a:pt x="330" y="450"/>
                    </a:lnTo>
                    <a:lnTo>
                      <a:pt x="342" y="393"/>
                    </a:lnTo>
                    <a:lnTo>
                      <a:pt x="377" y="374"/>
                    </a:lnTo>
                    <a:lnTo>
                      <a:pt x="400" y="331"/>
                    </a:lnTo>
                    <a:lnTo>
                      <a:pt x="450" y="261"/>
                    </a:lnTo>
                    <a:lnTo>
                      <a:pt x="487" y="223"/>
                    </a:lnTo>
                    <a:lnTo>
                      <a:pt x="493" y="192"/>
                    </a:lnTo>
                    <a:lnTo>
                      <a:pt x="509" y="166"/>
                    </a:lnTo>
                    <a:lnTo>
                      <a:pt x="524" y="124"/>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94" name="Freeform 96">
                <a:extLst>
                  <a:ext uri="{FF2B5EF4-FFF2-40B4-BE49-F238E27FC236}">
                    <a16:creationId xmlns:a16="http://schemas.microsoft.com/office/drawing/2014/main" id="{2AE78DE2-8474-4FE4-9154-AA0784944CA6}"/>
                  </a:ext>
                </a:extLst>
              </p:cNvPr>
              <p:cNvSpPr>
                <a:spLocks noChangeAspect="1"/>
              </p:cNvSpPr>
              <p:nvPr/>
            </p:nvSpPr>
            <p:spPr bwMode="auto">
              <a:xfrm rot="21335061">
                <a:off x="5173591" y="3175103"/>
                <a:ext cx="495296" cy="514397"/>
              </a:xfrm>
              <a:custGeom>
                <a:avLst/>
                <a:gdLst>
                  <a:gd name="T0" fmla="*/ 524 w 598"/>
                  <a:gd name="T1" fmla="*/ 436 h 667"/>
                  <a:gd name="T2" fmla="*/ 497 w 598"/>
                  <a:gd name="T3" fmla="*/ 304 h 667"/>
                  <a:gd name="T4" fmla="*/ 508 w 598"/>
                  <a:gd name="T5" fmla="*/ 217 h 667"/>
                  <a:gd name="T6" fmla="*/ 535 w 598"/>
                  <a:gd name="T7" fmla="*/ 166 h 667"/>
                  <a:gd name="T8" fmla="*/ 549 w 598"/>
                  <a:gd name="T9" fmla="*/ 118 h 667"/>
                  <a:gd name="T10" fmla="*/ 483 w 598"/>
                  <a:gd name="T11" fmla="*/ 85 h 667"/>
                  <a:gd name="T12" fmla="*/ 427 w 598"/>
                  <a:gd name="T13" fmla="*/ 126 h 667"/>
                  <a:gd name="T14" fmla="*/ 365 w 598"/>
                  <a:gd name="T15" fmla="*/ 126 h 667"/>
                  <a:gd name="T16" fmla="*/ 345 w 598"/>
                  <a:gd name="T17" fmla="*/ 77 h 667"/>
                  <a:gd name="T18" fmla="*/ 322 w 598"/>
                  <a:gd name="T19" fmla="*/ 77 h 667"/>
                  <a:gd name="T20" fmla="*/ 297 w 598"/>
                  <a:gd name="T21" fmla="*/ 56 h 667"/>
                  <a:gd name="T22" fmla="*/ 245 w 598"/>
                  <a:gd name="T23" fmla="*/ 46 h 667"/>
                  <a:gd name="T24" fmla="*/ 196 w 598"/>
                  <a:gd name="T25" fmla="*/ 0 h 667"/>
                  <a:gd name="T26" fmla="*/ 130 w 598"/>
                  <a:gd name="T27" fmla="*/ 25 h 667"/>
                  <a:gd name="T28" fmla="*/ 128 w 598"/>
                  <a:gd name="T29" fmla="*/ 68 h 667"/>
                  <a:gd name="T30" fmla="*/ 97 w 598"/>
                  <a:gd name="T31" fmla="*/ 155 h 667"/>
                  <a:gd name="T32" fmla="*/ 68 w 598"/>
                  <a:gd name="T33" fmla="*/ 155 h 667"/>
                  <a:gd name="T34" fmla="*/ 12 w 598"/>
                  <a:gd name="T35" fmla="*/ 232 h 667"/>
                  <a:gd name="T36" fmla="*/ 16 w 598"/>
                  <a:gd name="T37" fmla="*/ 294 h 667"/>
                  <a:gd name="T38" fmla="*/ 23 w 598"/>
                  <a:gd name="T39" fmla="*/ 316 h 667"/>
                  <a:gd name="T40" fmla="*/ 51 w 598"/>
                  <a:gd name="T41" fmla="*/ 316 h 667"/>
                  <a:gd name="T42" fmla="*/ 113 w 598"/>
                  <a:gd name="T43" fmla="*/ 339 h 667"/>
                  <a:gd name="T44" fmla="*/ 144 w 598"/>
                  <a:gd name="T45" fmla="*/ 419 h 667"/>
                  <a:gd name="T46" fmla="*/ 169 w 598"/>
                  <a:gd name="T47" fmla="*/ 550 h 667"/>
                  <a:gd name="T48" fmla="*/ 248 w 598"/>
                  <a:gd name="T49" fmla="*/ 572 h 667"/>
                  <a:gd name="T50" fmla="*/ 247 w 598"/>
                  <a:gd name="T51" fmla="*/ 622 h 667"/>
                  <a:gd name="T52" fmla="*/ 293 w 598"/>
                  <a:gd name="T53" fmla="*/ 645 h 667"/>
                  <a:gd name="T54" fmla="*/ 347 w 598"/>
                  <a:gd name="T55" fmla="*/ 647 h 667"/>
                  <a:gd name="T56" fmla="*/ 369 w 598"/>
                  <a:gd name="T57" fmla="*/ 651 h 667"/>
                  <a:gd name="T58" fmla="*/ 382 w 598"/>
                  <a:gd name="T59" fmla="*/ 667 h 667"/>
                  <a:gd name="T60" fmla="*/ 406 w 598"/>
                  <a:gd name="T61" fmla="*/ 638 h 667"/>
                  <a:gd name="T62" fmla="*/ 388 w 598"/>
                  <a:gd name="T63" fmla="*/ 626 h 667"/>
                  <a:gd name="T64" fmla="*/ 444 w 598"/>
                  <a:gd name="T65" fmla="*/ 609 h 667"/>
                  <a:gd name="T66" fmla="*/ 483 w 598"/>
                  <a:gd name="T67" fmla="*/ 587 h 667"/>
                  <a:gd name="T68" fmla="*/ 539 w 598"/>
                  <a:gd name="T69" fmla="*/ 578 h 667"/>
                  <a:gd name="T70" fmla="*/ 555 w 598"/>
                  <a:gd name="T71" fmla="*/ 562 h 667"/>
                  <a:gd name="T72" fmla="*/ 598 w 598"/>
                  <a:gd name="T73" fmla="*/ 560 h 6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8"/>
                  <a:gd name="T112" fmla="*/ 0 h 667"/>
                  <a:gd name="T113" fmla="*/ 598 w 598"/>
                  <a:gd name="T114" fmla="*/ 667 h 6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8" h="667">
                    <a:moveTo>
                      <a:pt x="598" y="560"/>
                    </a:moveTo>
                    <a:lnTo>
                      <a:pt x="524" y="436"/>
                    </a:lnTo>
                    <a:lnTo>
                      <a:pt x="530" y="419"/>
                    </a:lnTo>
                    <a:lnTo>
                      <a:pt x="497" y="304"/>
                    </a:lnTo>
                    <a:lnTo>
                      <a:pt x="489" y="250"/>
                    </a:lnTo>
                    <a:lnTo>
                      <a:pt x="508" y="217"/>
                    </a:lnTo>
                    <a:lnTo>
                      <a:pt x="518" y="192"/>
                    </a:lnTo>
                    <a:lnTo>
                      <a:pt x="535" y="166"/>
                    </a:lnTo>
                    <a:lnTo>
                      <a:pt x="537" y="143"/>
                    </a:lnTo>
                    <a:lnTo>
                      <a:pt x="549" y="118"/>
                    </a:lnTo>
                    <a:lnTo>
                      <a:pt x="504" y="112"/>
                    </a:lnTo>
                    <a:lnTo>
                      <a:pt x="483" y="85"/>
                    </a:lnTo>
                    <a:lnTo>
                      <a:pt x="471" y="85"/>
                    </a:lnTo>
                    <a:lnTo>
                      <a:pt x="427" y="126"/>
                    </a:lnTo>
                    <a:lnTo>
                      <a:pt x="382" y="116"/>
                    </a:lnTo>
                    <a:lnTo>
                      <a:pt x="365" y="126"/>
                    </a:lnTo>
                    <a:lnTo>
                      <a:pt x="349" y="112"/>
                    </a:lnTo>
                    <a:lnTo>
                      <a:pt x="345" y="77"/>
                    </a:lnTo>
                    <a:lnTo>
                      <a:pt x="340" y="62"/>
                    </a:lnTo>
                    <a:lnTo>
                      <a:pt x="322" y="77"/>
                    </a:lnTo>
                    <a:lnTo>
                      <a:pt x="312" y="81"/>
                    </a:lnTo>
                    <a:lnTo>
                      <a:pt x="297" y="56"/>
                    </a:lnTo>
                    <a:lnTo>
                      <a:pt x="254" y="69"/>
                    </a:lnTo>
                    <a:lnTo>
                      <a:pt x="245" y="46"/>
                    </a:lnTo>
                    <a:lnTo>
                      <a:pt x="241" y="23"/>
                    </a:lnTo>
                    <a:lnTo>
                      <a:pt x="196" y="0"/>
                    </a:lnTo>
                    <a:lnTo>
                      <a:pt x="155" y="15"/>
                    </a:lnTo>
                    <a:lnTo>
                      <a:pt x="130" y="25"/>
                    </a:lnTo>
                    <a:lnTo>
                      <a:pt x="124" y="38"/>
                    </a:lnTo>
                    <a:lnTo>
                      <a:pt x="128" y="68"/>
                    </a:lnTo>
                    <a:lnTo>
                      <a:pt x="95" y="135"/>
                    </a:lnTo>
                    <a:lnTo>
                      <a:pt x="97" y="155"/>
                    </a:lnTo>
                    <a:lnTo>
                      <a:pt x="86" y="166"/>
                    </a:lnTo>
                    <a:lnTo>
                      <a:pt x="68" y="155"/>
                    </a:lnTo>
                    <a:lnTo>
                      <a:pt x="55" y="163"/>
                    </a:lnTo>
                    <a:lnTo>
                      <a:pt x="12" y="232"/>
                    </a:lnTo>
                    <a:lnTo>
                      <a:pt x="0" y="275"/>
                    </a:lnTo>
                    <a:lnTo>
                      <a:pt x="16" y="294"/>
                    </a:lnTo>
                    <a:lnTo>
                      <a:pt x="23" y="304"/>
                    </a:lnTo>
                    <a:lnTo>
                      <a:pt x="23" y="316"/>
                    </a:lnTo>
                    <a:lnTo>
                      <a:pt x="37" y="316"/>
                    </a:lnTo>
                    <a:lnTo>
                      <a:pt x="51" y="316"/>
                    </a:lnTo>
                    <a:lnTo>
                      <a:pt x="60" y="331"/>
                    </a:lnTo>
                    <a:lnTo>
                      <a:pt x="113" y="339"/>
                    </a:lnTo>
                    <a:lnTo>
                      <a:pt x="148" y="347"/>
                    </a:lnTo>
                    <a:lnTo>
                      <a:pt x="144" y="419"/>
                    </a:lnTo>
                    <a:lnTo>
                      <a:pt x="109" y="479"/>
                    </a:lnTo>
                    <a:lnTo>
                      <a:pt x="169" y="550"/>
                    </a:lnTo>
                    <a:lnTo>
                      <a:pt x="229" y="539"/>
                    </a:lnTo>
                    <a:lnTo>
                      <a:pt x="248" y="572"/>
                    </a:lnTo>
                    <a:lnTo>
                      <a:pt x="247" y="607"/>
                    </a:lnTo>
                    <a:lnTo>
                      <a:pt x="247" y="622"/>
                    </a:lnTo>
                    <a:lnTo>
                      <a:pt x="276" y="626"/>
                    </a:lnTo>
                    <a:lnTo>
                      <a:pt x="293" y="645"/>
                    </a:lnTo>
                    <a:lnTo>
                      <a:pt x="318" y="636"/>
                    </a:lnTo>
                    <a:lnTo>
                      <a:pt x="347" y="647"/>
                    </a:lnTo>
                    <a:lnTo>
                      <a:pt x="363" y="642"/>
                    </a:lnTo>
                    <a:lnTo>
                      <a:pt x="369" y="651"/>
                    </a:lnTo>
                    <a:lnTo>
                      <a:pt x="369" y="667"/>
                    </a:lnTo>
                    <a:lnTo>
                      <a:pt x="382" y="667"/>
                    </a:lnTo>
                    <a:lnTo>
                      <a:pt x="415" y="643"/>
                    </a:lnTo>
                    <a:lnTo>
                      <a:pt x="406" y="638"/>
                    </a:lnTo>
                    <a:lnTo>
                      <a:pt x="390" y="640"/>
                    </a:lnTo>
                    <a:lnTo>
                      <a:pt x="388" y="626"/>
                    </a:lnTo>
                    <a:lnTo>
                      <a:pt x="406" y="611"/>
                    </a:lnTo>
                    <a:lnTo>
                      <a:pt x="444" y="609"/>
                    </a:lnTo>
                    <a:lnTo>
                      <a:pt x="466" y="587"/>
                    </a:lnTo>
                    <a:lnTo>
                      <a:pt x="483" y="587"/>
                    </a:lnTo>
                    <a:lnTo>
                      <a:pt x="508" y="568"/>
                    </a:lnTo>
                    <a:lnTo>
                      <a:pt x="539" y="578"/>
                    </a:lnTo>
                    <a:lnTo>
                      <a:pt x="553" y="568"/>
                    </a:lnTo>
                    <a:lnTo>
                      <a:pt x="555" y="562"/>
                    </a:lnTo>
                    <a:lnTo>
                      <a:pt x="570" y="576"/>
                    </a:lnTo>
                    <a:lnTo>
                      <a:pt x="598" y="560"/>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95" name="Freeform 98">
                <a:extLst>
                  <a:ext uri="{FF2B5EF4-FFF2-40B4-BE49-F238E27FC236}">
                    <a16:creationId xmlns:a16="http://schemas.microsoft.com/office/drawing/2014/main" id="{9633A3E2-F16E-4C91-8706-6221D01968A2}"/>
                  </a:ext>
                </a:extLst>
              </p:cNvPr>
              <p:cNvSpPr>
                <a:spLocks noChangeAspect="1"/>
              </p:cNvSpPr>
              <p:nvPr/>
            </p:nvSpPr>
            <p:spPr bwMode="auto">
              <a:xfrm rot="21335061">
                <a:off x="4491427" y="1944546"/>
                <a:ext cx="317498" cy="285373"/>
              </a:xfrm>
              <a:custGeom>
                <a:avLst/>
                <a:gdLst>
                  <a:gd name="T0" fmla="*/ 48 w 228"/>
                  <a:gd name="T1" fmla="*/ 18 h 218"/>
                  <a:gd name="T2" fmla="*/ 76 w 228"/>
                  <a:gd name="T3" fmla="*/ 30 h 218"/>
                  <a:gd name="T4" fmla="*/ 100 w 228"/>
                  <a:gd name="T5" fmla="*/ 58 h 218"/>
                  <a:gd name="T6" fmla="*/ 160 w 228"/>
                  <a:gd name="T7" fmla="*/ 38 h 218"/>
                  <a:gd name="T8" fmla="*/ 156 w 228"/>
                  <a:gd name="T9" fmla="*/ 54 h 218"/>
                  <a:gd name="T10" fmla="*/ 168 w 228"/>
                  <a:gd name="T11" fmla="*/ 66 h 218"/>
                  <a:gd name="T12" fmla="*/ 192 w 228"/>
                  <a:gd name="T13" fmla="*/ 74 h 218"/>
                  <a:gd name="T14" fmla="*/ 228 w 228"/>
                  <a:gd name="T15" fmla="*/ 94 h 218"/>
                  <a:gd name="T16" fmla="*/ 216 w 228"/>
                  <a:gd name="T17" fmla="*/ 158 h 218"/>
                  <a:gd name="T18" fmla="*/ 180 w 228"/>
                  <a:gd name="T19" fmla="*/ 186 h 218"/>
                  <a:gd name="T20" fmla="*/ 192 w 228"/>
                  <a:gd name="T21" fmla="*/ 210 h 218"/>
                  <a:gd name="T22" fmla="*/ 160 w 228"/>
                  <a:gd name="T23" fmla="*/ 218 h 218"/>
                  <a:gd name="T24" fmla="*/ 132 w 228"/>
                  <a:gd name="T25" fmla="*/ 198 h 218"/>
                  <a:gd name="T26" fmla="*/ 108 w 228"/>
                  <a:gd name="T27" fmla="*/ 190 h 218"/>
                  <a:gd name="T28" fmla="*/ 96 w 228"/>
                  <a:gd name="T29" fmla="*/ 166 h 218"/>
                  <a:gd name="T30" fmla="*/ 48 w 228"/>
                  <a:gd name="T31" fmla="*/ 138 h 218"/>
                  <a:gd name="T32" fmla="*/ 24 w 228"/>
                  <a:gd name="T33" fmla="*/ 110 h 218"/>
                  <a:gd name="T34" fmla="*/ 8 w 228"/>
                  <a:gd name="T35" fmla="*/ 98 h 218"/>
                  <a:gd name="T36" fmla="*/ 4 w 228"/>
                  <a:gd name="T37" fmla="*/ 86 h 218"/>
                  <a:gd name="T38" fmla="*/ 32 w 228"/>
                  <a:gd name="T39" fmla="*/ 90 h 218"/>
                  <a:gd name="T40" fmla="*/ 60 w 228"/>
                  <a:gd name="T41" fmla="*/ 82 h 218"/>
                  <a:gd name="T42" fmla="*/ 32 w 228"/>
                  <a:gd name="T43" fmla="*/ 42 h 218"/>
                  <a:gd name="T44" fmla="*/ 48 w 228"/>
                  <a:gd name="T45" fmla="*/ 18 h 2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8"/>
                  <a:gd name="T70" fmla="*/ 0 h 218"/>
                  <a:gd name="T71" fmla="*/ 228 w 228"/>
                  <a:gd name="T72" fmla="*/ 218 h 2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8" h="218">
                    <a:moveTo>
                      <a:pt x="48" y="18"/>
                    </a:moveTo>
                    <a:cubicBezTo>
                      <a:pt x="63" y="13"/>
                      <a:pt x="96" y="0"/>
                      <a:pt x="76" y="30"/>
                    </a:cubicBezTo>
                    <a:cubicBezTo>
                      <a:pt x="81" y="46"/>
                      <a:pt x="84" y="53"/>
                      <a:pt x="100" y="58"/>
                    </a:cubicBezTo>
                    <a:cubicBezTo>
                      <a:pt x="130" y="55"/>
                      <a:pt x="145" y="61"/>
                      <a:pt x="160" y="38"/>
                    </a:cubicBezTo>
                    <a:cubicBezTo>
                      <a:pt x="159" y="43"/>
                      <a:pt x="154" y="49"/>
                      <a:pt x="156" y="54"/>
                    </a:cubicBezTo>
                    <a:cubicBezTo>
                      <a:pt x="158" y="59"/>
                      <a:pt x="163" y="63"/>
                      <a:pt x="168" y="66"/>
                    </a:cubicBezTo>
                    <a:cubicBezTo>
                      <a:pt x="175" y="70"/>
                      <a:pt x="185" y="69"/>
                      <a:pt x="192" y="74"/>
                    </a:cubicBezTo>
                    <a:cubicBezTo>
                      <a:pt x="220" y="92"/>
                      <a:pt x="207" y="87"/>
                      <a:pt x="228" y="94"/>
                    </a:cubicBezTo>
                    <a:cubicBezTo>
                      <a:pt x="224" y="115"/>
                      <a:pt x="223" y="137"/>
                      <a:pt x="216" y="158"/>
                    </a:cubicBezTo>
                    <a:cubicBezTo>
                      <a:pt x="226" y="187"/>
                      <a:pt x="204" y="162"/>
                      <a:pt x="180" y="186"/>
                    </a:cubicBezTo>
                    <a:cubicBezTo>
                      <a:pt x="183" y="194"/>
                      <a:pt x="194" y="201"/>
                      <a:pt x="192" y="210"/>
                    </a:cubicBezTo>
                    <a:cubicBezTo>
                      <a:pt x="191" y="212"/>
                      <a:pt x="169" y="216"/>
                      <a:pt x="160" y="218"/>
                    </a:cubicBezTo>
                    <a:cubicBezTo>
                      <a:pt x="142" y="212"/>
                      <a:pt x="150" y="204"/>
                      <a:pt x="132" y="198"/>
                    </a:cubicBezTo>
                    <a:cubicBezTo>
                      <a:pt x="110" y="165"/>
                      <a:pt x="141" y="203"/>
                      <a:pt x="108" y="190"/>
                    </a:cubicBezTo>
                    <a:cubicBezTo>
                      <a:pt x="100" y="187"/>
                      <a:pt x="103" y="172"/>
                      <a:pt x="96" y="166"/>
                    </a:cubicBezTo>
                    <a:cubicBezTo>
                      <a:pt x="82" y="154"/>
                      <a:pt x="65" y="144"/>
                      <a:pt x="48" y="138"/>
                    </a:cubicBezTo>
                    <a:cubicBezTo>
                      <a:pt x="43" y="122"/>
                      <a:pt x="40" y="115"/>
                      <a:pt x="24" y="110"/>
                    </a:cubicBezTo>
                    <a:cubicBezTo>
                      <a:pt x="6" y="116"/>
                      <a:pt x="14" y="118"/>
                      <a:pt x="8" y="98"/>
                    </a:cubicBezTo>
                    <a:cubicBezTo>
                      <a:pt x="7" y="94"/>
                      <a:pt x="0" y="87"/>
                      <a:pt x="4" y="86"/>
                    </a:cubicBezTo>
                    <a:cubicBezTo>
                      <a:pt x="13" y="83"/>
                      <a:pt x="23" y="89"/>
                      <a:pt x="32" y="90"/>
                    </a:cubicBezTo>
                    <a:cubicBezTo>
                      <a:pt x="45" y="94"/>
                      <a:pt x="90" y="102"/>
                      <a:pt x="60" y="82"/>
                    </a:cubicBezTo>
                    <a:cubicBezTo>
                      <a:pt x="53" y="62"/>
                      <a:pt x="41" y="69"/>
                      <a:pt x="32" y="42"/>
                    </a:cubicBezTo>
                    <a:cubicBezTo>
                      <a:pt x="37" y="18"/>
                      <a:pt x="30" y="24"/>
                      <a:pt x="48" y="18"/>
                    </a:cubicBez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96" name="Freeform 11">
                <a:extLst>
                  <a:ext uri="{FF2B5EF4-FFF2-40B4-BE49-F238E27FC236}">
                    <a16:creationId xmlns:a16="http://schemas.microsoft.com/office/drawing/2014/main" id="{68FC0B71-911D-49A0-B851-803BD7D8EC98}"/>
                  </a:ext>
                </a:extLst>
              </p:cNvPr>
              <p:cNvSpPr>
                <a:spLocks noChangeAspect="1"/>
              </p:cNvSpPr>
              <p:nvPr/>
            </p:nvSpPr>
            <p:spPr bwMode="auto">
              <a:xfrm>
                <a:off x="6225696" y="3194702"/>
                <a:ext cx="356470" cy="326716"/>
              </a:xfrm>
              <a:custGeom>
                <a:avLst/>
                <a:gdLst>
                  <a:gd name="T0" fmla="*/ 2 w 298"/>
                  <a:gd name="T1" fmla="*/ 0 h 254"/>
                  <a:gd name="T2" fmla="*/ 2 w 298"/>
                  <a:gd name="T3" fmla="*/ 2 h 254"/>
                  <a:gd name="T4" fmla="*/ 2 w 298"/>
                  <a:gd name="T5" fmla="*/ 2 h 254"/>
                  <a:gd name="T6" fmla="*/ 2 w 298"/>
                  <a:gd name="T7" fmla="*/ 2 h 254"/>
                  <a:gd name="T8" fmla="*/ 2 w 298"/>
                  <a:gd name="T9" fmla="*/ 2 h 254"/>
                  <a:gd name="T10" fmla="*/ 2 w 298"/>
                  <a:gd name="T11" fmla="*/ 2 h 254"/>
                  <a:gd name="T12" fmla="*/ 0 w 298"/>
                  <a:gd name="T13" fmla="*/ 2 h 254"/>
                  <a:gd name="T14" fmla="*/ 2 w 298"/>
                  <a:gd name="T15" fmla="*/ 2 h 254"/>
                  <a:gd name="T16" fmla="*/ 2 w 298"/>
                  <a:gd name="T17" fmla="*/ 2 h 254"/>
                  <a:gd name="T18" fmla="*/ 2 w 298"/>
                  <a:gd name="T19" fmla="*/ 2 h 254"/>
                  <a:gd name="T20" fmla="*/ 2 w 298"/>
                  <a:gd name="T21" fmla="*/ 2 h 254"/>
                  <a:gd name="T22" fmla="*/ 2 w 298"/>
                  <a:gd name="T23" fmla="*/ 2 h 254"/>
                  <a:gd name="T24" fmla="*/ 2 w 298"/>
                  <a:gd name="T25" fmla="*/ 2 h 254"/>
                  <a:gd name="T26" fmla="*/ 2 w 298"/>
                  <a:gd name="T27" fmla="*/ 2 h 254"/>
                  <a:gd name="T28" fmla="*/ 2 w 298"/>
                  <a:gd name="T29" fmla="*/ 2 h 254"/>
                  <a:gd name="T30" fmla="*/ 2 w 298"/>
                  <a:gd name="T31" fmla="*/ 2 h 254"/>
                  <a:gd name="T32" fmla="*/ 2 w 298"/>
                  <a:gd name="T33" fmla="*/ 2 h 254"/>
                  <a:gd name="T34" fmla="*/ 2 w 298"/>
                  <a:gd name="T35" fmla="*/ 2 h 254"/>
                  <a:gd name="T36" fmla="*/ 3 w 298"/>
                  <a:gd name="T37" fmla="*/ 2 h 254"/>
                  <a:gd name="T38" fmla="*/ 3 w 298"/>
                  <a:gd name="T39" fmla="*/ 2 h 254"/>
                  <a:gd name="T40" fmla="*/ 3 w 298"/>
                  <a:gd name="T41" fmla="*/ 2 h 254"/>
                  <a:gd name="T42" fmla="*/ 3 w 298"/>
                  <a:gd name="T43" fmla="*/ 2 h 254"/>
                  <a:gd name="T44" fmla="*/ 2 w 298"/>
                  <a:gd name="T45" fmla="*/ 2 h 254"/>
                  <a:gd name="T46" fmla="*/ 2 w 298"/>
                  <a:gd name="T47" fmla="*/ 2 h 254"/>
                  <a:gd name="T48" fmla="*/ 2 w 298"/>
                  <a:gd name="T49" fmla="*/ 2 h 254"/>
                  <a:gd name="T50" fmla="*/ 2 w 298"/>
                  <a:gd name="T51" fmla="*/ 0 h 2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8"/>
                  <a:gd name="T79" fmla="*/ 0 h 254"/>
                  <a:gd name="T80" fmla="*/ 298 w 298"/>
                  <a:gd name="T81" fmla="*/ 254 h 25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8" h="254">
                    <a:moveTo>
                      <a:pt x="200" y="0"/>
                    </a:moveTo>
                    <a:lnTo>
                      <a:pt x="180" y="19"/>
                    </a:lnTo>
                    <a:lnTo>
                      <a:pt x="127" y="39"/>
                    </a:lnTo>
                    <a:lnTo>
                      <a:pt x="107" y="78"/>
                    </a:lnTo>
                    <a:lnTo>
                      <a:pt x="68" y="88"/>
                    </a:lnTo>
                    <a:lnTo>
                      <a:pt x="39" y="131"/>
                    </a:lnTo>
                    <a:lnTo>
                      <a:pt x="0" y="151"/>
                    </a:lnTo>
                    <a:lnTo>
                      <a:pt x="5" y="185"/>
                    </a:lnTo>
                    <a:lnTo>
                      <a:pt x="24" y="190"/>
                    </a:lnTo>
                    <a:lnTo>
                      <a:pt x="54" y="204"/>
                    </a:lnTo>
                    <a:lnTo>
                      <a:pt x="68" y="175"/>
                    </a:lnTo>
                    <a:lnTo>
                      <a:pt x="83" y="161"/>
                    </a:lnTo>
                    <a:lnTo>
                      <a:pt x="112" y="185"/>
                    </a:lnTo>
                    <a:lnTo>
                      <a:pt x="112" y="234"/>
                    </a:lnTo>
                    <a:lnTo>
                      <a:pt x="141" y="234"/>
                    </a:lnTo>
                    <a:lnTo>
                      <a:pt x="166" y="229"/>
                    </a:lnTo>
                    <a:lnTo>
                      <a:pt x="200" y="253"/>
                    </a:lnTo>
                    <a:lnTo>
                      <a:pt x="243" y="199"/>
                    </a:lnTo>
                    <a:lnTo>
                      <a:pt x="268" y="170"/>
                    </a:lnTo>
                    <a:lnTo>
                      <a:pt x="278" y="122"/>
                    </a:lnTo>
                    <a:lnTo>
                      <a:pt x="297" y="92"/>
                    </a:lnTo>
                    <a:lnTo>
                      <a:pt x="263" y="73"/>
                    </a:lnTo>
                    <a:lnTo>
                      <a:pt x="239" y="88"/>
                    </a:lnTo>
                    <a:lnTo>
                      <a:pt x="209" y="68"/>
                    </a:lnTo>
                    <a:lnTo>
                      <a:pt x="219" y="39"/>
                    </a:lnTo>
                    <a:lnTo>
                      <a:pt x="200" y="0"/>
                    </a:lnTo>
                  </a:path>
                </a:pathLst>
              </a:custGeom>
              <a:solidFill>
                <a:schemeClr val="bg1">
                  <a:lumMod val="50000"/>
                </a:schemeClr>
              </a:solidFill>
              <a:ln w="1651"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197" name="Freeform 9">
                <a:extLst>
                  <a:ext uri="{FF2B5EF4-FFF2-40B4-BE49-F238E27FC236}">
                    <a16:creationId xmlns:a16="http://schemas.microsoft.com/office/drawing/2014/main" id="{F164FEBB-B211-4F18-959D-3F4A3FFD9BE2}"/>
                  </a:ext>
                </a:extLst>
              </p:cNvPr>
              <p:cNvSpPr>
                <a:spLocks noChangeAspect="1"/>
              </p:cNvSpPr>
              <p:nvPr/>
            </p:nvSpPr>
            <p:spPr bwMode="auto">
              <a:xfrm>
                <a:off x="5938134" y="3521418"/>
                <a:ext cx="174869" cy="146191"/>
              </a:xfrm>
              <a:custGeom>
                <a:avLst/>
                <a:gdLst>
                  <a:gd name="T0" fmla="*/ 2 w 117"/>
                  <a:gd name="T1" fmla="*/ 0 h 93"/>
                  <a:gd name="T2" fmla="*/ 2 w 117"/>
                  <a:gd name="T3" fmla="*/ 1 h 93"/>
                  <a:gd name="T4" fmla="*/ 2 w 117"/>
                  <a:gd name="T5" fmla="*/ 1 h 93"/>
                  <a:gd name="T6" fmla="*/ 2 w 117"/>
                  <a:gd name="T7" fmla="*/ 1 h 93"/>
                  <a:gd name="T8" fmla="*/ 0 w 117"/>
                  <a:gd name="T9" fmla="*/ 1 h 93"/>
                  <a:gd name="T10" fmla="*/ 2 w 117"/>
                  <a:gd name="T11" fmla="*/ 1 h 93"/>
                  <a:gd name="T12" fmla="*/ 2 w 117"/>
                  <a:gd name="T13" fmla="*/ 1 h 93"/>
                  <a:gd name="T14" fmla="*/ 2 w 117"/>
                  <a:gd name="T15" fmla="*/ 1 h 93"/>
                  <a:gd name="T16" fmla="*/ 2 w 117"/>
                  <a:gd name="T17" fmla="*/ 1 h 93"/>
                  <a:gd name="T18" fmla="*/ 2 w 117"/>
                  <a:gd name="T19" fmla="*/ 1 h 93"/>
                  <a:gd name="T20" fmla="*/ 2 w 117"/>
                  <a:gd name="T21" fmla="*/ 1 h 93"/>
                  <a:gd name="T22" fmla="*/ 2 w 117"/>
                  <a:gd name="T23" fmla="*/ 1 h 93"/>
                  <a:gd name="T24" fmla="*/ 2 w 117"/>
                  <a:gd name="T25" fmla="*/ 0 h 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7"/>
                  <a:gd name="T40" fmla="*/ 0 h 93"/>
                  <a:gd name="T41" fmla="*/ 117 w 117"/>
                  <a:gd name="T42" fmla="*/ 93 h 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7" h="93">
                    <a:moveTo>
                      <a:pt x="77" y="0"/>
                    </a:moveTo>
                    <a:lnTo>
                      <a:pt x="44" y="10"/>
                    </a:lnTo>
                    <a:lnTo>
                      <a:pt x="24" y="34"/>
                    </a:lnTo>
                    <a:lnTo>
                      <a:pt x="19" y="48"/>
                    </a:lnTo>
                    <a:lnTo>
                      <a:pt x="0" y="63"/>
                    </a:lnTo>
                    <a:lnTo>
                      <a:pt x="15" y="87"/>
                    </a:lnTo>
                    <a:lnTo>
                      <a:pt x="34" y="87"/>
                    </a:lnTo>
                    <a:lnTo>
                      <a:pt x="63" y="92"/>
                    </a:lnTo>
                    <a:lnTo>
                      <a:pt x="63" y="82"/>
                    </a:lnTo>
                    <a:lnTo>
                      <a:pt x="87" y="63"/>
                    </a:lnTo>
                    <a:lnTo>
                      <a:pt x="111" y="44"/>
                    </a:lnTo>
                    <a:lnTo>
                      <a:pt x="116" y="19"/>
                    </a:lnTo>
                    <a:lnTo>
                      <a:pt x="77" y="0"/>
                    </a:lnTo>
                  </a:path>
                </a:pathLst>
              </a:custGeom>
              <a:solidFill>
                <a:schemeClr val="bg1">
                  <a:lumMod val="50000"/>
                </a:schemeClr>
              </a:solidFill>
              <a:ln w="12700"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black"/>
                  </a:solidFill>
                  <a:effectLst/>
                  <a:uLnTx/>
                  <a:uFillTx/>
                  <a:latin typeface="Calibri"/>
                  <a:ea typeface="+mn-ea"/>
                  <a:cs typeface="+mn-cs"/>
                </a:endParaRPr>
              </a:p>
            </p:txBody>
          </p:sp>
          <p:sp>
            <p:nvSpPr>
              <p:cNvPr id="198" name="Freeform 10">
                <a:extLst>
                  <a:ext uri="{FF2B5EF4-FFF2-40B4-BE49-F238E27FC236}">
                    <a16:creationId xmlns:a16="http://schemas.microsoft.com/office/drawing/2014/main" id="{A013EAE2-9D4B-47B6-82AC-66B9F1E1CEB3}"/>
                  </a:ext>
                </a:extLst>
              </p:cNvPr>
              <p:cNvSpPr>
                <a:spLocks noChangeAspect="1"/>
              </p:cNvSpPr>
              <p:nvPr/>
            </p:nvSpPr>
            <p:spPr bwMode="auto">
              <a:xfrm>
                <a:off x="5998543" y="3657555"/>
                <a:ext cx="112694" cy="69918"/>
              </a:xfrm>
              <a:custGeom>
                <a:avLst/>
                <a:gdLst>
                  <a:gd name="T0" fmla="*/ 2 w 74"/>
                  <a:gd name="T1" fmla="*/ 0 h 45"/>
                  <a:gd name="T2" fmla="*/ 0 w 74"/>
                  <a:gd name="T3" fmla="*/ 1 h 45"/>
                  <a:gd name="T4" fmla="*/ 2 w 74"/>
                  <a:gd name="T5" fmla="*/ 1 h 45"/>
                  <a:gd name="T6" fmla="*/ 2 w 74"/>
                  <a:gd name="T7" fmla="*/ 1 h 45"/>
                  <a:gd name="T8" fmla="*/ 2 w 74"/>
                  <a:gd name="T9" fmla="*/ 1 h 45"/>
                  <a:gd name="T10" fmla="*/ 2 w 74"/>
                  <a:gd name="T11" fmla="*/ 1 h 45"/>
                  <a:gd name="T12" fmla="*/ 2 w 74"/>
                  <a:gd name="T13" fmla="*/ 1 h 45"/>
                  <a:gd name="T14" fmla="*/ 2 w 74"/>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45"/>
                  <a:gd name="T26" fmla="*/ 74 w 74"/>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45">
                    <a:moveTo>
                      <a:pt x="15" y="0"/>
                    </a:moveTo>
                    <a:lnTo>
                      <a:pt x="0" y="15"/>
                    </a:lnTo>
                    <a:lnTo>
                      <a:pt x="5" y="39"/>
                    </a:lnTo>
                    <a:lnTo>
                      <a:pt x="34" y="39"/>
                    </a:lnTo>
                    <a:lnTo>
                      <a:pt x="49" y="39"/>
                    </a:lnTo>
                    <a:lnTo>
                      <a:pt x="73" y="44"/>
                    </a:lnTo>
                    <a:lnTo>
                      <a:pt x="58" y="20"/>
                    </a:lnTo>
                    <a:lnTo>
                      <a:pt x="15" y="0"/>
                    </a:lnTo>
                  </a:path>
                </a:pathLst>
              </a:custGeom>
              <a:solidFill>
                <a:schemeClr val="bg1">
                  <a:lumMod val="50000"/>
                </a:schemeClr>
              </a:solidFill>
              <a:ln w="12700"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black"/>
                  </a:solidFill>
                  <a:effectLst/>
                  <a:uLnTx/>
                  <a:uFillTx/>
                  <a:latin typeface="Calibri"/>
                  <a:ea typeface="+mn-ea"/>
                  <a:cs typeface="+mn-cs"/>
                </a:endParaRPr>
              </a:p>
            </p:txBody>
          </p:sp>
          <p:sp>
            <p:nvSpPr>
              <p:cNvPr id="199" name="Freeform 12">
                <a:extLst>
                  <a:ext uri="{FF2B5EF4-FFF2-40B4-BE49-F238E27FC236}">
                    <a16:creationId xmlns:a16="http://schemas.microsoft.com/office/drawing/2014/main" id="{9B9AB834-0737-4C8F-A7FE-22F340279F7C}"/>
                  </a:ext>
                </a:extLst>
              </p:cNvPr>
              <p:cNvSpPr>
                <a:spLocks noChangeAspect="1"/>
              </p:cNvSpPr>
              <p:nvPr/>
            </p:nvSpPr>
            <p:spPr bwMode="auto">
              <a:xfrm>
                <a:off x="6621713" y="3130293"/>
                <a:ext cx="231217" cy="167379"/>
              </a:xfrm>
              <a:custGeom>
                <a:avLst/>
                <a:gdLst>
                  <a:gd name="T0" fmla="*/ 2 w 147"/>
                  <a:gd name="T1" fmla="*/ 0 h 112"/>
                  <a:gd name="T2" fmla="*/ 2 w 147"/>
                  <a:gd name="T3" fmla="*/ 1 h 112"/>
                  <a:gd name="T4" fmla="*/ 2 w 147"/>
                  <a:gd name="T5" fmla="*/ 1 h 112"/>
                  <a:gd name="T6" fmla="*/ 2 w 147"/>
                  <a:gd name="T7" fmla="*/ 1 h 112"/>
                  <a:gd name="T8" fmla="*/ 0 w 147"/>
                  <a:gd name="T9" fmla="*/ 1 h 112"/>
                  <a:gd name="T10" fmla="*/ 0 w 147"/>
                  <a:gd name="T11" fmla="*/ 1 h 112"/>
                  <a:gd name="T12" fmla="*/ 2 w 147"/>
                  <a:gd name="T13" fmla="*/ 1 h 112"/>
                  <a:gd name="T14" fmla="*/ 2 w 147"/>
                  <a:gd name="T15" fmla="*/ 1 h 112"/>
                  <a:gd name="T16" fmla="*/ 2 w 147"/>
                  <a:gd name="T17" fmla="*/ 1 h 112"/>
                  <a:gd name="T18" fmla="*/ 2 w 147"/>
                  <a:gd name="T19" fmla="*/ 1 h 112"/>
                  <a:gd name="T20" fmla="*/ 3 w 147"/>
                  <a:gd name="T21" fmla="*/ 1 h 112"/>
                  <a:gd name="T22" fmla="*/ 3 w 147"/>
                  <a:gd name="T23" fmla="*/ 1 h 112"/>
                  <a:gd name="T24" fmla="*/ 2 w 147"/>
                  <a:gd name="T25" fmla="*/ 1 h 112"/>
                  <a:gd name="T26" fmla="*/ 2 w 147"/>
                  <a:gd name="T27" fmla="*/ 1 h 112"/>
                  <a:gd name="T28" fmla="*/ 2 w 147"/>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7"/>
                  <a:gd name="T46" fmla="*/ 0 h 112"/>
                  <a:gd name="T47" fmla="*/ 147 w 147"/>
                  <a:gd name="T48" fmla="*/ 112 h 1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7" h="112">
                    <a:moveTo>
                      <a:pt x="92" y="0"/>
                    </a:moveTo>
                    <a:lnTo>
                      <a:pt x="78" y="24"/>
                    </a:lnTo>
                    <a:lnTo>
                      <a:pt x="58" y="14"/>
                    </a:lnTo>
                    <a:lnTo>
                      <a:pt x="34" y="14"/>
                    </a:lnTo>
                    <a:lnTo>
                      <a:pt x="0" y="24"/>
                    </a:lnTo>
                    <a:lnTo>
                      <a:pt x="0" y="58"/>
                    </a:lnTo>
                    <a:lnTo>
                      <a:pt x="24" y="77"/>
                    </a:lnTo>
                    <a:lnTo>
                      <a:pt x="54" y="68"/>
                    </a:lnTo>
                    <a:lnTo>
                      <a:pt x="107" y="87"/>
                    </a:lnTo>
                    <a:lnTo>
                      <a:pt x="131" y="111"/>
                    </a:lnTo>
                    <a:lnTo>
                      <a:pt x="146" y="82"/>
                    </a:lnTo>
                    <a:lnTo>
                      <a:pt x="141" y="63"/>
                    </a:lnTo>
                    <a:lnTo>
                      <a:pt x="127" y="43"/>
                    </a:lnTo>
                    <a:lnTo>
                      <a:pt x="102" y="34"/>
                    </a:lnTo>
                    <a:lnTo>
                      <a:pt x="92" y="0"/>
                    </a:lnTo>
                  </a:path>
                </a:pathLst>
              </a:custGeom>
              <a:solidFill>
                <a:schemeClr val="bg1">
                  <a:lumMod val="50000"/>
                </a:schemeClr>
              </a:solidFill>
              <a:ln w="12700"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00" name="Group 74">
                <a:extLst>
                  <a:ext uri="{FF2B5EF4-FFF2-40B4-BE49-F238E27FC236}">
                    <a16:creationId xmlns:a16="http://schemas.microsoft.com/office/drawing/2014/main" id="{D8182354-45B8-4545-94C3-51C954054470}"/>
                  </a:ext>
                </a:extLst>
              </p:cNvPr>
              <p:cNvGrpSpPr/>
              <p:nvPr/>
            </p:nvGrpSpPr>
            <p:grpSpPr>
              <a:xfrm>
                <a:off x="804645" y="4178566"/>
                <a:ext cx="5701498" cy="996376"/>
                <a:chOff x="804645" y="4128619"/>
                <a:chExt cx="5701498" cy="996376"/>
              </a:xfrm>
              <a:grpFill/>
            </p:grpSpPr>
            <p:sp>
              <p:nvSpPr>
                <p:cNvPr id="208" name="Freeform 74">
                  <a:extLst>
                    <a:ext uri="{FF2B5EF4-FFF2-40B4-BE49-F238E27FC236}">
                      <a16:creationId xmlns:a16="http://schemas.microsoft.com/office/drawing/2014/main" id="{82020200-0070-4F07-9A9D-5590BAD1F6C3}"/>
                    </a:ext>
                  </a:extLst>
                </p:cNvPr>
                <p:cNvSpPr>
                  <a:spLocks/>
                </p:cNvSpPr>
                <p:nvPr/>
              </p:nvSpPr>
              <p:spPr bwMode="auto">
                <a:xfrm>
                  <a:off x="2006835" y="4325022"/>
                  <a:ext cx="393713" cy="252091"/>
                </a:xfrm>
                <a:custGeom>
                  <a:avLst/>
                  <a:gdLst>
                    <a:gd name="T0" fmla="*/ 2147483647 w 98"/>
                    <a:gd name="T1" fmla="*/ 2147483647 h 133"/>
                    <a:gd name="T2" fmla="*/ 2147483647 w 98"/>
                    <a:gd name="T3" fmla="*/ 2147483647 h 133"/>
                    <a:gd name="T4" fmla="*/ 2147483647 w 98"/>
                    <a:gd name="T5" fmla="*/ 0 h 133"/>
                    <a:gd name="T6" fmla="*/ 2147483647 w 98"/>
                    <a:gd name="T7" fmla="*/ 2147483647 h 133"/>
                    <a:gd name="T8" fmla="*/ 2147483647 w 98"/>
                    <a:gd name="T9" fmla="*/ 2147483647 h 133"/>
                    <a:gd name="T10" fmla="*/ 2147483647 w 98"/>
                    <a:gd name="T11" fmla="*/ 2147483647 h 133"/>
                    <a:gd name="T12" fmla="*/ 2147483647 w 98"/>
                    <a:gd name="T13" fmla="*/ 2147483647 h 133"/>
                    <a:gd name="T14" fmla="*/ 0 w 98"/>
                    <a:gd name="T15" fmla="*/ 2147483647 h 133"/>
                    <a:gd name="T16" fmla="*/ 2147483647 w 98"/>
                    <a:gd name="T17" fmla="*/ 2147483647 h 133"/>
                    <a:gd name="T18" fmla="*/ 2147483647 w 98"/>
                    <a:gd name="T19" fmla="*/ 2147483647 h 133"/>
                    <a:gd name="T20" fmla="*/ 2147483647 w 98"/>
                    <a:gd name="T21" fmla="*/ 2147483647 h 1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8"/>
                    <a:gd name="T34" fmla="*/ 0 h 133"/>
                    <a:gd name="T35" fmla="*/ 98 w 98"/>
                    <a:gd name="T36" fmla="*/ 133 h 1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8" h="133">
                      <a:moveTo>
                        <a:pt x="83" y="102"/>
                      </a:moveTo>
                      <a:lnTo>
                        <a:pt x="98" y="43"/>
                      </a:lnTo>
                      <a:lnTo>
                        <a:pt x="92" y="0"/>
                      </a:lnTo>
                      <a:lnTo>
                        <a:pt x="74" y="1"/>
                      </a:lnTo>
                      <a:lnTo>
                        <a:pt x="50" y="56"/>
                      </a:lnTo>
                      <a:lnTo>
                        <a:pt x="39" y="99"/>
                      </a:lnTo>
                      <a:lnTo>
                        <a:pt x="27" y="118"/>
                      </a:lnTo>
                      <a:lnTo>
                        <a:pt x="0" y="128"/>
                      </a:lnTo>
                      <a:lnTo>
                        <a:pt x="27" y="133"/>
                      </a:lnTo>
                      <a:lnTo>
                        <a:pt x="50" y="105"/>
                      </a:lnTo>
                      <a:lnTo>
                        <a:pt x="83" y="102"/>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209" name="Line 71">
                  <a:extLst>
                    <a:ext uri="{FF2B5EF4-FFF2-40B4-BE49-F238E27FC236}">
                      <a16:creationId xmlns:a16="http://schemas.microsoft.com/office/drawing/2014/main" id="{33E013A3-3FE8-4BBA-9899-FD48A6DD3728}"/>
                    </a:ext>
                  </a:extLst>
                </p:cNvPr>
                <p:cNvSpPr>
                  <a:spLocks noChangeShapeType="1"/>
                </p:cNvSpPr>
                <p:nvPr/>
              </p:nvSpPr>
              <p:spPr bwMode="auto">
                <a:xfrm flipH="1">
                  <a:off x="5983815" y="4661936"/>
                  <a:ext cx="522328" cy="463059"/>
                </a:xfrm>
                <a:prstGeom prst="line">
                  <a:avLst/>
                </a:prstGeom>
                <a:grpFill/>
                <a:ln w="6350">
                  <a:solidFill>
                    <a:schemeClr val="bg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black"/>
                    </a:solidFill>
                    <a:effectLst/>
                    <a:uLnTx/>
                    <a:uFillTx/>
                    <a:latin typeface="Calibri"/>
                    <a:ea typeface="+mn-ea"/>
                    <a:cs typeface="+mn-cs"/>
                  </a:endParaRPr>
                </a:p>
              </p:txBody>
            </p:sp>
            <p:sp>
              <p:nvSpPr>
                <p:cNvPr id="210" name="Freeform 76">
                  <a:extLst>
                    <a:ext uri="{FF2B5EF4-FFF2-40B4-BE49-F238E27FC236}">
                      <a16:creationId xmlns:a16="http://schemas.microsoft.com/office/drawing/2014/main" id="{9023A1E5-EA22-443E-A926-CF2BA65BFD2B}"/>
                    </a:ext>
                  </a:extLst>
                </p:cNvPr>
                <p:cNvSpPr>
                  <a:spLocks noChangeAspect="1"/>
                </p:cNvSpPr>
                <p:nvPr/>
              </p:nvSpPr>
              <p:spPr bwMode="auto">
                <a:xfrm>
                  <a:off x="1002409" y="4429675"/>
                  <a:ext cx="157485" cy="159780"/>
                </a:xfrm>
                <a:custGeom>
                  <a:avLst/>
                  <a:gdLst>
                    <a:gd name="T0" fmla="*/ 0 w 112"/>
                    <a:gd name="T1" fmla="*/ 2147483647 h 90"/>
                    <a:gd name="T2" fmla="*/ 2147483647 w 112"/>
                    <a:gd name="T3" fmla="*/ 0 h 90"/>
                    <a:gd name="T4" fmla="*/ 2147483647 w 112"/>
                    <a:gd name="T5" fmla="*/ 0 h 90"/>
                    <a:gd name="T6" fmla="*/ 2147483647 w 112"/>
                    <a:gd name="T7" fmla="*/ 2147483647 h 90"/>
                    <a:gd name="T8" fmla="*/ 2147483647 w 112"/>
                    <a:gd name="T9" fmla="*/ 2147483647 h 90"/>
                    <a:gd name="T10" fmla="*/ 2147483647 w 112"/>
                    <a:gd name="T11" fmla="*/ 2147483647 h 90"/>
                    <a:gd name="T12" fmla="*/ 2147483647 w 112"/>
                    <a:gd name="T13" fmla="*/ 2147483647 h 90"/>
                    <a:gd name="T14" fmla="*/ 2147483647 w 112"/>
                    <a:gd name="T15" fmla="*/ 2147483647 h 90"/>
                    <a:gd name="T16" fmla="*/ 0 w 112"/>
                    <a:gd name="T17" fmla="*/ 2147483647 h 90"/>
                    <a:gd name="T18" fmla="*/ 0 w 112"/>
                    <a:gd name="T19" fmla="*/ 2147483647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90"/>
                    <a:gd name="T32" fmla="*/ 112 w 112"/>
                    <a:gd name="T33" fmla="*/ 90 h 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90">
                      <a:moveTo>
                        <a:pt x="0" y="38"/>
                      </a:moveTo>
                      <a:lnTo>
                        <a:pt x="28" y="0"/>
                      </a:lnTo>
                      <a:lnTo>
                        <a:pt x="56" y="0"/>
                      </a:lnTo>
                      <a:lnTo>
                        <a:pt x="84" y="13"/>
                      </a:lnTo>
                      <a:lnTo>
                        <a:pt x="111" y="51"/>
                      </a:lnTo>
                      <a:lnTo>
                        <a:pt x="98" y="77"/>
                      </a:lnTo>
                      <a:lnTo>
                        <a:pt x="56" y="89"/>
                      </a:lnTo>
                      <a:lnTo>
                        <a:pt x="28" y="89"/>
                      </a:lnTo>
                      <a:lnTo>
                        <a:pt x="0" y="64"/>
                      </a:lnTo>
                      <a:lnTo>
                        <a:pt x="0" y="38"/>
                      </a:lnTo>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211" name="Freeform 62">
                  <a:extLst>
                    <a:ext uri="{FF2B5EF4-FFF2-40B4-BE49-F238E27FC236}">
                      <a16:creationId xmlns:a16="http://schemas.microsoft.com/office/drawing/2014/main" id="{3DB940B6-CB88-43D5-B305-643015BD4E2B}"/>
                    </a:ext>
                  </a:extLst>
                </p:cNvPr>
                <p:cNvSpPr>
                  <a:spLocks/>
                </p:cNvSpPr>
                <p:nvPr/>
              </p:nvSpPr>
              <p:spPr bwMode="auto">
                <a:xfrm>
                  <a:off x="804645" y="4295194"/>
                  <a:ext cx="154861" cy="126940"/>
                </a:xfrm>
                <a:custGeom>
                  <a:avLst/>
                  <a:gdLst>
                    <a:gd name="T0" fmla="*/ 2147483647 w 37"/>
                    <a:gd name="T1" fmla="*/ 2147483647 h 66"/>
                    <a:gd name="T2" fmla="*/ 2147483647 w 37"/>
                    <a:gd name="T3" fmla="*/ 0 h 66"/>
                    <a:gd name="T4" fmla="*/ 2147483647 w 37"/>
                    <a:gd name="T5" fmla="*/ 0 h 66"/>
                    <a:gd name="T6" fmla="*/ 0 w 37"/>
                    <a:gd name="T7" fmla="*/ 2147483647 h 66"/>
                    <a:gd name="T8" fmla="*/ 2147483647 w 37"/>
                    <a:gd name="T9" fmla="*/ 2147483647 h 66"/>
                    <a:gd name="T10" fmla="*/ 2147483647 w 37"/>
                    <a:gd name="T11" fmla="*/ 2147483647 h 66"/>
                    <a:gd name="T12" fmla="*/ 2147483647 w 37"/>
                    <a:gd name="T13" fmla="*/ 2147483647 h 66"/>
                    <a:gd name="T14" fmla="*/ 0 60000 65536"/>
                    <a:gd name="T15" fmla="*/ 0 60000 65536"/>
                    <a:gd name="T16" fmla="*/ 0 60000 65536"/>
                    <a:gd name="T17" fmla="*/ 0 60000 65536"/>
                    <a:gd name="T18" fmla="*/ 0 60000 65536"/>
                    <a:gd name="T19" fmla="*/ 0 60000 65536"/>
                    <a:gd name="T20" fmla="*/ 0 60000 65536"/>
                    <a:gd name="T21" fmla="*/ 0 w 37"/>
                    <a:gd name="T22" fmla="*/ 0 h 66"/>
                    <a:gd name="T23" fmla="*/ 37 w 37"/>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66">
                      <a:moveTo>
                        <a:pt x="37" y="45"/>
                      </a:moveTo>
                      <a:lnTo>
                        <a:pt x="33" y="0"/>
                      </a:lnTo>
                      <a:lnTo>
                        <a:pt x="9" y="0"/>
                      </a:lnTo>
                      <a:lnTo>
                        <a:pt x="0" y="14"/>
                      </a:lnTo>
                      <a:lnTo>
                        <a:pt x="14" y="62"/>
                      </a:lnTo>
                      <a:lnTo>
                        <a:pt x="26" y="66"/>
                      </a:lnTo>
                      <a:lnTo>
                        <a:pt x="37" y="45"/>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212" name="Freeform 70">
                  <a:extLst>
                    <a:ext uri="{FF2B5EF4-FFF2-40B4-BE49-F238E27FC236}">
                      <a16:creationId xmlns:a16="http://schemas.microsoft.com/office/drawing/2014/main" id="{4445F3B0-65EB-4965-A649-697552A96FBA}"/>
                    </a:ext>
                  </a:extLst>
                </p:cNvPr>
                <p:cNvSpPr>
                  <a:spLocks/>
                </p:cNvSpPr>
                <p:nvPr/>
              </p:nvSpPr>
              <p:spPr bwMode="auto">
                <a:xfrm>
                  <a:off x="1654996" y="4454672"/>
                  <a:ext cx="280850" cy="146607"/>
                </a:xfrm>
                <a:custGeom>
                  <a:avLst/>
                  <a:gdLst>
                    <a:gd name="T0" fmla="*/ 2147483647 w 68"/>
                    <a:gd name="T1" fmla="*/ 2147483647 h 78"/>
                    <a:gd name="T2" fmla="*/ 2147483647 w 68"/>
                    <a:gd name="T3" fmla="*/ 2147483647 h 78"/>
                    <a:gd name="T4" fmla="*/ 2147483647 w 68"/>
                    <a:gd name="T5" fmla="*/ 0 h 78"/>
                    <a:gd name="T6" fmla="*/ 2147483647 w 68"/>
                    <a:gd name="T7" fmla="*/ 2147483647 h 78"/>
                    <a:gd name="T8" fmla="*/ 0 w 68"/>
                    <a:gd name="T9" fmla="*/ 2147483647 h 78"/>
                    <a:gd name="T10" fmla="*/ 2147483647 w 68"/>
                    <a:gd name="T11" fmla="*/ 2147483647 h 78"/>
                    <a:gd name="T12" fmla="*/ 2147483647 w 68"/>
                    <a:gd name="T13" fmla="*/ 2147483647 h 78"/>
                    <a:gd name="T14" fmla="*/ 2147483647 w 68"/>
                    <a:gd name="T15" fmla="*/ 2147483647 h 78"/>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78"/>
                    <a:gd name="T26" fmla="*/ 68 w 68"/>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78">
                      <a:moveTo>
                        <a:pt x="68" y="63"/>
                      </a:moveTo>
                      <a:lnTo>
                        <a:pt x="63" y="8"/>
                      </a:lnTo>
                      <a:lnTo>
                        <a:pt x="19" y="0"/>
                      </a:lnTo>
                      <a:lnTo>
                        <a:pt x="14" y="23"/>
                      </a:lnTo>
                      <a:lnTo>
                        <a:pt x="0" y="29"/>
                      </a:lnTo>
                      <a:lnTo>
                        <a:pt x="5" y="66"/>
                      </a:lnTo>
                      <a:lnTo>
                        <a:pt x="33" y="78"/>
                      </a:lnTo>
                      <a:lnTo>
                        <a:pt x="68" y="63"/>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213" name="Freeform 72">
                  <a:extLst>
                    <a:ext uri="{FF2B5EF4-FFF2-40B4-BE49-F238E27FC236}">
                      <a16:creationId xmlns:a16="http://schemas.microsoft.com/office/drawing/2014/main" id="{7D3E88F8-8DC6-4429-9DF5-CCB153976F58}"/>
                    </a:ext>
                  </a:extLst>
                </p:cNvPr>
                <p:cNvSpPr>
                  <a:spLocks/>
                </p:cNvSpPr>
                <p:nvPr/>
              </p:nvSpPr>
              <p:spPr bwMode="auto">
                <a:xfrm>
                  <a:off x="1202243" y="4367017"/>
                  <a:ext cx="427836" cy="184149"/>
                </a:xfrm>
                <a:custGeom>
                  <a:avLst/>
                  <a:gdLst>
                    <a:gd name="T0" fmla="*/ 2147483647 w 104"/>
                    <a:gd name="T1" fmla="*/ 2147483647 h 98"/>
                    <a:gd name="T2" fmla="*/ 2147483647 w 104"/>
                    <a:gd name="T3" fmla="*/ 2147483647 h 98"/>
                    <a:gd name="T4" fmla="*/ 2147483647 w 104"/>
                    <a:gd name="T5" fmla="*/ 2147483647 h 98"/>
                    <a:gd name="T6" fmla="*/ 2147483647 w 104"/>
                    <a:gd name="T7" fmla="*/ 2147483647 h 98"/>
                    <a:gd name="T8" fmla="*/ 2147483647 w 104"/>
                    <a:gd name="T9" fmla="*/ 0 h 98"/>
                    <a:gd name="T10" fmla="*/ 2147483647 w 104"/>
                    <a:gd name="T11" fmla="*/ 2147483647 h 98"/>
                    <a:gd name="T12" fmla="*/ 0 w 104"/>
                    <a:gd name="T13" fmla="*/ 2147483647 h 98"/>
                    <a:gd name="T14" fmla="*/ 2147483647 w 104"/>
                    <a:gd name="T15" fmla="*/ 2147483647 h 98"/>
                    <a:gd name="T16" fmla="*/ 2147483647 w 104"/>
                    <a:gd name="T17" fmla="*/ 2147483647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
                    <a:gd name="T28" fmla="*/ 0 h 98"/>
                    <a:gd name="T29" fmla="*/ 104 w 104"/>
                    <a:gd name="T30" fmla="*/ 98 h 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 h="98">
                      <a:moveTo>
                        <a:pt x="56" y="94"/>
                      </a:moveTo>
                      <a:lnTo>
                        <a:pt x="74" y="70"/>
                      </a:lnTo>
                      <a:lnTo>
                        <a:pt x="85" y="33"/>
                      </a:lnTo>
                      <a:lnTo>
                        <a:pt x="104" y="8"/>
                      </a:lnTo>
                      <a:lnTo>
                        <a:pt x="87" y="0"/>
                      </a:lnTo>
                      <a:lnTo>
                        <a:pt x="64" y="21"/>
                      </a:lnTo>
                      <a:lnTo>
                        <a:pt x="0" y="35"/>
                      </a:lnTo>
                      <a:lnTo>
                        <a:pt x="30" y="98"/>
                      </a:lnTo>
                      <a:lnTo>
                        <a:pt x="56" y="94"/>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214" name="Freeform 75">
                  <a:extLst>
                    <a:ext uri="{FF2B5EF4-FFF2-40B4-BE49-F238E27FC236}">
                      <a16:creationId xmlns:a16="http://schemas.microsoft.com/office/drawing/2014/main" id="{D87B0A69-CA6B-4B68-8101-6B1434F625F8}"/>
                    </a:ext>
                  </a:extLst>
                </p:cNvPr>
                <p:cNvSpPr>
                  <a:spLocks/>
                </p:cNvSpPr>
                <p:nvPr/>
              </p:nvSpPr>
              <p:spPr bwMode="auto">
                <a:xfrm>
                  <a:off x="2221441" y="4128619"/>
                  <a:ext cx="249354" cy="139454"/>
                </a:xfrm>
                <a:custGeom>
                  <a:avLst/>
                  <a:gdLst>
                    <a:gd name="T0" fmla="*/ 2147483647 w 61"/>
                    <a:gd name="T1" fmla="*/ 2147483647 h 73"/>
                    <a:gd name="T2" fmla="*/ 2147483647 w 61"/>
                    <a:gd name="T3" fmla="*/ 0 h 73"/>
                    <a:gd name="T4" fmla="*/ 2147483647 w 61"/>
                    <a:gd name="T5" fmla="*/ 2147483647 h 73"/>
                    <a:gd name="T6" fmla="*/ 2147483647 w 61"/>
                    <a:gd name="T7" fmla="*/ 2147483647 h 73"/>
                    <a:gd name="T8" fmla="*/ 2147483647 w 61"/>
                    <a:gd name="T9" fmla="*/ 2147483647 h 73"/>
                    <a:gd name="T10" fmla="*/ 0 w 61"/>
                    <a:gd name="T11" fmla="*/ 2147483647 h 73"/>
                    <a:gd name="T12" fmla="*/ 2147483647 w 61"/>
                    <a:gd name="T13" fmla="*/ 2147483647 h 73"/>
                    <a:gd name="T14" fmla="*/ 2147483647 w 61"/>
                    <a:gd name="T15" fmla="*/ 2147483647 h 73"/>
                    <a:gd name="T16" fmla="*/ 2147483647 w 61"/>
                    <a:gd name="T17" fmla="*/ 2147483647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73"/>
                    <a:gd name="T29" fmla="*/ 61 w 61"/>
                    <a:gd name="T30" fmla="*/ 73 h 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73">
                      <a:moveTo>
                        <a:pt x="57" y="41"/>
                      </a:moveTo>
                      <a:lnTo>
                        <a:pt x="61" y="0"/>
                      </a:lnTo>
                      <a:lnTo>
                        <a:pt x="48" y="3"/>
                      </a:lnTo>
                      <a:lnTo>
                        <a:pt x="46" y="18"/>
                      </a:lnTo>
                      <a:lnTo>
                        <a:pt x="9" y="29"/>
                      </a:lnTo>
                      <a:lnTo>
                        <a:pt x="0" y="70"/>
                      </a:lnTo>
                      <a:lnTo>
                        <a:pt x="20" y="73"/>
                      </a:lnTo>
                      <a:lnTo>
                        <a:pt x="29" y="55"/>
                      </a:lnTo>
                      <a:lnTo>
                        <a:pt x="57" y="41"/>
                      </a:lnTo>
                      <a:close/>
                    </a:path>
                  </a:pathLst>
                </a:custGeom>
                <a:solidFill>
                  <a:schemeClr val="bg1">
                    <a:lumMod val="50000"/>
                  </a:schemeClr>
                </a:solid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1" name="Freeform 45">
                <a:extLst>
                  <a:ext uri="{FF2B5EF4-FFF2-40B4-BE49-F238E27FC236}">
                    <a16:creationId xmlns:a16="http://schemas.microsoft.com/office/drawing/2014/main" id="{ECBD4744-F025-44C9-8066-16910DC0638F}"/>
                  </a:ext>
                </a:extLst>
              </p:cNvPr>
              <p:cNvSpPr>
                <a:spLocks noChangeAspect="1"/>
              </p:cNvSpPr>
              <p:nvPr/>
            </p:nvSpPr>
            <p:spPr bwMode="auto">
              <a:xfrm rot="21335061">
                <a:off x="4293673" y="4005774"/>
                <a:ext cx="718449" cy="574380"/>
              </a:xfrm>
              <a:custGeom>
                <a:avLst/>
                <a:gdLst>
                  <a:gd name="T0" fmla="*/ 225 w 865"/>
                  <a:gd name="T1" fmla="*/ 718 h 735"/>
                  <a:gd name="T2" fmla="*/ 277 w 865"/>
                  <a:gd name="T3" fmla="*/ 714 h 735"/>
                  <a:gd name="T4" fmla="*/ 331 w 865"/>
                  <a:gd name="T5" fmla="*/ 735 h 735"/>
                  <a:gd name="T6" fmla="*/ 401 w 865"/>
                  <a:gd name="T7" fmla="*/ 703 h 735"/>
                  <a:gd name="T8" fmla="*/ 485 w 865"/>
                  <a:gd name="T9" fmla="*/ 673 h 735"/>
                  <a:gd name="T10" fmla="*/ 510 w 865"/>
                  <a:gd name="T11" fmla="*/ 609 h 735"/>
                  <a:gd name="T12" fmla="*/ 531 w 865"/>
                  <a:gd name="T13" fmla="*/ 520 h 735"/>
                  <a:gd name="T14" fmla="*/ 550 w 865"/>
                  <a:gd name="T15" fmla="*/ 509 h 735"/>
                  <a:gd name="T16" fmla="*/ 564 w 865"/>
                  <a:gd name="T17" fmla="*/ 489 h 735"/>
                  <a:gd name="T18" fmla="*/ 593 w 865"/>
                  <a:gd name="T19" fmla="*/ 452 h 735"/>
                  <a:gd name="T20" fmla="*/ 642 w 865"/>
                  <a:gd name="T21" fmla="*/ 435 h 735"/>
                  <a:gd name="T22" fmla="*/ 690 w 865"/>
                  <a:gd name="T23" fmla="*/ 355 h 735"/>
                  <a:gd name="T24" fmla="*/ 775 w 865"/>
                  <a:gd name="T25" fmla="*/ 287 h 735"/>
                  <a:gd name="T26" fmla="*/ 803 w 865"/>
                  <a:gd name="T27" fmla="*/ 280 h 735"/>
                  <a:gd name="T28" fmla="*/ 818 w 865"/>
                  <a:gd name="T29" fmla="*/ 231 h 735"/>
                  <a:gd name="T30" fmla="*/ 830 w 865"/>
                  <a:gd name="T31" fmla="*/ 179 h 735"/>
                  <a:gd name="T32" fmla="*/ 834 w 865"/>
                  <a:gd name="T33" fmla="*/ 103 h 735"/>
                  <a:gd name="T34" fmla="*/ 865 w 865"/>
                  <a:gd name="T35" fmla="*/ 84 h 735"/>
                  <a:gd name="T36" fmla="*/ 775 w 865"/>
                  <a:gd name="T37" fmla="*/ 12 h 735"/>
                  <a:gd name="T38" fmla="*/ 706 w 865"/>
                  <a:gd name="T39" fmla="*/ 14 h 735"/>
                  <a:gd name="T40" fmla="*/ 675 w 865"/>
                  <a:gd name="T41" fmla="*/ 66 h 735"/>
                  <a:gd name="T42" fmla="*/ 605 w 865"/>
                  <a:gd name="T43" fmla="*/ 115 h 735"/>
                  <a:gd name="T44" fmla="*/ 580 w 865"/>
                  <a:gd name="T45" fmla="*/ 206 h 735"/>
                  <a:gd name="T46" fmla="*/ 531 w 865"/>
                  <a:gd name="T47" fmla="*/ 245 h 735"/>
                  <a:gd name="T48" fmla="*/ 485 w 865"/>
                  <a:gd name="T49" fmla="*/ 231 h 735"/>
                  <a:gd name="T50" fmla="*/ 413 w 865"/>
                  <a:gd name="T51" fmla="*/ 256 h 735"/>
                  <a:gd name="T52" fmla="*/ 353 w 865"/>
                  <a:gd name="T53" fmla="*/ 256 h 735"/>
                  <a:gd name="T54" fmla="*/ 285 w 865"/>
                  <a:gd name="T55" fmla="*/ 280 h 735"/>
                  <a:gd name="T56" fmla="*/ 197 w 865"/>
                  <a:gd name="T57" fmla="*/ 346 h 735"/>
                  <a:gd name="T58" fmla="*/ 124 w 865"/>
                  <a:gd name="T59" fmla="*/ 350 h 735"/>
                  <a:gd name="T60" fmla="*/ 73 w 865"/>
                  <a:gd name="T61" fmla="*/ 361 h 735"/>
                  <a:gd name="T62" fmla="*/ 27 w 865"/>
                  <a:gd name="T63" fmla="*/ 377 h 735"/>
                  <a:gd name="T64" fmla="*/ 19 w 865"/>
                  <a:gd name="T65" fmla="*/ 431 h 735"/>
                  <a:gd name="T66" fmla="*/ 0 w 865"/>
                  <a:gd name="T67" fmla="*/ 472 h 735"/>
                  <a:gd name="T68" fmla="*/ 27 w 865"/>
                  <a:gd name="T69" fmla="*/ 542 h 735"/>
                  <a:gd name="T70" fmla="*/ 120 w 865"/>
                  <a:gd name="T71" fmla="*/ 609 h 735"/>
                  <a:gd name="T72" fmla="*/ 197 w 865"/>
                  <a:gd name="T73" fmla="*/ 637 h 735"/>
                  <a:gd name="T74" fmla="*/ 207 w 865"/>
                  <a:gd name="T75" fmla="*/ 703 h 7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5"/>
                  <a:gd name="T115" fmla="*/ 0 h 735"/>
                  <a:gd name="T116" fmla="*/ 865 w 865"/>
                  <a:gd name="T117" fmla="*/ 735 h 7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5" h="735">
                    <a:moveTo>
                      <a:pt x="207" y="703"/>
                    </a:moveTo>
                    <a:lnTo>
                      <a:pt x="225" y="718"/>
                    </a:lnTo>
                    <a:lnTo>
                      <a:pt x="261" y="706"/>
                    </a:lnTo>
                    <a:lnTo>
                      <a:pt x="277" y="714"/>
                    </a:lnTo>
                    <a:lnTo>
                      <a:pt x="306" y="716"/>
                    </a:lnTo>
                    <a:lnTo>
                      <a:pt x="331" y="735"/>
                    </a:lnTo>
                    <a:lnTo>
                      <a:pt x="353" y="734"/>
                    </a:lnTo>
                    <a:lnTo>
                      <a:pt x="401" y="703"/>
                    </a:lnTo>
                    <a:lnTo>
                      <a:pt x="492" y="701"/>
                    </a:lnTo>
                    <a:lnTo>
                      <a:pt x="485" y="673"/>
                    </a:lnTo>
                    <a:lnTo>
                      <a:pt x="521" y="633"/>
                    </a:lnTo>
                    <a:lnTo>
                      <a:pt x="510" y="609"/>
                    </a:lnTo>
                    <a:lnTo>
                      <a:pt x="545" y="567"/>
                    </a:lnTo>
                    <a:lnTo>
                      <a:pt x="531" y="520"/>
                    </a:lnTo>
                    <a:lnTo>
                      <a:pt x="537" y="505"/>
                    </a:lnTo>
                    <a:lnTo>
                      <a:pt x="550" y="509"/>
                    </a:lnTo>
                    <a:lnTo>
                      <a:pt x="562" y="499"/>
                    </a:lnTo>
                    <a:lnTo>
                      <a:pt x="564" y="489"/>
                    </a:lnTo>
                    <a:lnTo>
                      <a:pt x="585" y="468"/>
                    </a:lnTo>
                    <a:lnTo>
                      <a:pt x="593" y="452"/>
                    </a:lnTo>
                    <a:lnTo>
                      <a:pt x="611" y="417"/>
                    </a:lnTo>
                    <a:lnTo>
                      <a:pt x="642" y="435"/>
                    </a:lnTo>
                    <a:lnTo>
                      <a:pt x="678" y="427"/>
                    </a:lnTo>
                    <a:lnTo>
                      <a:pt x="690" y="355"/>
                    </a:lnTo>
                    <a:lnTo>
                      <a:pt x="756" y="309"/>
                    </a:lnTo>
                    <a:lnTo>
                      <a:pt x="775" y="287"/>
                    </a:lnTo>
                    <a:lnTo>
                      <a:pt x="791" y="287"/>
                    </a:lnTo>
                    <a:lnTo>
                      <a:pt x="803" y="280"/>
                    </a:lnTo>
                    <a:lnTo>
                      <a:pt x="797" y="239"/>
                    </a:lnTo>
                    <a:lnTo>
                      <a:pt x="818" y="231"/>
                    </a:lnTo>
                    <a:lnTo>
                      <a:pt x="818" y="206"/>
                    </a:lnTo>
                    <a:lnTo>
                      <a:pt x="830" y="179"/>
                    </a:lnTo>
                    <a:lnTo>
                      <a:pt x="828" y="119"/>
                    </a:lnTo>
                    <a:lnTo>
                      <a:pt x="834" y="103"/>
                    </a:lnTo>
                    <a:lnTo>
                      <a:pt x="839" y="105"/>
                    </a:lnTo>
                    <a:lnTo>
                      <a:pt x="865" y="84"/>
                    </a:lnTo>
                    <a:lnTo>
                      <a:pt x="808" y="20"/>
                    </a:lnTo>
                    <a:lnTo>
                      <a:pt x="775" y="12"/>
                    </a:lnTo>
                    <a:lnTo>
                      <a:pt x="711" y="0"/>
                    </a:lnTo>
                    <a:lnTo>
                      <a:pt x="706" y="14"/>
                    </a:lnTo>
                    <a:lnTo>
                      <a:pt x="706" y="39"/>
                    </a:lnTo>
                    <a:lnTo>
                      <a:pt x="675" y="66"/>
                    </a:lnTo>
                    <a:lnTo>
                      <a:pt x="645" y="66"/>
                    </a:lnTo>
                    <a:lnTo>
                      <a:pt x="605" y="115"/>
                    </a:lnTo>
                    <a:lnTo>
                      <a:pt x="576" y="185"/>
                    </a:lnTo>
                    <a:lnTo>
                      <a:pt x="580" y="206"/>
                    </a:lnTo>
                    <a:lnTo>
                      <a:pt x="545" y="251"/>
                    </a:lnTo>
                    <a:lnTo>
                      <a:pt x="531" y="245"/>
                    </a:lnTo>
                    <a:lnTo>
                      <a:pt x="514" y="249"/>
                    </a:lnTo>
                    <a:lnTo>
                      <a:pt x="485" y="231"/>
                    </a:lnTo>
                    <a:lnTo>
                      <a:pt x="428" y="231"/>
                    </a:lnTo>
                    <a:lnTo>
                      <a:pt x="413" y="256"/>
                    </a:lnTo>
                    <a:lnTo>
                      <a:pt x="380" y="268"/>
                    </a:lnTo>
                    <a:lnTo>
                      <a:pt x="353" y="256"/>
                    </a:lnTo>
                    <a:lnTo>
                      <a:pt x="329" y="243"/>
                    </a:lnTo>
                    <a:lnTo>
                      <a:pt x="285" y="280"/>
                    </a:lnTo>
                    <a:lnTo>
                      <a:pt x="217" y="313"/>
                    </a:lnTo>
                    <a:lnTo>
                      <a:pt x="197" y="346"/>
                    </a:lnTo>
                    <a:lnTo>
                      <a:pt x="165" y="361"/>
                    </a:lnTo>
                    <a:lnTo>
                      <a:pt x="124" y="350"/>
                    </a:lnTo>
                    <a:lnTo>
                      <a:pt x="104" y="346"/>
                    </a:lnTo>
                    <a:lnTo>
                      <a:pt x="73" y="361"/>
                    </a:lnTo>
                    <a:lnTo>
                      <a:pt x="46" y="377"/>
                    </a:lnTo>
                    <a:lnTo>
                      <a:pt x="27" y="377"/>
                    </a:lnTo>
                    <a:lnTo>
                      <a:pt x="19" y="386"/>
                    </a:lnTo>
                    <a:lnTo>
                      <a:pt x="19" y="431"/>
                    </a:lnTo>
                    <a:lnTo>
                      <a:pt x="11" y="450"/>
                    </a:lnTo>
                    <a:lnTo>
                      <a:pt x="0" y="472"/>
                    </a:lnTo>
                    <a:lnTo>
                      <a:pt x="11" y="532"/>
                    </a:lnTo>
                    <a:lnTo>
                      <a:pt x="27" y="542"/>
                    </a:lnTo>
                    <a:lnTo>
                      <a:pt x="64" y="578"/>
                    </a:lnTo>
                    <a:lnTo>
                      <a:pt x="120" y="609"/>
                    </a:lnTo>
                    <a:lnTo>
                      <a:pt x="178" y="633"/>
                    </a:lnTo>
                    <a:lnTo>
                      <a:pt x="197" y="637"/>
                    </a:lnTo>
                    <a:lnTo>
                      <a:pt x="213" y="662"/>
                    </a:lnTo>
                    <a:lnTo>
                      <a:pt x="207" y="703"/>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2" name="Freeform 97">
                <a:extLst>
                  <a:ext uri="{FF2B5EF4-FFF2-40B4-BE49-F238E27FC236}">
                    <a16:creationId xmlns:a16="http://schemas.microsoft.com/office/drawing/2014/main" id="{A19A7695-DFDA-45A3-B47D-6A9206F28F6F}"/>
                  </a:ext>
                </a:extLst>
              </p:cNvPr>
              <p:cNvSpPr>
                <a:spLocks noChangeAspect="1"/>
              </p:cNvSpPr>
              <p:nvPr/>
            </p:nvSpPr>
            <p:spPr bwMode="auto">
              <a:xfrm rot="21335061">
                <a:off x="4943180" y="3685865"/>
                <a:ext cx="555166" cy="568928"/>
              </a:xfrm>
              <a:custGeom>
                <a:avLst/>
                <a:gdLst>
                  <a:gd name="T0" fmla="*/ 57 w 669"/>
                  <a:gd name="T1" fmla="*/ 440 h 729"/>
                  <a:gd name="T2" fmla="*/ 0 w 669"/>
                  <a:gd name="T3" fmla="*/ 376 h 729"/>
                  <a:gd name="T4" fmla="*/ 45 w 669"/>
                  <a:gd name="T5" fmla="*/ 312 h 729"/>
                  <a:gd name="T6" fmla="*/ 61 w 669"/>
                  <a:gd name="T7" fmla="*/ 287 h 729"/>
                  <a:gd name="T8" fmla="*/ 107 w 669"/>
                  <a:gd name="T9" fmla="*/ 254 h 729"/>
                  <a:gd name="T10" fmla="*/ 117 w 669"/>
                  <a:gd name="T11" fmla="*/ 236 h 729"/>
                  <a:gd name="T12" fmla="*/ 144 w 669"/>
                  <a:gd name="T13" fmla="*/ 246 h 729"/>
                  <a:gd name="T14" fmla="*/ 210 w 669"/>
                  <a:gd name="T15" fmla="*/ 217 h 729"/>
                  <a:gd name="T16" fmla="*/ 260 w 669"/>
                  <a:gd name="T17" fmla="*/ 194 h 729"/>
                  <a:gd name="T18" fmla="*/ 268 w 669"/>
                  <a:gd name="T19" fmla="*/ 217 h 729"/>
                  <a:gd name="T20" fmla="*/ 287 w 669"/>
                  <a:gd name="T21" fmla="*/ 228 h 729"/>
                  <a:gd name="T22" fmla="*/ 313 w 669"/>
                  <a:gd name="T23" fmla="*/ 225 h 729"/>
                  <a:gd name="T24" fmla="*/ 338 w 669"/>
                  <a:gd name="T25" fmla="*/ 199 h 729"/>
                  <a:gd name="T26" fmla="*/ 357 w 669"/>
                  <a:gd name="T27" fmla="*/ 178 h 729"/>
                  <a:gd name="T28" fmla="*/ 353 w 669"/>
                  <a:gd name="T29" fmla="*/ 143 h 729"/>
                  <a:gd name="T30" fmla="*/ 340 w 669"/>
                  <a:gd name="T31" fmla="*/ 122 h 729"/>
                  <a:gd name="T32" fmla="*/ 371 w 669"/>
                  <a:gd name="T33" fmla="*/ 64 h 729"/>
                  <a:gd name="T34" fmla="*/ 373 w 669"/>
                  <a:gd name="T35" fmla="*/ 36 h 729"/>
                  <a:gd name="T36" fmla="*/ 390 w 669"/>
                  <a:gd name="T37" fmla="*/ 27 h 729"/>
                  <a:gd name="T38" fmla="*/ 412 w 669"/>
                  <a:gd name="T39" fmla="*/ 35 h 729"/>
                  <a:gd name="T40" fmla="*/ 454 w 669"/>
                  <a:gd name="T41" fmla="*/ 0 h 729"/>
                  <a:gd name="T42" fmla="*/ 493 w 669"/>
                  <a:gd name="T43" fmla="*/ 7 h 729"/>
                  <a:gd name="T44" fmla="*/ 505 w 669"/>
                  <a:gd name="T45" fmla="*/ 38 h 729"/>
                  <a:gd name="T46" fmla="*/ 536 w 669"/>
                  <a:gd name="T47" fmla="*/ 52 h 729"/>
                  <a:gd name="T48" fmla="*/ 545 w 669"/>
                  <a:gd name="T49" fmla="*/ 97 h 729"/>
                  <a:gd name="T50" fmla="*/ 514 w 669"/>
                  <a:gd name="T51" fmla="*/ 176 h 729"/>
                  <a:gd name="T52" fmla="*/ 514 w 669"/>
                  <a:gd name="T53" fmla="*/ 215 h 729"/>
                  <a:gd name="T54" fmla="*/ 530 w 669"/>
                  <a:gd name="T55" fmla="*/ 217 h 729"/>
                  <a:gd name="T56" fmla="*/ 557 w 669"/>
                  <a:gd name="T57" fmla="*/ 232 h 729"/>
                  <a:gd name="T58" fmla="*/ 563 w 669"/>
                  <a:gd name="T59" fmla="*/ 267 h 729"/>
                  <a:gd name="T60" fmla="*/ 541 w 669"/>
                  <a:gd name="T61" fmla="*/ 325 h 729"/>
                  <a:gd name="T62" fmla="*/ 538 w 669"/>
                  <a:gd name="T63" fmla="*/ 358 h 729"/>
                  <a:gd name="T64" fmla="*/ 576 w 669"/>
                  <a:gd name="T65" fmla="*/ 386 h 729"/>
                  <a:gd name="T66" fmla="*/ 590 w 669"/>
                  <a:gd name="T67" fmla="*/ 419 h 729"/>
                  <a:gd name="T68" fmla="*/ 611 w 669"/>
                  <a:gd name="T69" fmla="*/ 453 h 729"/>
                  <a:gd name="T70" fmla="*/ 654 w 669"/>
                  <a:gd name="T71" fmla="*/ 465 h 729"/>
                  <a:gd name="T72" fmla="*/ 660 w 669"/>
                  <a:gd name="T73" fmla="*/ 492 h 729"/>
                  <a:gd name="T74" fmla="*/ 640 w 669"/>
                  <a:gd name="T75" fmla="*/ 506 h 729"/>
                  <a:gd name="T76" fmla="*/ 621 w 669"/>
                  <a:gd name="T77" fmla="*/ 543 h 729"/>
                  <a:gd name="T78" fmla="*/ 638 w 669"/>
                  <a:gd name="T79" fmla="*/ 574 h 729"/>
                  <a:gd name="T80" fmla="*/ 669 w 669"/>
                  <a:gd name="T81" fmla="*/ 601 h 729"/>
                  <a:gd name="T82" fmla="*/ 656 w 669"/>
                  <a:gd name="T83" fmla="*/ 612 h 729"/>
                  <a:gd name="T84" fmla="*/ 582 w 669"/>
                  <a:gd name="T85" fmla="*/ 632 h 729"/>
                  <a:gd name="T86" fmla="*/ 557 w 669"/>
                  <a:gd name="T87" fmla="*/ 622 h 729"/>
                  <a:gd name="T88" fmla="*/ 524 w 669"/>
                  <a:gd name="T89" fmla="*/ 626 h 729"/>
                  <a:gd name="T90" fmla="*/ 512 w 669"/>
                  <a:gd name="T91" fmla="*/ 640 h 729"/>
                  <a:gd name="T92" fmla="*/ 493 w 669"/>
                  <a:gd name="T93" fmla="*/ 638 h 729"/>
                  <a:gd name="T94" fmla="*/ 470 w 669"/>
                  <a:gd name="T95" fmla="*/ 624 h 729"/>
                  <a:gd name="T96" fmla="*/ 415 w 669"/>
                  <a:gd name="T97" fmla="*/ 638 h 729"/>
                  <a:gd name="T98" fmla="*/ 361 w 669"/>
                  <a:gd name="T99" fmla="*/ 678 h 729"/>
                  <a:gd name="T100" fmla="*/ 353 w 669"/>
                  <a:gd name="T101" fmla="*/ 704 h 729"/>
                  <a:gd name="T102" fmla="*/ 301 w 669"/>
                  <a:gd name="T103" fmla="*/ 729 h 729"/>
                  <a:gd name="T104" fmla="*/ 266 w 669"/>
                  <a:gd name="T105" fmla="*/ 688 h 729"/>
                  <a:gd name="T106" fmla="*/ 237 w 669"/>
                  <a:gd name="T107" fmla="*/ 678 h 729"/>
                  <a:gd name="T108" fmla="*/ 214 w 669"/>
                  <a:gd name="T109" fmla="*/ 688 h 729"/>
                  <a:gd name="T110" fmla="*/ 179 w 669"/>
                  <a:gd name="T111" fmla="*/ 626 h 729"/>
                  <a:gd name="T112" fmla="*/ 140 w 669"/>
                  <a:gd name="T113" fmla="*/ 564 h 729"/>
                  <a:gd name="T114" fmla="*/ 150 w 669"/>
                  <a:gd name="T115" fmla="*/ 461 h 729"/>
                  <a:gd name="T116" fmla="*/ 144 w 669"/>
                  <a:gd name="T117" fmla="*/ 455 h 729"/>
                  <a:gd name="T118" fmla="*/ 126 w 669"/>
                  <a:gd name="T119" fmla="*/ 457 h 729"/>
                  <a:gd name="T120" fmla="*/ 80 w 669"/>
                  <a:gd name="T121" fmla="*/ 446 h 729"/>
                  <a:gd name="T122" fmla="*/ 57 w 669"/>
                  <a:gd name="T123" fmla="*/ 440 h 72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69"/>
                  <a:gd name="T187" fmla="*/ 0 h 729"/>
                  <a:gd name="T188" fmla="*/ 669 w 669"/>
                  <a:gd name="T189" fmla="*/ 729 h 72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69" h="729">
                    <a:moveTo>
                      <a:pt x="57" y="440"/>
                    </a:moveTo>
                    <a:lnTo>
                      <a:pt x="0" y="376"/>
                    </a:lnTo>
                    <a:lnTo>
                      <a:pt x="45" y="312"/>
                    </a:lnTo>
                    <a:lnTo>
                      <a:pt x="61" y="287"/>
                    </a:lnTo>
                    <a:lnTo>
                      <a:pt x="107" y="254"/>
                    </a:lnTo>
                    <a:lnTo>
                      <a:pt x="117" y="236"/>
                    </a:lnTo>
                    <a:lnTo>
                      <a:pt x="144" y="246"/>
                    </a:lnTo>
                    <a:lnTo>
                      <a:pt x="210" y="217"/>
                    </a:lnTo>
                    <a:lnTo>
                      <a:pt x="260" y="194"/>
                    </a:lnTo>
                    <a:lnTo>
                      <a:pt x="268" y="217"/>
                    </a:lnTo>
                    <a:lnTo>
                      <a:pt x="287" y="228"/>
                    </a:lnTo>
                    <a:lnTo>
                      <a:pt x="313" y="225"/>
                    </a:lnTo>
                    <a:lnTo>
                      <a:pt x="338" y="199"/>
                    </a:lnTo>
                    <a:lnTo>
                      <a:pt x="357" y="178"/>
                    </a:lnTo>
                    <a:lnTo>
                      <a:pt x="353" y="143"/>
                    </a:lnTo>
                    <a:lnTo>
                      <a:pt x="340" y="122"/>
                    </a:lnTo>
                    <a:lnTo>
                      <a:pt x="371" y="64"/>
                    </a:lnTo>
                    <a:lnTo>
                      <a:pt x="373" y="36"/>
                    </a:lnTo>
                    <a:lnTo>
                      <a:pt x="390" y="27"/>
                    </a:lnTo>
                    <a:lnTo>
                      <a:pt x="412" y="35"/>
                    </a:lnTo>
                    <a:lnTo>
                      <a:pt x="454" y="0"/>
                    </a:lnTo>
                    <a:lnTo>
                      <a:pt x="493" y="7"/>
                    </a:lnTo>
                    <a:lnTo>
                      <a:pt x="505" y="38"/>
                    </a:lnTo>
                    <a:lnTo>
                      <a:pt x="536" y="52"/>
                    </a:lnTo>
                    <a:lnTo>
                      <a:pt x="545" y="97"/>
                    </a:lnTo>
                    <a:lnTo>
                      <a:pt x="514" y="176"/>
                    </a:lnTo>
                    <a:lnTo>
                      <a:pt x="514" y="215"/>
                    </a:lnTo>
                    <a:lnTo>
                      <a:pt x="530" y="217"/>
                    </a:lnTo>
                    <a:lnTo>
                      <a:pt x="557" y="232"/>
                    </a:lnTo>
                    <a:lnTo>
                      <a:pt x="563" y="267"/>
                    </a:lnTo>
                    <a:lnTo>
                      <a:pt x="541" y="325"/>
                    </a:lnTo>
                    <a:lnTo>
                      <a:pt x="538" y="358"/>
                    </a:lnTo>
                    <a:lnTo>
                      <a:pt x="576" y="386"/>
                    </a:lnTo>
                    <a:lnTo>
                      <a:pt x="590" y="419"/>
                    </a:lnTo>
                    <a:lnTo>
                      <a:pt x="611" y="453"/>
                    </a:lnTo>
                    <a:lnTo>
                      <a:pt x="654" y="465"/>
                    </a:lnTo>
                    <a:lnTo>
                      <a:pt x="660" y="492"/>
                    </a:lnTo>
                    <a:lnTo>
                      <a:pt x="640" y="506"/>
                    </a:lnTo>
                    <a:lnTo>
                      <a:pt x="621" y="543"/>
                    </a:lnTo>
                    <a:lnTo>
                      <a:pt x="638" y="574"/>
                    </a:lnTo>
                    <a:lnTo>
                      <a:pt x="669" y="601"/>
                    </a:lnTo>
                    <a:lnTo>
                      <a:pt x="656" y="612"/>
                    </a:lnTo>
                    <a:lnTo>
                      <a:pt x="582" y="632"/>
                    </a:lnTo>
                    <a:lnTo>
                      <a:pt x="557" y="622"/>
                    </a:lnTo>
                    <a:lnTo>
                      <a:pt x="524" y="626"/>
                    </a:lnTo>
                    <a:lnTo>
                      <a:pt x="512" y="640"/>
                    </a:lnTo>
                    <a:lnTo>
                      <a:pt x="493" y="638"/>
                    </a:lnTo>
                    <a:lnTo>
                      <a:pt x="470" y="624"/>
                    </a:lnTo>
                    <a:lnTo>
                      <a:pt x="415" y="638"/>
                    </a:lnTo>
                    <a:lnTo>
                      <a:pt x="361" y="678"/>
                    </a:lnTo>
                    <a:lnTo>
                      <a:pt x="353" y="704"/>
                    </a:lnTo>
                    <a:lnTo>
                      <a:pt x="301" y="729"/>
                    </a:lnTo>
                    <a:lnTo>
                      <a:pt x="266" y="688"/>
                    </a:lnTo>
                    <a:lnTo>
                      <a:pt x="237" y="678"/>
                    </a:lnTo>
                    <a:lnTo>
                      <a:pt x="214" y="688"/>
                    </a:lnTo>
                    <a:lnTo>
                      <a:pt x="179" y="626"/>
                    </a:lnTo>
                    <a:lnTo>
                      <a:pt x="140" y="564"/>
                    </a:lnTo>
                    <a:lnTo>
                      <a:pt x="150" y="461"/>
                    </a:lnTo>
                    <a:lnTo>
                      <a:pt x="144" y="455"/>
                    </a:lnTo>
                    <a:lnTo>
                      <a:pt x="126" y="457"/>
                    </a:lnTo>
                    <a:lnTo>
                      <a:pt x="80" y="446"/>
                    </a:lnTo>
                    <a:lnTo>
                      <a:pt x="57" y="440"/>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3" name="Freeform 44">
                <a:extLst>
                  <a:ext uri="{FF2B5EF4-FFF2-40B4-BE49-F238E27FC236}">
                    <a16:creationId xmlns:a16="http://schemas.microsoft.com/office/drawing/2014/main" id="{4A64F560-0A84-42CE-8EB4-9F09FB7EC5E4}"/>
                  </a:ext>
                </a:extLst>
              </p:cNvPr>
              <p:cNvSpPr>
                <a:spLocks noChangeAspect="1"/>
              </p:cNvSpPr>
              <p:nvPr/>
            </p:nvSpPr>
            <p:spPr bwMode="auto">
              <a:xfrm rot="21335061">
                <a:off x="4696440" y="4049398"/>
                <a:ext cx="518881" cy="514398"/>
              </a:xfrm>
              <a:custGeom>
                <a:avLst/>
                <a:gdLst>
                  <a:gd name="T0" fmla="*/ 380 w 624"/>
                  <a:gd name="T1" fmla="*/ 0 h 655"/>
                  <a:gd name="T2" fmla="*/ 354 w 624"/>
                  <a:gd name="T3" fmla="*/ 21 h 655"/>
                  <a:gd name="T4" fmla="*/ 349 w 624"/>
                  <a:gd name="T5" fmla="*/ 19 h 655"/>
                  <a:gd name="T6" fmla="*/ 343 w 624"/>
                  <a:gd name="T7" fmla="*/ 35 h 655"/>
                  <a:gd name="T8" fmla="*/ 345 w 624"/>
                  <a:gd name="T9" fmla="*/ 95 h 655"/>
                  <a:gd name="T10" fmla="*/ 333 w 624"/>
                  <a:gd name="T11" fmla="*/ 122 h 655"/>
                  <a:gd name="T12" fmla="*/ 333 w 624"/>
                  <a:gd name="T13" fmla="*/ 147 h 655"/>
                  <a:gd name="T14" fmla="*/ 312 w 624"/>
                  <a:gd name="T15" fmla="*/ 155 h 655"/>
                  <a:gd name="T16" fmla="*/ 318 w 624"/>
                  <a:gd name="T17" fmla="*/ 196 h 655"/>
                  <a:gd name="T18" fmla="*/ 306 w 624"/>
                  <a:gd name="T19" fmla="*/ 203 h 655"/>
                  <a:gd name="T20" fmla="*/ 290 w 624"/>
                  <a:gd name="T21" fmla="*/ 203 h 655"/>
                  <a:gd name="T22" fmla="*/ 271 w 624"/>
                  <a:gd name="T23" fmla="*/ 225 h 655"/>
                  <a:gd name="T24" fmla="*/ 205 w 624"/>
                  <a:gd name="T25" fmla="*/ 271 h 655"/>
                  <a:gd name="T26" fmla="*/ 193 w 624"/>
                  <a:gd name="T27" fmla="*/ 343 h 655"/>
                  <a:gd name="T28" fmla="*/ 157 w 624"/>
                  <a:gd name="T29" fmla="*/ 351 h 655"/>
                  <a:gd name="T30" fmla="*/ 126 w 624"/>
                  <a:gd name="T31" fmla="*/ 333 h 655"/>
                  <a:gd name="T32" fmla="*/ 108 w 624"/>
                  <a:gd name="T33" fmla="*/ 368 h 655"/>
                  <a:gd name="T34" fmla="*/ 100 w 624"/>
                  <a:gd name="T35" fmla="*/ 384 h 655"/>
                  <a:gd name="T36" fmla="*/ 79 w 624"/>
                  <a:gd name="T37" fmla="*/ 405 h 655"/>
                  <a:gd name="T38" fmla="*/ 77 w 624"/>
                  <a:gd name="T39" fmla="*/ 415 h 655"/>
                  <a:gd name="T40" fmla="*/ 65 w 624"/>
                  <a:gd name="T41" fmla="*/ 425 h 655"/>
                  <a:gd name="T42" fmla="*/ 52 w 624"/>
                  <a:gd name="T43" fmla="*/ 421 h 655"/>
                  <a:gd name="T44" fmla="*/ 46 w 624"/>
                  <a:gd name="T45" fmla="*/ 436 h 655"/>
                  <a:gd name="T46" fmla="*/ 60 w 624"/>
                  <a:gd name="T47" fmla="*/ 483 h 655"/>
                  <a:gd name="T48" fmla="*/ 25 w 624"/>
                  <a:gd name="T49" fmla="*/ 525 h 655"/>
                  <a:gd name="T50" fmla="*/ 36 w 624"/>
                  <a:gd name="T51" fmla="*/ 549 h 655"/>
                  <a:gd name="T52" fmla="*/ 0 w 624"/>
                  <a:gd name="T53" fmla="*/ 589 h 655"/>
                  <a:gd name="T54" fmla="*/ 7 w 624"/>
                  <a:gd name="T55" fmla="*/ 617 h 655"/>
                  <a:gd name="T56" fmla="*/ 71 w 624"/>
                  <a:gd name="T57" fmla="*/ 615 h 655"/>
                  <a:gd name="T58" fmla="*/ 114 w 624"/>
                  <a:gd name="T59" fmla="*/ 646 h 655"/>
                  <a:gd name="T60" fmla="*/ 120 w 624"/>
                  <a:gd name="T61" fmla="*/ 642 h 655"/>
                  <a:gd name="T62" fmla="*/ 153 w 624"/>
                  <a:gd name="T63" fmla="*/ 655 h 655"/>
                  <a:gd name="T64" fmla="*/ 184 w 624"/>
                  <a:gd name="T65" fmla="*/ 646 h 655"/>
                  <a:gd name="T66" fmla="*/ 219 w 624"/>
                  <a:gd name="T67" fmla="*/ 591 h 655"/>
                  <a:gd name="T68" fmla="*/ 248 w 624"/>
                  <a:gd name="T69" fmla="*/ 574 h 655"/>
                  <a:gd name="T70" fmla="*/ 271 w 624"/>
                  <a:gd name="T71" fmla="*/ 578 h 655"/>
                  <a:gd name="T72" fmla="*/ 320 w 624"/>
                  <a:gd name="T73" fmla="*/ 570 h 655"/>
                  <a:gd name="T74" fmla="*/ 362 w 624"/>
                  <a:gd name="T75" fmla="*/ 603 h 655"/>
                  <a:gd name="T76" fmla="*/ 391 w 624"/>
                  <a:gd name="T77" fmla="*/ 630 h 655"/>
                  <a:gd name="T78" fmla="*/ 434 w 624"/>
                  <a:gd name="T79" fmla="*/ 601 h 655"/>
                  <a:gd name="T80" fmla="*/ 463 w 624"/>
                  <a:gd name="T81" fmla="*/ 572 h 655"/>
                  <a:gd name="T82" fmla="*/ 467 w 624"/>
                  <a:gd name="T83" fmla="*/ 549 h 655"/>
                  <a:gd name="T84" fmla="*/ 510 w 624"/>
                  <a:gd name="T85" fmla="*/ 516 h 655"/>
                  <a:gd name="T86" fmla="*/ 508 w 624"/>
                  <a:gd name="T87" fmla="*/ 510 h 655"/>
                  <a:gd name="T88" fmla="*/ 521 w 624"/>
                  <a:gd name="T89" fmla="*/ 483 h 655"/>
                  <a:gd name="T90" fmla="*/ 525 w 624"/>
                  <a:gd name="T91" fmla="*/ 448 h 655"/>
                  <a:gd name="T92" fmla="*/ 554 w 624"/>
                  <a:gd name="T93" fmla="*/ 374 h 655"/>
                  <a:gd name="T94" fmla="*/ 607 w 624"/>
                  <a:gd name="T95" fmla="*/ 299 h 655"/>
                  <a:gd name="T96" fmla="*/ 624 w 624"/>
                  <a:gd name="T97" fmla="*/ 289 h 655"/>
                  <a:gd name="T98" fmla="*/ 589 w 624"/>
                  <a:gd name="T99" fmla="*/ 248 h 655"/>
                  <a:gd name="T100" fmla="*/ 560 w 624"/>
                  <a:gd name="T101" fmla="*/ 238 h 655"/>
                  <a:gd name="T102" fmla="*/ 537 w 624"/>
                  <a:gd name="T103" fmla="*/ 248 h 655"/>
                  <a:gd name="T104" fmla="*/ 502 w 624"/>
                  <a:gd name="T105" fmla="*/ 186 h 655"/>
                  <a:gd name="T106" fmla="*/ 463 w 624"/>
                  <a:gd name="T107" fmla="*/ 124 h 655"/>
                  <a:gd name="T108" fmla="*/ 473 w 624"/>
                  <a:gd name="T109" fmla="*/ 21 h 655"/>
                  <a:gd name="T110" fmla="*/ 467 w 624"/>
                  <a:gd name="T111" fmla="*/ 15 h 655"/>
                  <a:gd name="T112" fmla="*/ 449 w 624"/>
                  <a:gd name="T113" fmla="*/ 17 h 655"/>
                  <a:gd name="T114" fmla="*/ 403 w 624"/>
                  <a:gd name="T115" fmla="*/ 6 h 655"/>
                  <a:gd name="T116" fmla="*/ 380 w 624"/>
                  <a:gd name="T117" fmla="*/ 0 h 65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4"/>
                  <a:gd name="T178" fmla="*/ 0 h 655"/>
                  <a:gd name="T179" fmla="*/ 624 w 624"/>
                  <a:gd name="T180" fmla="*/ 655 h 65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4" h="655">
                    <a:moveTo>
                      <a:pt x="380" y="0"/>
                    </a:moveTo>
                    <a:lnTo>
                      <a:pt x="354" y="21"/>
                    </a:lnTo>
                    <a:lnTo>
                      <a:pt x="349" y="19"/>
                    </a:lnTo>
                    <a:lnTo>
                      <a:pt x="343" y="35"/>
                    </a:lnTo>
                    <a:lnTo>
                      <a:pt x="345" y="95"/>
                    </a:lnTo>
                    <a:lnTo>
                      <a:pt x="333" y="122"/>
                    </a:lnTo>
                    <a:lnTo>
                      <a:pt x="333" y="147"/>
                    </a:lnTo>
                    <a:lnTo>
                      <a:pt x="312" y="155"/>
                    </a:lnTo>
                    <a:lnTo>
                      <a:pt x="318" y="196"/>
                    </a:lnTo>
                    <a:lnTo>
                      <a:pt x="306" y="203"/>
                    </a:lnTo>
                    <a:lnTo>
                      <a:pt x="290" y="203"/>
                    </a:lnTo>
                    <a:lnTo>
                      <a:pt x="271" y="225"/>
                    </a:lnTo>
                    <a:lnTo>
                      <a:pt x="205" y="271"/>
                    </a:lnTo>
                    <a:lnTo>
                      <a:pt x="193" y="343"/>
                    </a:lnTo>
                    <a:lnTo>
                      <a:pt x="157" y="351"/>
                    </a:lnTo>
                    <a:lnTo>
                      <a:pt x="126" y="333"/>
                    </a:lnTo>
                    <a:lnTo>
                      <a:pt x="108" y="368"/>
                    </a:lnTo>
                    <a:lnTo>
                      <a:pt x="100" y="384"/>
                    </a:lnTo>
                    <a:lnTo>
                      <a:pt x="79" y="405"/>
                    </a:lnTo>
                    <a:lnTo>
                      <a:pt x="77" y="415"/>
                    </a:lnTo>
                    <a:lnTo>
                      <a:pt x="65" y="425"/>
                    </a:lnTo>
                    <a:lnTo>
                      <a:pt x="52" y="421"/>
                    </a:lnTo>
                    <a:lnTo>
                      <a:pt x="46" y="436"/>
                    </a:lnTo>
                    <a:lnTo>
                      <a:pt x="60" y="483"/>
                    </a:lnTo>
                    <a:lnTo>
                      <a:pt x="25" y="525"/>
                    </a:lnTo>
                    <a:lnTo>
                      <a:pt x="36" y="549"/>
                    </a:lnTo>
                    <a:lnTo>
                      <a:pt x="0" y="589"/>
                    </a:lnTo>
                    <a:lnTo>
                      <a:pt x="7" y="617"/>
                    </a:lnTo>
                    <a:lnTo>
                      <a:pt x="71" y="615"/>
                    </a:lnTo>
                    <a:lnTo>
                      <a:pt x="114" y="646"/>
                    </a:lnTo>
                    <a:lnTo>
                      <a:pt x="120" y="642"/>
                    </a:lnTo>
                    <a:lnTo>
                      <a:pt x="153" y="655"/>
                    </a:lnTo>
                    <a:lnTo>
                      <a:pt x="184" y="646"/>
                    </a:lnTo>
                    <a:lnTo>
                      <a:pt x="219" y="591"/>
                    </a:lnTo>
                    <a:lnTo>
                      <a:pt x="248" y="574"/>
                    </a:lnTo>
                    <a:lnTo>
                      <a:pt x="271" y="578"/>
                    </a:lnTo>
                    <a:lnTo>
                      <a:pt x="320" y="570"/>
                    </a:lnTo>
                    <a:lnTo>
                      <a:pt x="362" y="603"/>
                    </a:lnTo>
                    <a:lnTo>
                      <a:pt x="391" y="630"/>
                    </a:lnTo>
                    <a:lnTo>
                      <a:pt x="434" y="601"/>
                    </a:lnTo>
                    <a:lnTo>
                      <a:pt x="463" y="572"/>
                    </a:lnTo>
                    <a:lnTo>
                      <a:pt x="467" y="549"/>
                    </a:lnTo>
                    <a:lnTo>
                      <a:pt x="510" y="516"/>
                    </a:lnTo>
                    <a:lnTo>
                      <a:pt x="508" y="510"/>
                    </a:lnTo>
                    <a:lnTo>
                      <a:pt x="521" y="483"/>
                    </a:lnTo>
                    <a:lnTo>
                      <a:pt x="525" y="448"/>
                    </a:lnTo>
                    <a:lnTo>
                      <a:pt x="554" y="374"/>
                    </a:lnTo>
                    <a:lnTo>
                      <a:pt x="607" y="299"/>
                    </a:lnTo>
                    <a:lnTo>
                      <a:pt x="624" y="289"/>
                    </a:lnTo>
                    <a:lnTo>
                      <a:pt x="589" y="248"/>
                    </a:lnTo>
                    <a:lnTo>
                      <a:pt x="560" y="238"/>
                    </a:lnTo>
                    <a:lnTo>
                      <a:pt x="537" y="248"/>
                    </a:lnTo>
                    <a:lnTo>
                      <a:pt x="502" y="186"/>
                    </a:lnTo>
                    <a:lnTo>
                      <a:pt x="463" y="124"/>
                    </a:lnTo>
                    <a:lnTo>
                      <a:pt x="473" y="21"/>
                    </a:lnTo>
                    <a:lnTo>
                      <a:pt x="467" y="15"/>
                    </a:lnTo>
                    <a:lnTo>
                      <a:pt x="449" y="17"/>
                    </a:lnTo>
                    <a:lnTo>
                      <a:pt x="403" y="6"/>
                    </a:lnTo>
                    <a:lnTo>
                      <a:pt x="380" y="0"/>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4" name="Freeform 85">
                <a:extLst>
                  <a:ext uri="{FF2B5EF4-FFF2-40B4-BE49-F238E27FC236}">
                    <a16:creationId xmlns:a16="http://schemas.microsoft.com/office/drawing/2014/main" id="{A336A07D-2981-44BD-93A2-D332366732BE}"/>
                  </a:ext>
                </a:extLst>
              </p:cNvPr>
              <p:cNvSpPr>
                <a:spLocks noChangeAspect="1"/>
              </p:cNvSpPr>
              <p:nvPr/>
            </p:nvSpPr>
            <p:spPr bwMode="auto">
              <a:xfrm rot="21335061">
                <a:off x="4738168" y="3431392"/>
                <a:ext cx="662208" cy="559840"/>
              </a:xfrm>
              <a:custGeom>
                <a:avLst/>
                <a:gdLst>
                  <a:gd name="T0" fmla="*/ 794 w 801"/>
                  <a:gd name="T1" fmla="*/ 313 h 722"/>
                  <a:gd name="T2" fmla="*/ 776 w 801"/>
                  <a:gd name="T3" fmla="*/ 245 h 722"/>
                  <a:gd name="T4" fmla="*/ 656 w 801"/>
                  <a:gd name="T5" fmla="*/ 185 h 722"/>
                  <a:gd name="T6" fmla="*/ 695 w 801"/>
                  <a:gd name="T7" fmla="*/ 53 h 722"/>
                  <a:gd name="T8" fmla="*/ 607 w 801"/>
                  <a:gd name="T9" fmla="*/ 37 h 722"/>
                  <a:gd name="T10" fmla="*/ 584 w 801"/>
                  <a:gd name="T11" fmla="*/ 22 h 722"/>
                  <a:gd name="T12" fmla="*/ 570 w 801"/>
                  <a:gd name="T13" fmla="*/ 10 h 722"/>
                  <a:gd name="T14" fmla="*/ 460 w 801"/>
                  <a:gd name="T15" fmla="*/ 59 h 722"/>
                  <a:gd name="T16" fmla="*/ 363 w 801"/>
                  <a:gd name="T17" fmla="*/ 61 h 722"/>
                  <a:gd name="T18" fmla="*/ 355 w 801"/>
                  <a:gd name="T19" fmla="*/ 41 h 722"/>
                  <a:gd name="T20" fmla="*/ 326 w 801"/>
                  <a:gd name="T21" fmla="*/ 39 h 722"/>
                  <a:gd name="T22" fmla="*/ 287 w 801"/>
                  <a:gd name="T23" fmla="*/ 80 h 722"/>
                  <a:gd name="T24" fmla="*/ 235 w 801"/>
                  <a:gd name="T25" fmla="*/ 78 h 722"/>
                  <a:gd name="T26" fmla="*/ 223 w 801"/>
                  <a:gd name="T27" fmla="*/ 64 h 722"/>
                  <a:gd name="T28" fmla="*/ 210 w 801"/>
                  <a:gd name="T29" fmla="*/ 97 h 722"/>
                  <a:gd name="T30" fmla="*/ 126 w 801"/>
                  <a:gd name="T31" fmla="*/ 57 h 722"/>
                  <a:gd name="T32" fmla="*/ 64 w 801"/>
                  <a:gd name="T33" fmla="*/ 64 h 722"/>
                  <a:gd name="T34" fmla="*/ 22 w 801"/>
                  <a:gd name="T35" fmla="*/ 163 h 722"/>
                  <a:gd name="T36" fmla="*/ 22 w 801"/>
                  <a:gd name="T37" fmla="*/ 223 h 722"/>
                  <a:gd name="T38" fmla="*/ 0 w 801"/>
                  <a:gd name="T39" fmla="*/ 258 h 722"/>
                  <a:gd name="T40" fmla="*/ 26 w 801"/>
                  <a:gd name="T41" fmla="*/ 262 h 722"/>
                  <a:gd name="T42" fmla="*/ 62 w 801"/>
                  <a:gd name="T43" fmla="*/ 322 h 722"/>
                  <a:gd name="T44" fmla="*/ 103 w 801"/>
                  <a:gd name="T45" fmla="*/ 357 h 722"/>
                  <a:gd name="T46" fmla="*/ 49 w 801"/>
                  <a:gd name="T47" fmla="*/ 435 h 722"/>
                  <a:gd name="T48" fmla="*/ 64 w 801"/>
                  <a:gd name="T49" fmla="*/ 485 h 722"/>
                  <a:gd name="T50" fmla="*/ 126 w 801"/>
                  <a:gd name="T51" fmla="*/ 495 h 722"/>
                  <a:gd name="T52" fmla="*/ 154 w 801"/>
                  <a:gd name="T53" fmla="*/ 536 h 722"/>
                  <a:gd name="T54" fmla="*/ 171 w 801"/>
                  <a:gd name="T55" fmla="*/ 553 h 722"/>
                  <a:gd name="T56" fmla="*/ 183 w 801"/>
                  <a:gd name="T57" fmla="*/ 596 h 722"/>
                  <a:gd name="T58" fmla="*/ 124 w 801"/>
                  <a:gd name="T59" fmla="*/ 702 h 722"/>
                  <a:gd name="T60" fmla="*/ 221 w 801"/>
                  <a:gd name="T61" fmla="*/ 722 h 722"/>
                  <a:gd name="T62" fmla="*/ 282 w 801"/>
                  <a:gd name="T63" fmla="*/ 633 h 722"/>
                  <a:gd name="T64" fmla="*/ 338 w 801"/>
                  <a:gd name="T65" fmla="*/ 582 h 722"/>
                  <a:gd name="T66" fmla="*/ 431 w 801"/>
                  <a:gd name="T67" fmla="*/ 563 h 722"/>
                  <a:gd name="T68" fmla="*/ 489 w 801"/>
                  <a:gd name="T69" fmla="*/ 563 h 722"/>
                  <a:gd name="T70" fmla="*/ 534 w 801"/>
                  <a:gd name="T71" fmla="*/ 571 h 722"/>
                  <a:gd name="T72" fmla="*/ 578 w 801"/>
                  <a:gd name="T73" fmla="*/ 524 h 722"/>
                  <a:gd name="T74" fmla="*/ 561 w 801"/>
                  <a:gd name="T75" fmla="*/ 468 h 722"/>
                  <a:gd name="T76" fmla="*/ 594 w 801"/>
                  <a:gd name="T77" fmla="*/ 382 h 722"/>
                  <a:gd name="T78" fmla="*/ 633 w 801"/>
                  <a:gd name="T79" fmla="*/ 381 h 722"/>
                  <a:gd name="T80" fmla="*/ 714 w 801"/>
                  <a:gd name="T81" fmla="*/ 353 h 722"/>
                  <a:gd name="T82" fmla="*/ 757 w 801"/>
                  <a:gd name="T83" fmla="*/ 398 h 722"/>
                  <a:gd name="T84" fmla="*/ 801 w 801"/>
                  <a:gd name="T85" fmla="*/ 373 h 722"/>
                  <a:gd name="T86" fmla="*/ 794 w 801"/>
                  <a:gd name="T87" fmla="*/ 328 h 7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1"/>
                  <a:gd name="T133" fmla="*/ 0 h 722"/>
                  <a:gd name="T134" fmla="*/ 801 w 801"/>
                  <a:gd name="T135" fmla="*/ 722 h 7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1" h="722">
                    <a:moveTo>
                      <a:pt x="794" y="328"/>
                    </a:moveTo>
                    <a:lnTo>
                      <a:pt x="794" y="313"/>
                    </a:lnTo>
                    <a:lnTo>
                      <a:pt x="795" y="278"/>
                    </a:lnTo>
                    <a:lnTo>
                      <a:pt x="776" y="245"/>
                    </a:lnTo>
                    <a:lnTo>
                      <a:pt x="716" y="256"/>
                    </a:lnTo>
                    <a:lnTo>
                      <a:pt x="656" y="185"/>
                    </a:lnTo>
                    <a:lnTo>
                      <a:pt x="691" y="125"/>
                    </a:lnTo>
                    <a:lnTo>
                      <a:pt x="695" y="53"/>
                    </a:lnTo>
                    <a:lnTo>
                      <a:pt x="660" y="45"/>
                    </a:lnTo>
                    <a:lnTo>
                      <a:pt x="607" y="37"/>
                    </a:lnTo>
                    <a:lnTo>
                      <a:pt x="598" y="22"/>
                    </a:lnTo>
                    <a:lnTo>
                      <a:pt x="584" y="22"/>
                    </a:lnTo>
                    <a:lnTo>
                      <a:pt x="570" y="22"/>
                    </a:lnTo>
                    <a:lnTo>
                      <a:pt x="570" y="10"/>
                    </a:lnTo>
                    <a:lnTo>
                      <a:pt x="563" y="0"/>
                    </a:lnTo>
                    <a:lnTo>
                      <a:pt x="460" y="59"/>
                    </a:lnTo>
                    <a:lnTo>
                      <a:pt x="452" y="68"/>
                    </a:lnTo>
                    <a:lnTo>
                      <a:pt x="363" y="61"/>
                    </a:lnTo>
                    <a:lnTo>
                      <a:pt x="351" y="49"/>
                    </a:lnTo>
                    <a:lnTo>
                      <a:pt x="355" y="41"/>
                    </a:lnTo>
                    <a:lnTo>
                      <a:pt x="346" y="33"/>
                    </a:lnTo>
                    <a:lnTo>
                      <a:pt x="326" y="39"/>
                    </a:lnTo>
                    <a:lnTo>
                      <a:pt x="328" y="82"/>
                    </a:lnTo>
                    <a:lnTo>
                      <a:pt x="287" y="80"/>
                    </a:lnTo>
                    <a:lnTo>
                      <a:pt x="247" y="107"/>
                    </a:lnTo>
                    <a:lnTo>
                      <a:pt x="235" y="78"/>
                    </a:lnTo>
                    <a:lnTo>
                      <a:pt x="235" y="66"/>
                    </a:lnTo>
                    <a:lnTo>
                      <a:pt x="223" y="64"/>
                    </a:lnTo>
                    <a:lnTo>
                      <a:pt x="212" y="78"/>
                    </a:lnTo>
                    <a:lnTo>
                      <a:pt x="210" y="97"/>
                    </a:lnTo>
                    <a:lnTo>
                      <a:pt x="148" y="45"/>
                    </a:lnTo>
                    <a:lnTo>
                      <a:pt x="126" y="57"/>
                    </a:lnTo>
                    <a:lnTo>
                      <a:pt x="113" y="45"/>
                    </a:lnTo>
                    <a:lnTo>
                      <a:pt x="64" y="64"/>
                    </a:lnTo>
                    <a:lnTo>
                      <a:pt x="41" y="136"/>
                    </a:lnTo>
                    <a:lnTo>
                      <a:pt x="22" y="163"/>
                    </a:lnTo>
                    <a:lnTo>
                      <a:pt x="37" y="192"/>
                    </a:lnTo>
                    <a:lnTo>
                      <a:pt x="22" y="223"/>
                    </a:lnTo>
                    <a:lnTo>
                      <a:pt x="0" y="251"/>
                    </a:lnTo>
                    <a:lnTo>
                      <a:pt x="0" y="258"/>
                    </a:lnTo>
                    <a:lnTo>
                      <a:pt x="12" y="264"/>
                    </a:lnTo>
                    <a:lnTo>
                      <a:pt x="26" y="262"/>
                    </a:lnTo>
                    <a:lnTo>
                      <a:pt x="58" y="299"/>
                    </a:lnTo>
                    <a:lnTo>
                      <a:pt x="62" y="322"/>
                    </a:lnTo>
                    <a:lnTo>
                      <a:pt x="86" y="336"/>
                    </a:lnTo>
                    <a:lnTo>
                      <a:pt x="103" y="357"/>
                    </a:lnTo>
                    <a:lnTo>
                      <a:pt x="76" y="415"/>
                    </a:lnTo>
                    <a:lnTo>
                      <a:pt x="49" y="435"/>
                    </a:lnTo>
                    <a:lnTo>
                      <a:pt x="49" y="472"/>
                    </a:lnTo>
                    <a:lnTo>
                      <a:pt x="64" y="485"/>
                    </a:lnTo>
                    <a:lnTo>
                      <a:pt x="121" y="474"/>
                    </a:lnTo>
                    <a:lnTo>
                      <a:pt x="126" y="495"/>
                    </a:lnTo>
                    <a:lnTo>
                      <a:pt x="126" y="524"/>
                    </a:lnTo>
                    <a:lnTo>
                      <a:pt x="154" y="536"/>
                    </a:lnTo>
                    <a:lnTo>
                      <a:pt x="163" y="536"/>
                    </a:lnTo>
                    <a:lnTo>
                      <a:pt x="171" y="553"/>
                    </a:lnTo>
                    <a:lnTo>
                      <a:pt x="169" y="578"/>
                    </a:lnTo>
                    <a:lnTo>
                      <a:pt x="183" y="596"/>
                    </a:lnTo>
                    <a:lnTo>
                      <a:pt x="177" y="644"/>
                    </a:lnTo>
                    <a:lnTo>
                      <a:pt x="124" y="702"/>
                    </a:lnTo>
                    <a:lnTo>
                      <a:pt x="188" y="714"/>
                    </a:lnTo>
                    <a:lnTo>
                      <a:pt x="221" y="722"/>
                    </a:lnTo>
                    <a:lnTo>
                      <a:pt x="266" y="658"/>
                    </a:lnTo>
                    <a:lnTo>
                      <a:pt x="282" y="633"/>
                    </a:lnTo>
                    <a:lnTo>
                      <a:pt x="328" y="600"/>
                    </a:lnTo>
                    <a:lnTo>
                      <a:pt x="338" y="582"/>
                    </a:lnTo>
                    <a:lnTo>
                      <a:pt x="365" y="592"/>
                    </a:lnTo>
                    <a:lnTo>
                      <a:pt x="431" y="563"/>
                    </a:lnTo>
                    <a:lnTo>
                      <a:pt x="481" y="540"/>
                    </a:lnTo>
                    <a:lnTo>
                      <a:pt x="489" y="563"/>
                    </a:lnTo>
                    <a:lnTo>
                      <a:pt x="508" y="574"/>
                    </a:lnTo>
                    <a:lnTo>
                      <a:pt x="534" y="571"/>
                    </a:lnTo>
                    <a:lnTo>
                      <a:pt x="559" y="545"/>
                    </a:lnTo>
                    <a:lnTo>
                      <a:pt x="578" y="524"/>
                    </a:lnTo>
                    <a:lnTo>
                      <a:pt x="574" y="489"/>
                    </a:lnTo>
                    <a:lnTo>
                      <a:pt x="561" y="468"/>
                    </a:lnTo>
                    <a:lnTo>
                      <a:pt x="592" y="410"/>
                    </a:lnTo>
                    <a:lnTo>
                      <a:pt x="594" y="382"/>
                    </a:lnTo>
                    <a:lnTo>
                      <a:pt x="611" y="373"/>
                    </a:lnTo>
                    <a:lnTo>
                      <a:pt x="633" y="381"/>
                    </a:lnTo>
                    <a:lnTo>
                      <a:pt x="675" y="346"/>
                    </a:lnTo>
                    <a:lnTo>
                      <a:pt x="714" y="353"/>
                    </a:lnTo>
                    <a:lnTo>
                      <a:pt x="726" y="384"/>
                    </a:lnTo>
                    <a:lnTo>
                      <a:pt x="757" y="398"/>
                    </a:lnTo>
                    <a:lnTo>
                      <a:pt x="795" y="384"/>
                    </a:lnTo>
                    <a:lnTo>
                      <a:pt x="801" y="373"/>
                    </a:lnTo>
                    <a:lnTo>
                      <a:pt x="784" y="342"/>
                    </a:lnTo>
                    <a:lnTo>
                      <a:pt x="794" y="328"/>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5" name="Freeform 86">
                <a:extLst>
                  <a:ext uri="{FF2B5EF4-FFF2-40B4-BE49-F238E27FC236}">
                    <a16:creationId xmlns:a16="http://schemas.microsoft.com/office/drawing/2014/main" id="{F637D02A-724A-42D3-BBAF-832E03331CD6}"/>
                  </a:ext>
                </a:extLst>
              </p:cNvPr>
              <p:cNvSpPr>
                <a:spLocks noChangeAspect="1"/>
              </p:cNvSpPr>
              <p:nvPr/>
            </p:nvSpPr>
            <p:spPr bwMode="auto">
              <a:xfrm rot="21335061">
                <a:off x="4005204" y="3420486"/>
                <a:ext cx="814606" cy="492587"/>
              </a:xfrm>
              <a:custGeom>
                <a:avLst/>
                <a:gdLst>
                  <a:gd name="T0" fmla="*/ 166 w 975"/>
                  <a:gd name="T1" fmla="*/ 74 h 634"/>
                  <a:gd name="T2" fmla="*/ 203 w 975"/>
                  <a:gd name="T3" fmla="*/ 37 h 634"/>
                  <a:gd name="T4" fmla="*/ 219 w 975"/>
                  <a:gd name="T5" fmla="*/ 0 h 634"/>
                  <a:gd name="T6" fmla="*/ 238 w 975"/>
                  <a:gd name="T7" fmla="*/ 50 h 634"/>
                  <a:gd name="T8" fmla="*/ 289 w 975"/>
                  <a:gd name="T9" fmla="*/ 39 h 634"/>
                  <a:gd name="T10" fmla="*/ 374 w 975"/>
                  <a:gd name="T11" fmla="*/ 4 h 634"/>
                  <a:gd name="T12" fmla="*/ 417 w 975"/>
                  <a:gd name="T13" fmla="*/ 31 h 634"/>
                  <a:gd name="T14" fmla="*/ 411 w 975"/>
                  <a:gd name="T15" fmla="*/ 56 h 634"/>
                  <a:gd name="T16" fmla="*/ 380 w 975"/>
                  <a:gd name="T17" fmla="*/ 72 h 634"/>
                  <a:gd name="T18" fmla="*/ 374 w 975"/>
                  <a:gd name="T19" fmla="*/ 110 h 634"/>
                  <a:gd name="T20" fmla="*/ 434 w 975"/>
                  <a:gd name="T21" fmla="*/ 126 h 634"/>
                  <a:gd name="T22" fmla="*/ 475 w 975"/>
                  <a:gd name="T23" fmla="*/ 171 h 634"/>
                  <a:gd name="T24" fmla="*/ 543 w 975"/>
                  <a:gd name="T25" fmla="*/ 167 h 634"/>
                  <a:gd name="T26" fmla="*/ 607 w 975"/>
                  <a:gd name="T27" fmla="*/ 153 h 634"/>
                  <a:gd name="T28" fmla="*/ 696 w 975"/>
                  <a:gd name="T29" fmla="*/ 97 h 634"/>
                  <a:gd name="T30" fmla="*/ 781 w 975"/>
                  <a:gd name="T31" fmla="*/ 54 h 634"/>
                  <a:gd name="T32" fmla="*/ 814 w 975"/>
                  <a:gd name="T33" fmla="*/ 68 h 634"/>
                  <a:gd name="T34" fmla="*/ 841 w 975"/>
                  <a:gd name="T35" fmla="*/ 68 h 634"/>
                  <a:gd name="T36" fmla="*/ 878 w 975"/>
                  <a:gd name="T37" fmla="*/ 83 h 634"/>
                  <a:gd name="T38" fmla="*/ 884 w 975"/>
                  <a:gd name="T39" fmla="*/ 118 h 634"/>
                  <a:gd name="T40" fmla="*/ 936 w 975"/>
                  <a:gd name="T41" fmla="*/ 141 h 634"/>
                  <a:gd name="T42" fmla="*/ 894 w 975"/>
                  <a:gd name="T43" fmla="*/ 240 h 634"/>
                  <a:gd name="T44" fmla="*/ 894 w 975"/>
                  <a:gd name="T45" fmla="*/ 300 h 634"/>
                  <a:gd name="T46" fmla="*/ 872 w 975"/>
                  <a:gd name="T47" fmla="*/ 335 h 634"/>
                  <a:gd name="T48" fmla="*/ 898 w 975"/>
                  <a:gd name="T49" fmla="*/ 339 h 634"/>
                  <a:gd name="T50" fmla="*/ 934 w 975"/>
                  <a:gd name="T51" fmla="*/ 399 h 634"/>
                  <a:gd name="T52" fmla="*/ 975 w 975"/>
                  <a:gd name="T53" fmla="*/ 434 h 634"/>
                  <a:gd name="T54" fmla="*/ 921 w 975"/>
                  <a:gd name="T55" fmla="*/ 512 h 634"/>
                  <a:gd name="T56" fmla="*/ 882 w 975"/>
                  <a:gd name="T57" fmla="*/ 578 h 634"/>
                  <a:gd name="T58" fmla="*/ 828 w 975"/>
                  <a:gd name="T59" fmla="*/ 589 h 634"/>
                  <a:gd name="T60" fmla="*/ 810 w 975"/>
                  <a:gd name="T61" fmla="*/ 574 h 634"/>
                  <a:gd name="T62" fmla="*/ 738 w 975"/>
                  <a:gd name="T63" fmla="*/ 576 h 634"/>
                  <a:gd name="T64" fmla="*/ 657 w 975"/>
                  <a:gd name="T65" fmla="*/ 603 h 634"/>
                  <a:gd name="T66" fmla="*/ 597 w 975"/>
                  <a:gd name="T67" fmla="*/ 589 h 634"/>
                  <a:gd name="T68" fmla="*/ 506 w 975"/>
                  <a:gd name="T69" fmla="*/ 599 h 634"/>
                  <a:gd name="T70" fmla="*/ 434 w 975"/>
                  <a:gd name="T71" fmla="*/ 624 h 634"/>
                  <a:gd name="T72" fmla="*/ 308 w 975"/>
                  <a:gd name="T73" fmla="*/ 611 h 634"/>
                  <a:gd name="T74" fmla="*/ 261 w 975"/>
                  <a:gd name="T75" fmla="*/ 620 h 634"/>
                  <a:gd name="T76" fmla="*/ 182 w 975"/>
                  <a:gd name="T77" fmla="*/ 564 h 634"/>
                  <a:gd name="T78" fmla="*/ 124 w 975"/>
                  <a:gd name="T79" fmla="*/ 516 h 634"/>
                  <a:gd name="T80" fmla="*/ 71 w 975"/>
                  <a:gd name="T81" fmla="*/ 492 h 634"/>
                  <a:gd name="T82" fmla="*/ 36 w 975"/>
                  <a:gd name="T83" fmla="*/ 456 h 634"/>
                  <a:gd name="T84" fmla="*/ 0 w 975"/>
                  <a:gd name="T85" fmla="*/ 430 h 634"/>
                  <a:gd name="T86" fmla="*/ 40 w 975"/>
                  <a:gd name="T87" fmla="*/ 378 h 634"/>
                  <a:gd name="T88" fmla="*/ 75 w 975"/>
                  <a:gd name="T89" fmla="*/ 343 h 634"/>
                  <a:gd name="T90" fmla="*/ 60 w 975"/>
                  <a:gd name="T91" fmla="*/ 314 h 634"/>
                  <a:gd name="T92" fmla="*/ 48 w 975"/>
                  <a:gd name="T93" fmla="*/ 269 h 634"/>
                  <a:gd name="T94" fmla="*/ 77 w 975"/>
                  <a:gd name="T95" fmla="*/ 225 h 634"/>
                  <a:gd name="T96" fmla="*/ 110 w 975"/>
                  <a:gd name="T97" fmla="*/ 196 h 634"/>
                  <a:gd name="T98" fmla="*/ 155 w 975"/>
                  <a:gd name="T99" fmla="*/ 205 h 634"/>
                  <a:gd name="T100" fmla="*/ 124 w 975"/>
                  <a:gd name="T101" fmla="*/ 134 h 634"/>
                  <a:gd name="T102" fmla="*/ 161 w 975"/>
                  <a:gd name="T103" fmla="*/ 75 h 63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75"/>
                  <a:gd name="T157" fmla="*/ 0 h 634"/>
                  <a:gd name="T158" fmla="*/ 975 w 975"/>
                  <a:gd name="T159" fmla="*/ 634 h 63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75" h="634">
                    <a:moveTo>
                      <a:pt x="161" y="75"/>
                    </a:moveTo>
                    <a:lnTo>
                      <a:pt x="166" y="74"/>
                    </a:lnTo>
                    <a:lnTo>
                      <a:pt x="182" y="46"/>
                    </a:lnTo>
                    <a:lnTo>
                      <a:pt x="203" y="37"/>
                    </a:lnTo>
                    <a:lnTo>
                      <a:pt x="205" y="23"/>
                    </a:lnTo>
                    <a:lnTo>
                      <a:pt x="219" y="0"/>
                    </a:lnTo>
                    <a:lnTo>
                      <a:pt x="238" y="21"/>
                    </a:lnTo>
                    <a:lnTo>
                      <a:pt x="238" y="50"/>
                    </a:lnTo>
                    <a:lnTo>
                      <a:pt x="267" y="31"/>
                    </a:lnTo>
                    <a:lnTo>
                      <a:pt x="289" y="39"/>
                    </a:lnTo>
                    <a:lnTo>
                      <a:pt x="343" y="46"/>
                    </a:lnTo>
                    <a:lnTo>
                      <a:pt x="374" y="4"/>
                    </a:lnTo>
                    <a:lnTo>
                      <a:pt x="413" y="10"/>
                    </a:lnTo>
                    <a:lnTo>
                      <a:pt x="417" y="31"/>
                    </a:lnTo>
                    <a:lnTo>
                      <a:pt x="405" y="41"/>
                    </a:lnTo>
                    <a:lnTo>
                      <a:pt x="411" y="56"/>
                    </a:lnTo>
                    <a:lnTo>
                      <a:pt x="401" y="66"/>
                    </a:lnTo>
                    <a:lnTo>
                      <a:pt x="380" y="72"/>
                    </a:lnTo>
                    <a:lnTo>
                      <a:pt x="368" y="95"/>
                    </a:lnTo>
                    <a:lnTo>
                      <a:pt x="374" y="110"/>
                    </a:lnTo>
                    <a:lnTo>
                      <a:pt x="403" y="112"/>
                    </a:lnTo>
                    <a:lnTo>
                      <a:pt x="434" y="126"/>
                    </a:lnTo>
                    <a:lnTo>
                      <a:pt x="440" y="145"/>
                    </a:lnTo>
                    <a:lnTo>
                      <a:pt x="475" y="171"/>
                    </a:lnTo>
                    <a:lnTo>
                      <a:pt x="521" y="149"/>
                    </a:lnTo>
                    <a:lnTo>
                      <a:pt x="543" y="167"/>
                    </a:lnTo>
                    <a:lnTo>
                      <a:pt x="552" y="159"/>
                    </a:lnTo>
                    <a:lnTo>
                      <a:pt x="607" y="153"/>
                    </a:lnTo>
                    <a:lnTo>
                      <a:pt x="661" y="101"/>
                    </a:lnTo>
                    <a:lnTo>
                      <a:pt x="696" y="97"/>
                    </a:lnTo>
                    <a:lnTo>
                      <a:pt x="709" y="66"/>
                    </a:lnTo>
                    <a:lnTo>
                      <a:pt x="781" y="54"/>
                    </a:lnTo>
                    <a:lnTo>
                      <a:pt x="799" y="68"/>
                    </a:lnTo>
                    <a:lnTo>
                      <a:pt x="814" y="68"/>
                    </a:lnTo>
                    <a:lnTo>
                      <a:pt x="830" y="81"/>
                    </a:lnTo>
                    <a:lnTo>
                      <a:pt x="841" y="68"/>
                    </a:lnTo>
                    <a:lnTo>
                      <a:pt x="859" y="64"/>
                    </a:lnTo>
                    <a:lnTo>
                      <a:pt x="878" y="83"/>
                    </a:lnTo>
                    <a:lnTo>
                      <a:pt x="872" y="107"/>
                    </a:lnTo>
                    <a:lnTo>
                      <a:pt x="884" y="118"/>
                    </a:lnTo>
                    <a:lnTo>
                      <a:pt x="917" y="101"/>
                    </a:lnTo>
                    <a:lnTo>
                      <a:pt x="936" y="141"/>
                    </a:lnTo>
                    <a:lnTo>
                      <a:pt x="913" y="213"/>
                    </a:lnTo>
                    <a:lnTo>
                      <a:pt x="894" y="240"/>
                    </a:lnTo>
                    <a:lnTo>
                      <a:pt x="909" y="269"/>
                    </a:lnTo>
                    <a:lnTo>
                      <a:pt x="894" y="300"/>
                    </a:lnTo>
                    <a:lnTo>
                      <a:pt x="872" y="328"/>
                    </a:lnTo>
                    <a:lnTo>
                      <a:pt x="872" y="335"/>
                    </a:lnTo>
                    <a:lnTo>
                      <a:pt x="884" y="341"/>
                    </a:lnTo>
                    <a:lnTo>
                      <a:pt x="898" y="339"/>
                    </a:lnTo>
                    <a:lnTo>
                      <a:pt x="930" y="376"/>
                    </a:lnTo>
                    <a:lnTo>
                      <a:pt x="934" y="399"/>
                    </a:lnTo>
                    <a:lnTo>
                      <a:pt x="958" y="413"/>
                    </a:lnTo>
                    <a:lnTo>
                      <a:pt x="975" y="434"/>
                    </a:lnTo>
                    <a:lnTo>
                      <a:pt x="948" y="492"/>
                    </a:lnTo>
                    <a:lnTo>
                      <a:pt x="921" y="512"/>
                    </a:lnTo>
                    <a:lnTo>
                      <a:pt x="921" y="549"/>
                    </a:lnTo>
                    <a:lnTo>
                      <a:pt x="882" y="578"/>
                    </a:lnTo>
                    <a:lnTo>
                      <a:pt x="847" y="578"/>
                    </a:lnTo>
                    <a:lnTo>
                      <a:pt x="828" y="589"/>
                    </a:lnTo>
                    <a:lnTo>
                      <a:pt x="824" y="586"/>
                    </a:lnTo>
                    <a:lnTo>
                      <a:pt x="810" y="574"/>
                    </a:lnTo>
                    <a:lnTo>
                      <a:pt x="758" y="587"/>
                    </a:lnTo>
                    <a:lnTo>
                      <a:pt x="738" y="576"/>
                    </a:lnTo>
                    <a:lnTo>
                      <a:pt x="688" y="570"/>
                    </a:lnTo>
                    <a:lnTo>
                      <a:pt x="657" y="603"/>
                    </a:lnTo>
                    <a:lnTo>
                      <a:pt x="630" y="605"/>
                    </a:lnTo>
                    <a:lnTo>
                      <a:pt x="597" y="589"/>
                    </a:lnTo>
                    <a:lnTo>
                      <a:pt x="579" y="609"/>
                    </a:lnTo>
                    <a:lnTo>
                      <a:pt x="506" y="599"/>
                    </a:lnTo>
                    <a:lnTo>
                      <a:pt x="482" y="618"/>
                    </a:lnTo>
                    <a:lnTo>
                      <a:pt x="434" y="624"/>
                    </a:lnTo>
                    <a:lnTo>
                      <a:pt x="335" y="611"/>
                    </a:lnTo>
                    <a:lnTo>
                      <a:pt x="308" y="611"/>
                    </a:lnTo>
                    <a:lnTo>
                      <a:pt x="302" y="634"/>
                    </a:lnTo>
                    <a:lnTo>
                      <a:pt x="261" y="620"/>
                    </a:lnTo>
                    <a:lnTo>
                      <a:pt x="205" y="578"/>
                    </a:lnTo>
                    <a:lnTo>
                      <a:pt x="182" y="564"/>
                    </a:lnTo>
                    <a:lnTo>
                      <a:pt x="155" y="537"/>
                    </a:lnTo>
                    <a:lnTo>
                      <a:pt x="124" y="516"/>
                    </a:lnTo>
                    <a:lnTo>
                      <a:pt x="114" y="518"/>
                    </a:lnTo>
                    <a:lnTo>
                      <a:pt x="71" y="492"/>
                    </a:lnTo>
                    <a:lnTo>
                      <a:pt x="52" y="450"/>
                    </a:lnTo>
                    <a:lnTo>
                      <a:pt x="36" y="456"/>
                    </a:lnTo>
                    <a:lnTo>
                      <a:pt x="11" y="450"/>
                    </a:lnTo>
                    <a:lnTo>
                      <a:pt x="0" y="430"/>
                    </a:lnTo>
                    <a:lnTo>
                      <a:pt x="13" y="419"/>
                    </a:lnTo>
                    <a:lnTo>
                      <a:pt x="40" y="378"/>
                    </a:lnTo>
                    <a:lnTo>
                      <a:pt x="52" y="355"/>
                    </a:lnTo>
                    <a:lnTo>
                      <a:pt x="75" y="343"/>
                    </a:lnTo>
                    <a:lnTo>
                      <a:pt x="75" y="318"/>
                    </a:lnTo>
                    <a:lnTo>
                      <a:pt x="60" y="314"/>
                    </a:lnTo>
                    <a:lnTo>
                      <a:pt x="42" y="297"/>
                    </a:lnTo>
                    <a:lnTo>
                      <a:pt x="48" y="269"/>
                    </a:lnTo>
                    <a:lnTo>
                      <a:pt x="77" y="275"/>
                    </a:lnTo>
                    <a:lnTo>
                      <a:pt x="77" y="225"/>
                    </a:lnTo>
                    <a:lnTo>
                      <a:pt x="98" y="196"/>
                    </a:lnTo>
                    <a:lnTo>
                      <a:pt x="110" y="196"/>
                    </a:lnTo>
                    <a:lnTo>
                      <a:pt x="147" y="211"/>
                    </a:lnTo>
                    <a:lnTo>
                      <a:pt x="155" y="205"/>
                    </a:lnTo>
                    <a:lnTo>
                      <a:pt x="139" y="180"/>
                    </a:lnTo>
                    <a:lnTo>
                      <a:pt x="124" y="134"/>
                    </a:lnTo>
                    <a:lnTo>
                      <a:pt x="133" y="126"/>
                    </a:lnTo>
                    <a:lnTo>
                      <a:pt x="161" y="75"/>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206" name="Freeform 90">
                <a:extLst>
                  <a:ext uri="{FF2B5EF4-FFF2-40B4-BE49-F238E27FC236}">
                    <a16:creationId xmlns:a16="http://schemas.microsoft.com/office/drawing/2014/main" id="{9241B98D-D3B7-4C1D-AA6E-55C723208F80}"/>
                  </a:ext>
                </a:extLst>
              </p:cNvPr>
              <p:cNvSpPr>
                <a:spLocks noChangeAspect="1"/>
              </p:cNvSpPr>
              <p:nvPr/>
            </p:nvSpPr>
            <p:spPr bwMode="auto">
              <a:xfrm rot="21335061">
                <a:off x="3845547" y="3780384"/>
                <a:ext cx="533395" cy="618005"/>
              </a:xfrm>
              <a:custGeom>
                <a:avLst/>
                <a:gdLst>
                  <a:gd name="T0" fmla="*/ 27 w 642"/>
                  <a:gd name="T1" fmla="*/ 328 h 799"/>
                  <a:gd name="T2" fmla="*/ 48 w 642"/>
                  <a:gd name="T3" fmla="*/ 394 h 799"/>
                  <a:gd name="T4" fmla="*/ 70 w 642"/>
                  <a:gd name="T5" fmla="*/ 441 h 799"/>
                  <a:gd name="T6" fmla="*/ 99 w 642"/>
                  <a:gd name="T7" fmla="*/ 524 h 799"/>
                  <a:gd name="T8" fmla="*/ 58 w 642"/>
                  <a:gd name="T9" fmla="*/ 534 h 799"/>
                  <a:gd name="T10" fmla="*/ 62 w 642"/>
                  <a:gd name="T11" fmla="*/ 565 h 799"/>
                  <a:gd name="T12" fmla="*/ 93 w 642"/>
                  <a:gd name="T13" fmla="*/ 578 h 799"/>
                  <a:gd name="T14" fmla="*/ 149 w 642"/>
                  <a:gd name="T15" fmla="*/ 551 h 799"/>
                  <a:gd name="T16" fmla="*/ 188 w 642"/>
                  <a:gd name="T17" fmla="*/ 530 h 799"/>
                  <a:gd name="T18" fmla="*/ 236 w 642"/>
                  <a:gd name="T19" fmla="*/ 540 h 799"/>
                  <a:gd name="T20" fmla="*/ 252 w 642"/>
                  <a:gd name="T21" fmla="*/ 580 h 799"/>
                  <a:gd name="T22" fmla="*/ 287 w 642"/>
                  <a:gd name="T23" fmla="*/ 666 h 799"/>
                  <a:gd name="T24" fmla="*/ 299 w 642"/>
                  <a:gd name="T25" fmla="*/ 695 h 799"/>
                  <a:gd name="T26" fmla="*/ 316 w 642"/>
                  <a:gd name="T27" fmla="*/ 728 h 799"/>
                  <a:gd name="T28" fmla="*/ 363 w 642"/>
                  <a:gd name="T29" fmla="*/ 720 h 799"/>
                  <a:gd name="T30" fmla="*/ 378 w 642"/>
                  <a:gd name="T31" fmla="*/ 784 h 799"/>
                  <a:gd name="T32" fmla="*/ 461 w 642"/>
                  <a:gd name="T33" fmla="*/ 761 h 799"/>
                  <a:gd name="T34" fmla="*/ 489 w 642"/>
                  <a:gd name="T35" fmla="*/ 780 h 799"/>
                  <a:gd name="T36" fmla="*/ 529 w 642"/>
                  <a:gd name="T37" fmla="*/ 799 h 799"/>
                  <a:gd name="T38" fmla="*/ 537 w 642"/>
                  <a:gd name="T39" fmla="*/ 735 h 799"/>
                  <a:gd name="T40" fmla="*/ 564 w 642"/>
                  <a:gd name="T41" fmla="*/ 726 h 799"/>
                  <a:gd name="T42" fmla="*/ 622 w 642"/>
                  <a:gd name="T43" fmla="*/ 695 h 799"/>
                  <a:gd name="T44" fmla="*/ 603 w 642"/>
                  <a:gd name="T45" fmla="*/ 662 h 799"/>
                  <a:gd name="T46" fmla="*/ 587 w 642"/>
                  <a:gd name="T47" fmla="*/ 631 h 799"/>
                  <a:gd name="T48" fmla="*/ 549 w 642"/>
                  <a:gd name="T49" fmla="*/ 572 h 799"/>
                  <a:gd name="T50" fmla="*/ 570 w 642"/>
                  <a:gd name="T51" fmla="*/ 540 h 799"/>
                  <a:gd name="T52" fmla="*/ 541 w 642"/>
                  <a:gd name="T53" fmla="*/ 512 h 799"/>
                  <a:gd name="T54" fmla="*/ 529 w 642"/>
                  <a:gd name="T55" fmla="*/ 485 h 799"/>
                  <a:gd name="T56" fmla="*/ 523 w 642"/>
                  <a:gd name="T57" fmla="*/ 377 h 799"/>
                  <a:gd name="T58" fmla="*/ 560 w 642"/>
                  <a:gd name="T59" fmla="*/ 247 h 799"/>
                  <a:gd name="T60" fmla="*/ 494 w 642"/>
                  <a:gd name="T61" fmla="*/ 190 h 799"/>
                  <a:gd name="T62" fmla="*/ 415 w 642"/>
                  <a:gd name="T63" fmla="*/ 134 h 799"/>
                  <a:gd name="T64" fmla="*/ 357 w 642"/>
                  <a:gd name="T65" fmla="*/ 86 h 799"/>
                  <a:gd name="T66" fmla="*/ 304 w 642"/>
                  <a:gd name="T67" fmla="*/ 62 h 799"/>
                  <a:gd name="T68" fmla="*/ 269 w 642"/>
                  <a:gd name="T69" fmla="*/ 26 h 799"/>
                  <a:gd name="T70" fmla="*/ 233 w 642"/>
                  <a:gd name="T71" fmla="*/ 0 h 799"/>
                  <a:gd name="T72" fmla="*/ 169 w 642"/>
                  <a:gd name="T73" fmla="*/ 28 h 799"/>
                  <a:gd name="T74" fmla="*/ 91 w 642"/>
                  <a:gd name="T75" fmla="*/ 80 h 799"/>
                  <a:gd name="T76" fmla="*/ 17 w 642"/>
                  <a:gd name="T77" fmla="*/ 136 h 799"/>
                  <a:gd name="T78" fmla="*/ 21 w 642"/>
                  <a:gd name="T79" fmla="*/ 262 h 7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2"/>
                  <a:gd name="T121" fmla="*/ 0 h 799"/>
                  <a:gd name="T122" fmla="*/ 642 w 642"/>
                  <a:gd name="T123" fmla="*/ 799 h 79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2" h="799">
                    <a:moveTo>
                      <a:pt x="0" y="295"/>
                    </a:moveTo>
                    <a:lnTo>
                      <a:pt x="27" y="328"/>
                    </a:lnTo>
                    <a:lnTo>
                      <a:pt x="35" y="377"/>
                    </a:lnTo>
                    <a:lnTo>
                      <a:pt x="48" y="394"/>
                    </a:lnTo>
                    <a:lnTo>
                      <a:pt x="56" y="433"/>
                    </a:lnTo>
                    <a:lnTo>
                      <a:pt x="70" y="441"/>
                    </a:lnTo>
                    <a:lnTo>
                      <a:pt x="97" y="483"/>
                    </a:lnTo>
                    <a:lnTo>
                      <a:pt x="99" y="524"/>
                    </a:lnTo>
                    <a:lnTo>
                      <a:pt x="77" y="541"/>
                    </a:lnTo>
                    <a:lnTo>
                      <a:pt x="58" y="534"/>
                    </a:lnTo>
                    <a:lnTo>
                      <a:pt x="48" y="540"/>
                    </a:lnTo>
                    <a:lnTo>
                      <a:pt x="62" y="565"/>
                    </a:lnTo>
                    <a:lnTo>
                      <a:pt x="79" y="586"/>
                    </a:lnTo>
                    <a:lnTo>
                      <a:pt x="93" y="578"/>
                    </a:lnTo>
                    <a:lnTo>
                      <a:pt x="122" y="572"/>
                    </a:lnTo>
                    <a:lnTo>
                      <a:pt x="149" y="551"/>
                    </a:lnTo>
                    <a:lnTo>
                      <a:pt x="184" y="555"/>
                    </a:lnTo>
                    <a:lnTo>
                      <a:pt x="188" y="530"/>
                    </a:lnTo>
                    <a:lnTo>
                      <a:pt x="215" y="526"/>
                    </a:lnTo>
                    <a:lnTo>
                      <a:pt x="236" y="540"/>
                    </a:lnTo>
                    <a:lnTo>
                      <a:pt x="240" y="572"/>
                    </a:lnTo>
                    <a:lnTo>
                      <a:pt x="252" y="580"/>
                    </a:lnTo>
                    <a:lnTo>
                      <a:pt x="264" y="638"/>
                    </a:lnTo>
                    <a:lnTo>
                      <a:pt x="287" y="666"/>
                    </a:lnTo>
                    <a:lnTo>
                      <a:pt x="289" y="683"/>
                    </a:lnTo>
                    <a:lnTo>
                      <a:pt x="299" y="695"/>
                    </a:lnTo>
                    <a:lnTo>
                      <a:pt x="299" y="718"/>
                    </a:lnTo>
                    <a:lnTo>
                      <a:pt x="316" y="728"/>
                    </a:lnTo>
                    <a:lnTo>
                      <a:pt x="351" y="712"/>
                    </a:lnTo>
                    <a:lnTo>
                      <a:pt x="363" y="720"/>
                    </a:lnTo>
                    <a:lnTo>
                      <a:pt x="366" y="770"/>
                    </a:lnTo>
                    <a:lnTo>
                      <a:pt x="378" y="784"/>
                    </a:lnTo>
                    <a:lnTo>
                      <a:pt x="428" y="790"/>
                    </a:lnTo>
                    <a:lnTo>
                      <a:pt x="461" y="761"/>
                    </a:lnTo>
                    <a:lnTo>
                      <a:pt x="483" y="757"/>
                    </a:lnTo>
                    <a:lnTo>
                      <a:pt x="489" y="780"/>
                    </a:lnTo>
                    <a:lnTo>
                      <a:pt x="508" y="780"/>
                    </a:lnTo>
                    <a:lnTo>
                      <a:pt x="529" y="799"/>
                    </a:lnTo>
                    <a:lnTo>
                      <a:pt x="537" y="780"/>
                    </a:lnTo>
                    <a:lnTo>
                      <a:pt x="537" y="735"/>
                    </a:lnTo>
                    <a:lnTo>
                      <a:pt x="545" y="726"/>
                    </a:lnTo>
                    <a:lnTo>
                      <a:pt x="564" y="726"/>
                    </a:lnTo>
                    <a:lnTo>
                      <a:pt x="591" y="710"/>
                    </a:lnTo>
                    <a:lnTo>
                      <a:pt x="622" y="695"/>
                    </a:lnTo>
                    <a:lnTo>
                      <a:pt x="642" y="699"/>
                    </a:lnTo>
                    <a:lnTo>
                      <a:pt x="603" y="662"/>
                    </a:lnTo>
                    <a:lnTo>
                      <a:pt x="603" y="642"/>
                    </a:lnTo>
                    <a:lnTo>
                      <a:pt x="587" y="631"/>
                    </a:lnTo>
                    <a:lnTo>
                      <a:pt x="574" y="598"/>
                    </a:lnTo>
                    <a:lnTo>
                      <a:pt x="549" y="572"/>
                    </a:lnTo>
                    <a:lnTo>
                      <a:pt x="570" y="551"/>
                    </a:lnTo>
                    <a:lnTo>
                      <a:pt x="570" y="540"/>
                    </a:lnTo>
                    <a:lnTo>
                      <a:pt x="558" y="532"/>
                    </a:lnTo>
                    <a:lnTo>
                      <a:pt x="541" y="512"/>
                    </a:lnTo>
                    <a:lnTo>
                      <a:pt x="545" y="499"/>
                    </a:lnTo>
                    <a:lnTo>
                      <a:pt x="529" y="485"/>
                    </a:lnTo>
                    <a:lnTo>
                      <a:pt x="531" y="433"/>
                    </a:lnTo>
                    <a:lnTo>
                      <a:pt x="523" y="377"/>
                    </a:lnTo>
                    <a:lnTo>
                      <a:pt x="572" y="307"/>
                    </a:lnTo>
                    <a:lnTo>
                      <a:pt x="560" y="247"/>
                    </a:lnTo>
                    <a:lnTo>
                      <a:pt x="535" y="204"/>
                    </a:lnTo>
                    <a:lnTo>
                      <a:pt x="494" y="190"/>
                    </a:lnTo>
                    <a:lnTo>
                      <a:pt x="438" y="148"/>
                    </a:lnTo>
                    <a:lnTo>
                      <a:pt x="415" y="134"/>
                    </a:lnTo>
                    <a:lnTo>
                      <a:pt x="388" y="107"/>
                    </a:lnTo>
                    <a:lnTo>
                      <a:pt x="357" y="86"/>
                    </a:lnTo>
                    <a:lnTo>
                      <a:pt x="347" y="88"/>
                    </a:lnTo>
                    <a:lnTo>
                      <a:pt x="304" y="62"/>
                    </a:lnTo>
                    <a:lnTo>
                      <a:pt x="285" y="20"/>
                    </a:lnTo>
                    <a:lnTo>
                      <a:pt x="269" y="26"/>
                    </a:lnTo>
                    <a:lnTo>
                      <a:pt x="244" y="20"/>
                    </a:lnTo>
                    <a:lnTo>
                      <a:pt x="233" y="0"/>
                    </a:lnTo>
                    <a:lnTo>
                      <a:pt x="174" y="0"/>
                    </a:lnTo>
                    <a:lnTo>
                      <a:pt x="169" y="28"/>
                    </a:lnTo>
                    <a:lnTo>
                      <a:pt x="110" y="80"/>
                    </a:lnTo>
                    <a:lnTo>
                      <a:pt x="91" y="80"/>
                    </a:lnTo>
                    <a:lnTo>
                      <a:pt x="39" y="134"/>
                    </a:lnTo>
                    <a:lnTo>
                      <a:pt x="17" y="136"/>
                    </a:lnTo>
                    <a:lnTo>
                      <a:pt x="0" y="173"/>
                    </a:lnTo>
                    <a:lnTo>
                      <a:pt x="21" y="262"/>
                    </a:lnTo>
                    <a:lnTo>
                      <a:pt x="0" y="295"/>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a:ln>
                    <a:noFill/>
                  </a:ln>
                  <a:solidFill>
                    <a:prstClr val="black"/>
                  </a:solidFill>
                  <a:effectLst/>
                  <a:uLnTx/>
                  <a:uFillTx/>
                  <a:latin typeface="Calibri"/>
                  <a:ea typeface="+mn-ea"/>
                  <a:cs typeface="+mn-cs"/>
                </a:endParaRPr>
              </a:p>
            </p:txBody>
          </p:sp>
          <p:sp>
            <p:nvSpPr>
              <p:cNvPr id="207" name="Freeform 46">
                <a:extLst>
                  <a:ext uri="{FF2B5EF4-FFF2-40B4-BE49-F238E27FC236}">
                    <a16:creationId xmlns:a16="http://schemas.microsoft.com/office/drawing/2014/main" id="{FF94DC38-24E9-40C3-B404-B1FFF84B874C}"/>
                  </a:ext>
                </a:extLst>
              </p:cNvPr>
              <p:cNvSpPr>
                <a:spLocks noChangeAspect="1"/>
              </p:cNvSpPr>
              <p:nvPr/>
            </p:nvSpPr>
            <p:spPr bwMode="auto">
              <a:xfrm rot="21335061">
                <a:off x="3836477" y="4345677"/>
                <a:ext cx="651322" cy="383526"/>
              </a:xfrm>
              <a:custGeom>
                <a:avLst/>
                <a:gdLst>
                  <a:gd name="T0" fmla="*/ 400 w 784"/>
                  <a:gd name="T1" fmla="*/ 9 h 494"/>
                  <a:gd name="T2" fmla="*/ 386 w 784"/>
                  <a:gd name="T3" fmla="*/ 42 h 494"/>
                  <a:gd name="T4" fmla="*/ 352 w 784"/>
                  <a:gd name="T5" fmla="*/ 48 h 494"/>
                  <a:gd name="T6" fmla="*/ 346 w 784"/>
                  <a:gd name="T7" fmla="*/ 35 h 494"/>
                  <a:gd name="T8" fmla="*/ 305 w 784"/>
                  <a:gd name="T9" fmla="*/ 48 h 494"/>
                  <a:gd name="T10" fmla="*/ 311 w 784"/>
                  <a:gd name="T11" fmla="*/ 73 h 494"/>
                  <a:gd name="T12" fmla="*/ 253 w 784"/>
                  <a:gd name="T13" fmla="*/ 120 h 494"/>
                  <a:gd name="T14" fmla="*/ 233 w 784"/>
                  <a:gd name="T15" fmla="*/ 180 h 494"/>
                  <a:gd name="T16" fmla="*/ 189 w 784"/>
                  <a:gd name="T17" fmla="*/ 229 h 494"/>
                  <a:gd name="T18" fmla="*/ 148 w 784"/>
                  <a:gd name="T19" fmla="*/ 199 h 494"/>
                  <a:gd name="T20" fmla="*/ 132 w 784"/>
                  <a:gd name="T21" fmla="*/ 232 h 494"/>
                  <a:gd name="T22" fmla="*/ 127 w 784"/>
                  <a:gd name="T23" fmla="*/ 302 h 494"/>
                  <a:gd name="T24" fmla="*/ 80 w 784"/>
                  <a:gd name="T25" fmla="*/ 333 h 494"/>
                  <a:gd name="T26" fmla="*/ 45 w 784"/>
                  <a:gd name="T27" fmla="*/ 368 h 494"/>
                  <a:gd name="T28" fmla="*/ 0 w 784"/>
                  <a:gd name="T29" fmla="*/ 382 h 494"/>
                  <a:gd name="T30" fmla="*/ 43 w 784"/>
                  <a:gd name="T31" fmla="*/ 399 h 494"/>
                  <a:gd name="T32" fmla="*/ 94 w 784"/>
                  <a:gd name="T33" fmla="*/ 388 h 494"/>
                  <a:gd name="T34" fmla="*/ 113 w 784"/>
                  <a:gd name="T35" fmla="*/ 432 h 494"/>
                  <a:gd name="T36" fmla="*/ 121 w 784"/>
                  <a:gd name="T37" fmla="*/ 490 h 494"/>
                  <a:gd name="T38" fmla="*/ 154 w 784"/>
                  <a:gd name="T39" fmla="*/ 494 h 494"/>
                  <a:gd name="T40" fmla="*/ 299 w 784"/>
                  <a:gd name="T41" fmla="*/ 409 h 494"/>
                  <a:gd name="T42" fmla="*/ 404 w 784"/>
                  <a:gd name="T43" fmla="*/ 413 h 494"/>
                  <a:gd name="T44" fmla="*/ 468 w 784"/>
                  <a:gd name="T45" fmla="*/ 370 h 494"/>
                  <a:gd name="T46" fmla="*/ 594 w 784"/>
                  <a:gd name="T47" fmla="*/ 308 h 494"/>
                  <a:gd name="T48" fmla="*/ 681 w 784"/>
                  <a:gd name="T49" fmla="*/ 298 h 494"/>
                  <a:gd name="T50" fmla="*/ 778 w 784"/>
                  <a:gd name="T51" fmla="*/ 295 h 494"/>
                  <a:gd name="T52" fmla="*/ 768 w 784"/>
                  <a:gd name="T53" fmla="*/ 229 h 494"/>
                  <a:gd name="T54" fmla="*/ 691 w 784"/>
                  <a:gd name="T55" fmla="*/ 201 h 494"/>
                  <a:gd name="T56" fmla="*/ 598 w 784"/>
                  <a:gd name="T57" fmla="*/ 134 h 494"/>
                  <a:gd name="T58" fmla="*/ 571 w 784"/>
                  <a:gd name="T59" fmla="*/ 64 h 494"/>
                  <a:gd name="T60" fmla="*/ 561 w 784"/>
                  <a:gd name="T61" fmla="*/ 23 h 494"/>
                  <a:gd name="T62" fmla="*/ 536 w 784"/>
                  <a:gd name="T63" fmla="*/ 0 h 494"/>
                  <a:gd name="T64" fmla="*/ 481 w 784"/>
                  <a:gd name="T65" fmla="*/ 33 h 494"/>
                  <a:gd name="T66" fmla="*/ 419 w 784"/>
                  <a:gd name="T67" fmla="*/ 13 h 4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84"/>
                  <a:gd name="T103" fmla="*/ 0 h 494"/>
                  <a:gd name="T104" fmla="*/ 784 w 784"/>
                  <a:gd name="T105" fmla="*/ 494 h 4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84" h="494">
                    <a:moveTo>
                      <a:pt x="419" y="13"/>
                    </a:moveTo>
                    <a:lnTo>
                      <a:pt x="400" y="9"/>
                    </a:lnTo>
                    <a:lnTo>
                      <a:pt x="394" y="13"/>
                    </a:lnTo>
                    <a:lnTo>
                      <a:pt x="386" y="42"/>
                    </a:lnTo>
                    <a:lnTo>
                      <a:pt x="361" y="58"/>
                    </a:lnTo>
                    <a:lnTo>
                      <a:pt x="352" y="48"/>
                    </a:lnTo>
                    <a:lnTo>
                      <a:pt x="355" y="40"/>
                    </a:lnTo>
                    <a:lnTo>
                      <a:pt x="346" y="35"/>
                    </a:lnTo>
                    <a:lnTo>
                      <a:pt x="322" y="52"/>
                    </a:lnTo>
                    <a:lnTo>
                      <a:pt x="305" y="48"/>
                    </a:lnTo>
                    <a:lnTo>
                      <a:pt x="299" y="56"/>
                    </a:lnTo>
                    <a:lnTo>
                      <a:pt x="311" y="73"/>
                    </a:lnTo>
                    <a:lnTo>
                      <a:pt x="305" y="87"/>
                    </a:lnTo>
                    <a:lnTo>
                      <a:pt x="253" y="120"/>
                    </a:lnTo>
                    <a:lnTo>
                      <a:pt x="224" y="137"/>
                    </a:lnTo>
                    <a:lnTo>
                      <a:pt x="233" y="180"/>
                    </a:lnTo>
                    <a:lnTo>
                      <a:pt x="214" y="223"/>
                    </a:lnTo>
                    <a:lnTo>
                      <a:pt x="189" y="229"/>
                    </a:lnTo>
                    <a:lnTo>
                      <a:pt x="160" y="203"/>
                    </a:lnTo>
                    <a:lnTo>
                      <a:pt x="148" y="199"/>
                    </a:lnTo>
                    <a:lnTo>
                      <a:pt x="136" y="211"/>
                    </a:lnTo>
                    <a:lnTo>
                      <a:pt x="132" y="232"/>
                    </a:lnTo>
                    <a:lnTo>
                      <a:pt x="144" y="258"/>
                    </a:lnTo>
                    <a:lnTo>
                      <a:pt x="127" y="302"/>
                    </a:lnTo>
                    <a:lnTo>
                      <a:pt x="107" y="327"/>
                    </a:lnTo>
                    <a:lnTo>
                      <a:pt x="80" y="333"/>
                    </a:lnTo>
                    <a:lnTo>
                      <a:pt x="68" y="353"/>
                    </a:lnTo>
                    <a:lnTo>
                      <a:pt x="45" y="368"/>
                    </a:lnTo>
                    <a:lnTo>
                      <a:pt x="14" y="370"/>
                    </a:lnTo>
                    <a:lnTo>
                      <a:pt x="0" y="382"/>
                    </a:lnTo>
                    <a:lnTo>
                      <a:pt x="4" y="391"/>
                    </a:lnTo>
                    <a:lnTo>
                      <a:pt x="43" y="399"/>
                    </a:lnTo>
                    <a:lnTo>
                      <a:pt x="80" y="380"/>
                    </a:lnTo>
                    <a:lnTo>
                      <a:pt x="94" y="388"/>
                    </a:lnTo>
                    <a:lnTo>
                      <a:pt x="94" y="417"/>
                    </a:lnTo>
                    <a:lnTo>
                      <a:pt x="113" y="432"/>
                    </a:lnTo>
                    <a:lnTo>
                      <a:pt x="113" y="473"/>
                    </a:lnTo>
                    <a:lnTo>
                      <a:pt x="121" y="490"/>
                    </a:lnTo>
                    <a:lnTo>
                      <a:pt x="136" y="486"/>
                    </a:lnTo>
                    <a:lnTo>
                      <a:pt x="154" y="494"/>
                    </a:lnTo>
                    <a:lnTo>
                      <a:pt x="185" y="455"/>
                    </a:lnTo>
                    <a:lnTo>
                      <a:pt x="299" y="409"/>
                    </a:lnTo>
                    <a:lnTo>
                      <a:pt x="353" y="422"/>
                    </a:lnTo>
                    <a:lnTo>
                      <a:pt x="404" y="413"/>
                    </a:lnTo>
                    <a:lnTo>
                      <a:pt x="419" y="390"/>
                    </a:lnTo>
                    <a:lnTo>
                      <a:pt x="468" y="370"/>
                    </a:lnTo>
                    <a:lnTo>
                      <a:pt x="516" y="302"/>
                    </a:lnTo>
                    <a:lnTo>
                      <a:pt x="594" y="308"/>
                    </a:lnTo>
                    <a:lnTo>
                      <a:pt x="644" y="298"/>
                    </a:lnTo>
                    <a:lnTo>
                      <a:pt x="681" y="298"/>
                    </a:lnTo>
                    <a:lnTo>
                      <a:pt x="720" y="295"/>
                    </a:lnTo>
                    <a:lnTo>
                      <a:pt x="778" y="295"/>
                    </a:lnTo>
                    <a:lnTo>
                      <a:pt x="784" y="254"/>
                    </a:lnTo>
                    <a:lnTo>
                      <a:pt x="768" y="229"/>
                    </a:lnTo>
                    <a:lnTo>
                      <a:pt x="749" y="225"/>
                    </a:lnTo>
                    <a:lnTo>
                      <a:pt x="691" y="201"/>
                    </a:lnTo>
                    <a:lnTo>
                      <a:pt x="635" y="170"/>
                    </a:lnTo>
                    <a:lnTo>
                      <a:pt x="598" y="134"/>
                    </a:lnTo>
                    <a:lnTo>
                      <a:pt x="582" y="124"/>
                    </a:lnTo>
                    <a:lnTo>
                      <a:pt x="571" y="64"/>
                    </a:lnTo>
                    <a:lnTo>
                      <a:pt x="582" y="42"/>
                    </a:lnTo>
                    <a:lnTo>
                      <a:pt x="561" y="23"/>
                    </a:lnTo>
                    <a:lnTo>
                      <a:pt x="542" y="23"/>
                    </a:lnTo>
                    <a:lnTo>
                      <a:pt x="536" y="0"/>
                    </a:lnTo>
                    <a:lnTo>
                      <a:pt x="514" y="4"/>
                    </a:lnTo>
                    <a:lnTo>
                      <a:pt x="481" y="33"/>
                    </a:lnTo>
                    <a:lnTo>
                      <a:pt x="431" y="27"/>
                    </a:lnTo>
                    <a:lnTo>
                      <a:pt x="419" y="13"/>
                    </a:lnTo>
                    <a:close/>
                  </a:path>
                </a:pathLst>
              </a:custGeom>
              <a:grpFill/>
              <a:ln w="1588" cap="flat" cmpd="sng">
                <a:solidFill>
                  <a:schemeClr val="bg1"/>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6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15" name="254 Elipse">
              <a:extLst>
                <a:ext uri="{FF2B5EF4-FFF2-40B4-BE49-F238E27FC236}">
                  <a16:creationId xmlns:a16="http://schemas.microsoft.com/office/drawing/2014/main" id="{EC629C6E-2501-4AED-88FD-4B42C393F85B}"/>
                </a:ext>
              </a:extLst>
            </p:cNvPr>
            <p:cNvSpPr>
              <a:spLocks noChangeAspect="1"/>
            </p:cNvSpPr>
            <p:nvPr/>
          </p:nvSpPr>
          <p:spPr bwMode="auto">
            <a:xfrm>
              <a:off x="3022226" y="7462600"/>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4</a:t>
              </a:r>
            </a:p>
          </p:txBody>
        </p:sp>
        <p:sp>
          <p:nvSpPr>
            <p:cNvPr id="216" name="254 Elipse">
              <a:extLst>
                <a:ext uri="{FF2B5EF4-FFF2-40B4-BE49-F238E27FC236}">
                  <a16:creationId xmlns:a16="http://schemas.microsoft.com/office/drawing/2014/main" id="{DB5CD183-3291-47F8-9A0C-CFAFAB22A96D}"/>
                </a:ext>
              </a:extLst>
            </p:cNvPr>
            <p:cNvSpPr>
              <a:spLocks noChangeAspect="1"/>
            </p:cNvSpPr>
            <p:nvPr/>
          </p:nvSpPr>
          <p:spPr bwMode="auto">
            <a:xfrm>
              <a:off x="3568315" y="7611342"/>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6</a:t>
              </a:r>
            </a:p>
          </p:txBody>
        </p:sp>
        <p:sp>
          <p:nvSpPr>
            <p:cNvPr id="217" name="254 Elipse">
              <a:extLst>
                <a:ext uri="{FF2B5EF4-FFF2-40B4-BE49-F238E27FC236}">
                  <a16:creationId xmlns:a16="http://schemas.microsoft.com/office/drawing/2014/main" id="{FCC482EF-AE66-48CF-BC32-FF4DA5D3E316}"/>
                </a:ext>
              </a:extLst>
            </p:cNvPr>
            <p:cNvSpPr>
              <a:spLocks noChangeAspect="1"/>
            </p:cNvSpPr>
            <p:nvPr/>
          </p:nvSpPr>
          <p:spPr bwMode="auto">
            <a:xfrm>
              <a:off x="2739091" y="7404225"/>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3</a:t>
              </a:r>
            </a:p>
          </p:txBody>
        </p:sp>
        <p:sp>
          <p:nvSpPr>
            <p:cNvPr id="218" name="254 Elipse">
              <a:extLst>
                <a:ext uri="{FF2B5EF4-FFF2-40B4-BE49-F238E27FC236}">
                  <a16:creationId xmlns:a16="http://schemas.microsoft.com/office/drawing/2014/main" id="{19F35624-E9CF-4426-A786-29201FE5514A}"/>
                </a:ext>
              </a:extLst>
            </p:cNvPr>
            <p:cNvSpPr>
              <a:spLocks noChangeAspect="1"/>
            </p:cNvSpPr>
            <p:nvPr/>
          </p:nvSpPr>
          <p:spPr bwMode="auto">
            <a:xfrm>
              <a:off x="3723400" y="7468005"/>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11</a:t>
              </a:r>
            </a:p>
          </p:txBody>
        </p:sp>
        <p:sp>
          <p:nvSpPr>
            <p:cNvPr id="219" name="254 Elipse">
              <a:extLst>
                <a:ext uri="{FF2B5EF4-FFF2-40B4-BE49-F238E27FC236}">
                  <a16:creationId xmlns:a16="http://schemas.microsoft.com/office/drawing/2014/main" id="{0598EE17-6F6A-436F-92E0-508EE504CCD5}"/>
                </a:ext>
              </a:extLst>
            </p:cNvPr>
            <p:cNvSpPr>
              <a:spLocks noChangeAspect="1"/>
            </p:cNvSpPr>
            <p:nvPr/>
          </p:nvSpPr>
          <p:spPr bwMode="auto">
            <a:xfrm>
              <a:off x="3173043" y="7562208"/>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23</a:t>
              </a:r>
            </a:p>
          </p:txBody>
        </p:sp>
        <p:sp>
          <p:nvSpPr>
            <p:cNvPr id="220" name="254 Elipse">
              <a:extLst>
                <a:ext uri="{FF2B5EF4-FFF2-40B4-BE49-F238E27FC236}">
                  <a16:creationId xmlns:a16="http://schemas.microsoft.com/office/drawing/2014/main" id="{82D9DE79-71E4-4A83-81C6-F4BAAB3C6F14}"/>
                </a:ext>
              </a:extLst>
            </p:cNvPr>
            <p:cNvSpPr>
              <a:spLocks noChangeAspect="1"/>
            </p:cNvSpPr>
            <p:nvPr/>
          </p:nvSpPr>
          <p:spPr bwMode="auto">
            <a:xfrm>
              <a:off x="3037066" y="7644879"/>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13</a:t>
              </a:r>
            </a:p>
          </p:txBody>
        </p:sp>
        <p:sp>
          <p:nvSpPr>
            <p:cNvPr id="221" name="254 Elipse">
              <a:extLst>
                <a:ext uri="{FF2B5EF4-FFF2-40B4-BE49-F238E27FC236}">
                  <a16:creationId xmlns:a16="http://schemas.microsoft.com/office/drawing/2014/main" id="{D03DE438-D20D-4FD1-9D57-CA7041904C8D}"/>
                </a:ext>
              </a:extLst>
            </p:cNvPr>
            <p:cNvSpPr>
              <a:spLocks noChangeAspect="1"/>
            </p:cNvSpPr>
            <p:nvPr/>
          </p:nvSpPr>
          <p:spPr bwMode="auto">
            <a:xfrm>
              <a:off x="3362184" y="7674236"/>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14</a:t>
              </a:r>
            </a:p>
          </p:txBody>
        </p:sp>
        <p:sp>
          <p:nvSpPr>
            <p:cNvPr id="222" name="254 Elipse">
              <a:extLst>
                <a:ext uri="{FF2B5EF4-FFF2-40B4-BE49-F238E27FC236}">
                  <a16:creationId xmlns:a16="http://schemas.microsoft.com/office/drawing/2014/main" id="{26873425-9A02-4EB8-B756-A4C17F1996F9}"/>
                </a:ext>
              </a:extLst>
            </p:cNvPr>
            <p:cNvSpPr>
              <a:spLocks noChangeAspect="1"/>
            </p:cNvSpPr>
            <p:nvPr/>
          </p:nvSpPr>
          <p:spPr bwMode="auto">
            <a:xfrm>
              <a:off x="3957215" y="5889167"/>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12</a:t>
              </a:r>
            </a:p>
          </p:txBody>
        </p:sp>
        <p:sp>
          <p:nvSpPr>
            <p:cNvPr id="223" name="254 Elipse">
              <a:extLst>
                <a:ext uri="{FF2B5EF4-FFF2-40B4-BE49-F238E27FC236}">
                  <a16:creationId xmlns:a16="http://schemas.microsoft.com/office/drawing/2014/main" id="{DFB6E5B1-68C9-4D1B-85C5-315B8D77EDF3}"/>
                </a:ext>
              </a:extLst>
            </p:cNvPr>
            <p:cNvSpPr>
              <a:spLocks noChangeAspect="1"/>
            </p:cNvSpPr>
            <p:nvPr/>
          </p:nvSpPr>
          <p:spPr bwMode="auto">
            <a:xfrm>
              <a:off x="5671298" y="6723216"/>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2</a:t>
              </a:r>
            </a:p>
          </p:txBody>
        </p:sp>
        <p:sp>
          <p:nvSpPr>
            <p:cNvPr id="224" name="254 Elipse">
              <a:extLst>
                <a:ext uri="{FF2B5EF4-FFF2-40B4-BE49-F238E27FC236}">
                  <a16:creationId xmlns:a16="http://schemas.microsoft.com/office/drawing/2014/main" id="{1CEE89C9-6AAB-4C12-8A3C-118F90753AC8}"/>
                </a:ext>
              </a:extLst>
            </p:cNvPr>
            <p:cNvSpPr>
              <a:spLocks noChangeAspect="1"/>
            </p:cNvSpPr>
            <p:nvPr/>
          </p:nvSpPr>
          <p:spPr bwMode="auto">
            <a:xfrm>
              <a:off x="5092199" y="5893383"/>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15</a:t>
              </a:r>
            </a:p>
          </p:txBody>
        </p:sp>
        <p:sp>
          <p:nvSpPr>
            <p:cNvPr id="225" name="254 Elipse">
              <a:extLst>
                <a:ext uri="{FF2B5EF4-FFF2-40B4-BE49-F238E27FC236}">
                  <a16:creationId xmlns:a16="http://schemas.microsoft.com/office/drawing/2014/main" id="{9E01BCB3-FD2A-43F8-AABE-F2EE6CF5A89E}"/>
                </a:ext>
              </a:extLst>
            </p:cNvPr>
            <p:cNvSpPr>
              <a:spLocks noChangeAspect="1"/>
            </p:cNvSpPr>
            <p:nvPr/>
          </p:nvSpPr>
          <p:spPr bwMode="auto">
            <a:xfrm>
              <a:off x="4481393" y="7414696"/>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lang="es-ES" sz="600" kern="0" dirty="0">
                  <a:solidFill>
                    <a:prstClr val="white"/>
                  </a:solidFill>
                  <a:latin typeface="Bankinter"/>
                </a:rPr>
                <a:t>9</a:t>
              </a:r>
              <a:endParaRPr kumimoji="0" lang="en-GB" sz="600" b="0" i="0" u="none" strike="noStrike" kern="0" cap="none" spc="0" normalizeH="0" baseline="0" noProof="0" dirty="0">
                <a:ln>
                  <a:noFill/>
                </a:ln>
                <a:solidFill>
                  <a:prstClr val="white"/>
                </a:solidFill>
                <a:effectLst/>
                <a:uLnTx/>
                <a:uFillTx/>
                <a:latin typeface="Bankinter"/>
                <a:ea typeface="+mn-ea"/>
                <a:cs typeface="+mn-cs"/>
              </a:endParaRPr>
            </a:p>
          </p:txBody>
        </p:sp>
        <p:sp>
          <p:nvSpPr>
            <p:cNvPr id="226" name="254 Elipse">
              <a:extLst>
                <a:ext uri="{FF2B5EF4-FFF2-40B4-BE49-F238E27FC236}">
                  <a16:creationId xmlns:a16="http://schemas.microsoft.com/office/drawing/2014/main" id="{BD3252A4-5B31-4D66-A0DB-978D10059A83}"/>
                </a:ext>
              </a:extLst>
            </p:cNvPr>
            <p:cNvSpPr>
              <a:spLocks noChangeAspect="1"/>
            </p:cNvSpPr>
            <p:nvPr/>
          </p:nvSpPr>
          <p:spPr bwMode="auto">
            <a:xfrm>
              <a:off x="5683038" y="6897708"/>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1</a:t>
              </a:r>
              <a:r>
                <a:rPr lang="en-GB" sz="600" kern="0" dirty="0">
                  <a:solidFill>
                    <a:prstClr val="white"/>
                  </a:solidFill>
                  <a:latin typeface="Bankinter"/>
                </a:rPr>
                <a:t>0</a:t>
              </a:r>
              <a:endParaRPr kumimoji="0" lang="en-GB" sz="600" b="0" i="0" u="none" strike="noStrike" kern="0" cap="none" spc="0" normalizeH="0" baseline="0" noProof="0" dirty="0">
                <a:ln>
                  <a:noFill/>
                </a:ln>
                <a:solidFill>
                  <a:prstClr val="white"/>
                </a:solidFill>
                <a:effectLst/>
                <a:uLnTx/>
                <a:uFillTx/>
                <a:latin typeface="Bankinter"/>
                <a:ea typeface="+mn-ea"/>
                <a:cs typeface="+mn-cs"/>
              </a:endParaRPr>
            </a:p>
          </p:txBody>
        </p:sp>
        <p:sp>
          <p:nvSpPr>
            <p:cNvPr id="228" name="254 Elipse">
              <a:extLst>
                <a:ext uri="{FF2B5EF4-FFF2-40B4-BE49-F238E27FC236}">
                  <a16:creationId xmlns:a16="http://schemas.microsoft.com/office/drawing/2014/main" id="{097E3F98-B06B-4E34-811B-7F3CC8448276}"/>
                </a:ext>
              </a:extLst>
            </p:cNvPr>
            <p:cNvSpPr>
              <a:spLocks noChangeAspect="1"/>
            </p:cNvSpPr>
            <p:nvPr/>
          </p:nvSpPr>
          <p:spPr bwMode="auto">
            <a:xfrm>
              <a:off x="4878953" y="6493946"/>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20</a:t>
              </a:r>
            </a:p>
          </p:txBody>
        </p:sp>
        <p:sp>
          <p:nvSpPr>
            <p:cNvPr id="229" name="254 Elipse">
              <a:extLst>
                <a:ext uri="{FF2B5EF4-FFF2-40B4-BE49-F238E27FC236}">
                  <a16:creationId xmlns:a16="http://schemas.microsoft.com/office/drawing/2014/main" id="{073AFBBE-66E0-464A-8C45-D004DCB2C10E}"/>
                </a:ext>
              </a:extLst>
            </p:cNvPr>
            <p:cNvSpPr>
              <a:spLocks noChangeAspect="1"/>
            </p:cNvSpPr>
            <p:nvPr/>
          </p:nvSpPr>
          <p:spPr bwMode="auto">
            <a:xfrm>
              <a:off x="5035485" y="6615707"/>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26</a:t>
              </a:r>
            </a:p>
          </p:txBody>
        </p:sp>
        <p:sp>
          <p:nvSpPr>
            <p:cNvPr id="230" name="254 Elipse">
              <a:extLst>
                <a:ext uri="{FF2B5EF4-FFF2-40B4-BE49-F238E27FC236}">
                  <a16:creationId xmlns:a16="http://schemas.microsoft.com/office/drawing/2014/main" id="{8DCED9DA-7E7E-4466-BB4A-4F10FE29F462}"/>
                </a:ext>
              </a:extLst>
            </p:cNvPr>
            <p:cNvSpPr>
              <a:spLocks noChangeAspect="1"/>
            </p:cNvSpPr>
            <p:nvPr/>
          </p:nvSpPr>
          <p:spPr bwMode="auto">
            <a:xfrm>
              <a:off x="6088675" y="6677711"/>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19</a:t>
              </a:r>
            </a:p>
          </p:txBody>
        </p:sp>
        <p:sp>
          <p:nvSpPr>
            <p:cNvPr id="231" name="254 Elipse">
              <a:extLst>
                <a:ext uri="{FF2B5EF4-FFF2-40B4-BE49-F238E27FC236}">
                  <a16:creationId xmlns:a16="http://schemas.microsoft.com/office/drawing/2014/main" id="{096ABB0E-308E-4DE8-B397-48D01490EA70}"/>
                </a:ext>
              </a:extLst>
            </p:cNvPr>
            <p:cNvSpPr>
              <a:spLocks noChangeAspect="1"/>
            </p:cNvSpPr>
            <p:nvPr/>
          </p:nvSpPr>
          <p:spPr bwMode="auto">
            <a:xfrm>
              <a:off x="6440699" y="6649908"/>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5</a:t>
              </a:r>
            </a:p>
          </p:txBody>
        </p:sp>
        <p:sp>
          <p:nvSpPr>
            <p:cNvPr id="232" name="254 Elipse">
              <a:extLst>
                <a:ext uri="{FF2B5EF4-FFF2-40B4-BE49-F238E27FC236}">
                  <a16:creationId xmlns:a16="http://schemas.microsoft.com/office/drawing/2014/main" id="{7A7CB512-FDB5-443C-95E8-0791B839EE4A}"/>
                </a:ext>
              </a:extLst>
            </p:cNvPr>
            <p:cNvSpPr>
              <a:spLocks noChangeAspect="1"/>
            </p:cNvSpPr>
            <p:nvPr/>
          </p:nvSpPr>
          <p:spPr bwMode="auto">
            <a:xfrm>
              <a:off x="6261226" y="6691103"/>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lang="es-ES" sz="600" kern="0" dirty="0">
                  <a:solidFill>
                    <a:prstClr val="white"/>
                  </a:solidFill>
                  <a:latin typeface="Bankinter"/>
                </a:rPr>
                <a:t>8</a:t>
              </a:r>
              <a:endParaRPr kumimoji="0" lang="en-GB" sz="600" b="0" i="0" u="none" strike="noStrike" kern="0" cap="none" spc="0" normalizeH="0" baseline="0" noProof="0" dirty="0">
                <a:ln>
                  <a:noFill/>
                </a:ln>
                <a:solidFill>
                  <a:prstClr val="white"/>
                </a:solidFill>
                <a:effectLst/>
                <a:uLnTx/>
                <a:uFillTx/>
                <a:latin typeface="Bankinter"/>
                <a:ea typeface="+mn-ea"/>
                <a:cs typeface="+mn-cs"/>
              </a:endParaRPr>
            </a:p>
          </p:txBody>
        </p:sp>
        <p:sp>
          <p:nvSpPr>
            <p:cNvPr id="233" name="254 Elipse">
              <a:extLst>
                <a:ext uri="{FF2B5EF4-FFF2-40B4-BE49-F238E27FC236}">
                  <a16:creationId xmlns:a16="http://schemas.microsoft.com/office/drawing/2014/main" id="{B04C0DB1-6583-447D-AA67-DE4ABF0AE63F}"/>
                </a:ext>
              </a:extLst>
            </p:cNvPr>
            <p:cNvSpPr>
              <a:spLocks noChangeAspect="1"/>
            </p:cNvSpPr>
            <p:nvPr/>
          </p:nvSpPr>
          <p:spPr bwMode="auto">
            <a:xfrm>
              <a:off x="6100310" y="6838627"/>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18</a:t>
              </a:r>
            </a:p>
          </p:txBody>
        </p:sp>
        <p:sp>
          <p:nvSpPr>
            <p:cNvPr id="234" name="254 Elipse">
              <a:extLst>
                <a:ext uri="{FF2B5EF4-FFF2-40B4-BE49-F238E27FC236}">
                  <a16:creationId xmlns:a16="http://schemas.microsoft.com/office/drawing/2014/main" id="{2ABBB666-FD86-493D-9EA6-12D6B3DCBF29}"/>
                </a:ext>
              </a:extLst>
            </p:cNvPr>
            <p:cNvSpPr>
              <a:spLocks noChangeAspect="1"/>
            </p:cNvSpPr>
            <p:nvPr/>
          </p:nvSpPr>
          <p:spPr bwMode="auto">
            <a:xfrm>
              <a:off x="6279279" y="6871083"/>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17</a:t>
              </a:r>
            </a:p>
          </p:txBody>
        </p:sp>
        <p:sp>
          <p:nvSpPr>
            <p:cNvPr id="235" name="254 Elipse">
              <a:extLst>
                <a:ext uri="{FF2B5EF4-FFF2-40B4-BE49-F238E27FC236}">
                  <a16:creationId xmlns:a16="http://schemas.microsoft.com/office/drawing/2014/main" id="{DEB8CE55-F22A-4EB7-83AC-BBD9A8EF4561}"/>
                </a:ext>
              </a:extLst>
            </p:cNvPr>
            <p:cNvSpPr>
              <a:spLocks noChangeAspect="1"/>
            </p:cNvSpPr>
            <p:nvPr/>
          </p:nvSpPr>
          <p:spPr bwMode="auto">
            <a:xfrm>
              <a:off x="4556176" y="7253447"/>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1</a:t>
              </a:r>
            </a:p>
          </p:txBody>
        </p:sp>
        <p:sp>
          <p:nvSpPr>
            <p:cNvPr id="236" name="254 Elipse">
              <a:extLst>
                <a:ext uri="{FF2B5EF4-FFF2-40B4-BE49-F238E27FC236}">
                  <a16:creationId xmlns:a16="http://schemas.microsoft.com/office/drawing/2014/main" id="{EC5BDC80-0D5A-400A-AEFB-E5E63098D9E2}"/>
                </a:ext>
              </a:extLst>
            </p:cNvPr>
            <p:cNvSpPr>
              <a:spLocks noChangeAspect="1"/>
            </p:cNvSpPr>
            <p:nvPr/>
          </p:nvSpPr>
          <p:spPr bwMode="auto">
            <a:xfrm>
              <a:off x="5895926" y="5892136"/>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s-ES" sz="600" b="0" i="0" u="none" strike="noStrike" kern="0" cap="none" spc="0" normalizeH="0" baseline="0" noProof="0" dirty="0">
                  <a:ln>
                    <a:noFill/>
                  </a:ln>
                  <a:solidFill>
                    <a:prstClr val="white"/>
                  </a:solidFill>
                  <a:effectLst/>
                  <a:uLnTx/>
                  <a:uFillTx/>
                  <a:latin typeface="Bankinter"/>
                  <a:ea typeface="+mn-ea"/>
                  <a:cs typeface="+mn-cs"/>
                </a:rPr>
                <a:t>7</a:t>
              </a:r>
              <a:endParaRPr kumimoji="0" lang="en-GB" sz="600" b="0" i="0" u="none" strike="noStrike" kern="0" cap="none" spc="0" normalizeH="0" baseline="0" noProof="0" dirty="0">
                <a:ln>
                  <a:noFill/>
                </a:ln>
                <a:solidFill>
                  <a:prstClr val="white"/>
                </a:solidFill>
                <a:effectLst/>
                <a:uLnTx/>
                <a:uFillTx/>
                <a:latin typeface="Bankinter"/>
                <a:ea typeface="+mn-ea"/>
                <a:cs typeface="+mn-cs"/>
              </a:endParaRPr>
            </a:p>
          </p:txBody>
        </p:sp>
        <p:sp>
          <p:nvSpPr>
            <p:cNvPr id="238" name="254 Elipse">
              <a:extLst>
                <a:ext uri="{FF2B5EF4-FFF2-40B4-BE49-F238E27FC236}">
                  <a16:creationId xmlns:a16="http://schemas.microsoft.com/office/drawing/2014/main" id="{A6D0E328-D2FD-4C53-B658-3F2EA028DFDB}"/>
                </a:ext>
              </a:extLst>
            </p:cNvPr>
            <p:cNvSpPr>
              <a:spLocks noChangeAspect="1"/>
            </p:cNvSpPr>
            <p:nvPr/>
          </p:nvSpPr>
          <p:spPr bwMode="auto">
            <a:xfrm>
              <a:off x="4630281" y="7725275"/>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lang="es-ES" sz="600" kern="0" dirty="0">
                  <a:solidFill>
                    <a:prstClr val="white"/>
                  </a:solidFill>
                  <a:latin typeface="Bankinter"/>
                </a:rPr>
                <a:t>1</a:t>
              </a:r>
              <a:r>
                <a:rPr lang="en-GB" sz="600" kern="0" dirty="0">
                  <a:solidFill>
                    <a:prstClr val="white"/>
                  </a:solidFill>
                  <a:latin typeface="Bankinter"/>
                </a:rPr>
                <a:t>6</a:t>
              </a:r>
              <a:endParaRPr kumimoji="0" lang="en-GB" sz="600" b="0" i="0" u="none" strike="noStrike" kern="0" cap="none" spc="0" normalizeH="0" baseline="0" noProof="0" dirty="0">
                <a:ln>
                  <a:noFill/>
                </a:ln>
                <a:solidFill>
                  <a:prstClr val="white"/>
                </a:solidFill>
                <a:effectLst/>
                <a:uLnTx/>
                <a:uFillTx/>
                <a:latin typeface="Bankinter"/>
                <a:ea typeface="+mn-ea"/>
                <a:cs typeface="+mn-cs"/>
              </a:endParaRPr>
            </a:p>
          </p:txBody>
        </p:sp>
        <p:sp>
          <p:nvSpPr>
            <p:cNvPr id="239" name="254 Elipse">
              <a:extLst>
                <a:ext uri="{FF2B5EF4-FFF2-40B4-BE49-F238E27FC236}">
                  <a16:creationId xmlns:a16="http://schemas.microsoft.com/office/drawing/2014/main" id="{76EED397-87C7-41E8-A698-6337A22F46D0}"/>
                </a:ext>
              </a:extLst>
            </p:cNvPr>
            <p:cNvSpPr>
              <a:spLocks noChangeAspect="1"/>
            </p:cNvSpPr>
            <p:nvPr/>
          </p:nvSpPr>
          <p:spPr bwMode="auto">
            <a:xfrm>
              <a:off x="4481959" y="7592494"/>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24</a:t>
              </a:r>
            </a:p>
          </p:txBody>
        </p:sp>
        <p:sp>
          <p:nvSpPr>
            <p:cNvPr id="240" name="254 Elipse">
              <a:extLst>
                <a:ext uri="{FF2B5EF4-FFF2-40B4-BE49-F238E27FC236}">
                  <a16:creationId xmlns:a16="http://schemas.microsoft.com/office/drawing/2014/main" id="{FE3505BE-7107-4C87-B714-29A8ABD84144}"/>
                </a:ext>
              </a:extLst>
            </p:cNvPr>
            <p:cNvSpPr>
              <a:spLocks noChangeAspect="1"/>
            </p:cNvSpPr>
            <p:nvPr/>
          </p:nvSpPr>
          <p:spPr bwMode="auto">
            <a:xfrm>
              <a:off x="4649860" y="7566159"/>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Bankinter"/>
                  <a:ea typeface="+mn-ea"/>
                  <a:cs typeface="+mn-cs"/>
                </a:rPr>
                <a:t>25</a:t>
              </a:r>
            </a:p>
          </p:txBody>
        </p:sp>
        <p:sp>
          <p:nvSpPr>
            <p:cNvPr id="243" name="254 Elipse">
              <a:extLst>
                <a:ext uri="{FF2B5EF4-FFF2-40B4-BE49-F238E27FC236}">
                  <a16:creationId xmlns:a16="http://schemas.microsoft.com/office/drawing/2014/main" id="{2E0A4977-FCC5-4053-9B39-4B7DAC4F87AC}"/>
                </a:ext>
              </a:extLst>
            </p:cNvPr>
            <p:cNvSpPr>
              <a:spLocks noChangeAspect="1"/>
            </p:cNvSpPr>
            <p:nvPr/>
          </p:nvSpPr>
          <p:spPr bwMode="auto">
            <a:xfrm>
              <a:off x="6212719" y="6095018"/>
              <a:ext cx="160916" cy="160916"/>
            </a:xfrm>
            <a:prstGeom prst="ellipse">
              <a:avLst/>
            </a:prstGeom>
            <a:solidFill>
              <a:srgbClr val="B76400"/>
            </a:solidFill>
            <a:ln w="190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lang="es-ES" sz="600" kern="0" dirty="0">
                  <a:solidFill>
                    <a:prstClr val="white"/>
                  </a:solidFill>
                  <a:latin typeface="Bankinter"/>
                </a:rPr>
                <a:t>2</a:t>
              </a:r>
              <a:r>
                <a:rPr lang="en-GB" sz="600" kern="0" dirty="0">
                  <a:solidFill>
                    <a:prstClr val="white"/>
                  </a:solidFill>
                  <a:latin typeface="Bankinter"/>
                </a:rPr>
                <a:t>2</a:t>
              </a:r>
              <a:endParaRPr kumimoji="0" lang="en-GB" sz="600" b="0" i="0" u="none" strike="noStrike" kern="0" cap="none" spc="0" normalizeH="0" baseline="0" noProof="0" dirty="0">
                <a:ln>
                  <a:noFill/>
                </a:ln>
                <a:solidFill>
                  <a:prstClr val="white"/>
                </a:solidFill>
                <a:effectLst/>
                <a:uLnTx/>
                <a:uFillTx/>
                <a:latin typeface="Bankinter"/>
                <a:ea typeface="+mn-ea"/>
                <a:cs typeface="+mn-cs"/>
              </a:endParaRPr>
            </a:p>
          </p:txBody>
        </p:sp>
        <p:sp>
          <p:nvSpPr>
            <p:cNvPr id="6" name="5 Rectángulo"/>
            <p:cNvSpPr/>
            <p:nvPr/>
          </p:nvSpPr>
          <p:spPr>
            <a:xfrm>
              <a:off x="3074433" y="6147132"/>
              <a:ext cx="633359" cy="602177"/>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6 CuadroTexto"/>
            <p:cNvSpPr txBox="1"/>
            <p:nvPr/>
          </p:nvSpPr>
          <p:spPr>
            <a:xfrm>
              <a:off x="3023354" y="6749371"/>
              <a:ext cx="76224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prstClr val="white">
                      <a:lumMod val="50000"/>
                    </a:prstClr>
                  </a:solidFill>
                  <a:effectLst/>
                  <a:uLnTx/>
                  <a:uFillTx/>
                  <a:latin typeface="Bankinter Text" pitchFamily="18" charset="0"/>
                  <a:ea typeface="+mn-ea"/>
                  <a:cs typeface="+mn-cs"/>
                </a:rPr>
                <a:t>Bruselas</a:t>
              </a:r>
              <a:br>
                <a:rPr kumimoji="0" lang="es-ES" sz="900" b="0" i="0" u="none" strike="noStrike" kern="1200" cap="none" spc="0" normalizeH="0" baseline="0" noProof="0" dirty="0">
                  <a:ln>
                    <a:noFill/>
                  </a:ln>
                  <a:solidFill>
                    <a:prstClr val="white">
                      <a:lumMod val="50000"/>
                    </a:prstClr>
                  </a:solidFill>
                  <a:effectLst/>
                  <a:uLnTx/>
                  <a:uFillTx/>
                  <a:latin typeface="Bankinter Text" pitchFamily="18" charset="0"/>
                  <a:ea typeface="+mn-ea"/>
                  <a:cs typeface="+mn-cs"/>
                </a:rPr>
              </a:br>
              <a:r>
                <a:rPr kumimoji="0" lang="es-ES" sz="700" b="0" i="0" u="none" strike="noStrike" kern="1200" cap="none" spc="0" normalizeH="0" baseline="0" noProof="0" dirty="0">
                  <a:ln>
                    <a:noFill/>
                  </a:ln>
                  <a:solidFill>
                    <a:prstClr val="white">
                      <a:lumMod val="50000"/>
                    </a:prstClr>
                  </a:solidFill>
                  <a:effectLst/>
                  <a:uLnTx/>
                  <a:uFillTx/>
                  <a:latin typeface="Bankinter Text" pitchFamily="18" charset="0"/>
                  <a:ea typeface="+mn-ea"/>
                  <a:cs typeface="+mn-cs"/>
                </a:rPr>
                <a:t>(Bélgica)</a:t>
              </a:r>
            </a:p>
          </p:txBody>
        </p:sp>
      </p:grpSp>
      <p:sp>
        <p:nvSpPr>
          <p:cNvPr id="19" name="18 CuadroTexto"/>
          <p:cNvSpPr txBox="1"/>
          <p:nvPr/>
        </p:nvSpPr>
        <p:spPr>
          <a:xfrm>
            <a:off x="1404367" y="9550299"/>
            <a:ext cx="36547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Bankinter Text" pitchFamily="18" charset="0"/>
                <a:ea typeface="+mn-ea"/>
                <a:cs typeface="+mn-cs"/>
              </a:rPr>
              <a:t>4*</a:t>
            </a:r>
          </a:p>
        </p:txBody>
      </p:sp>
      <p:sp>
        <p:nvSpPr>
          <p:cNvPr id="246" name="245 CuadroTexto"/>
          <p:cNvSpPr txBox="1"/>
          <p:nvPr/>
        </p:nvSpPr>
        <p:spPr>
          <a:xfrm>
            <a:off x="1732833" y="8799584"/>
            <a:ext cx="36547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Bankinter Text" pitchFamily="18" charset="0"/>
                <a:ea typeface="+mn-ea"/>
                <a:cs typeface="+mn-cs"/>
              </a:rPr>
              <a:t>5*</a:t>
            </a:r>
          </a:p>
        </p:txBody>
      </p:sp>
      <p:sp>
        <p:nvSpPr>
          <p:cNvPr id="247" name="246 CuadroTexto"/>
          <p:cNvSpPr txBox="1"/>
          <p:nvPr/>
        </p:nvSpPr>
        <p:spPr>
          <a:xfrm>
            <a:off x="1550093" y="8741673"/>
            <a:ext cx="36547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Bankinter Text" pitchFamily="18" charset="0"/>
                <a:ea typeface="+mn-ea"/>
                <a:cs typeface="+mn-cs"/>
              </a:rPr>
              <a:t>3*</a:t>
            </a:r>
          </a:p>
        </p:txBody>
      </p:sp>
      <p:graphicFrame>
        <p:nvGraphicFramePr>
          <p:cNvPr id="249" name="Gráfico 141">
            <a:extLst>
              <a:ext uri="{FF2B5EF4-FFF2-40B4-BE49-F238E27FC236}">
                <a16:creationId xmlns:a16="http://schemas.microsoft.com/office/drawing/2014/main" id="{9FB5C17F-736A-44A6-99D0-FC678B2E17A5}"/>
              </a:ext>
            </a:extLst>
          </p:cNvPr>
          <p:cNvGraphicFramePr/>
          <p:nvPr>
            <p:extLst>
              <p:ext uri="{D42A27DB-BD31-4B8C-83A1-F6EECF244321}">
                <p14:modId xmlns:p14="http://schemas.microsoft.com/office/powerpoint/2010/main" val="1053886979"/>
              </p:ext>
            </p:extLst>
          </p:nvPr>
        </p:nvGraphicFramePr>
        <p:xfrm>
          <a:off x="4500711" y="8454016"/>
          <a:ext cx="2386009" cy="1843203"/>
        </p:xfrm>
        <a:graphic>
          <a:graphicData uri="http://schemas.openxmlformats.org/drawingml/2006/chart">
            <c:chart xmlns:c="http://schemas.openxmlformats.org/drawingml/2006/chart" xmlns:r="http://schemas.openxmlformats.org/officeDocument/2006/relationships" r:id="rId8"/>
          </a:graphicData>
        </a:graphic>
      </p:graphicFrame>
      <p:sp>
        <p:nvSpPr>
          <p:cNvPr id="250" name="249 CuadroTexto"/>
          <p:cNvSpPr txBox="1"/>
          <p:nvPr/>
        </p:nvSpPr>
        <p:spPr>
          <a:xfrm>
            <a:off x="1015598" y="8454017"/>
            <a:ext cx="127076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lumMod val="65000"/>
                  </a:prstClr>
                </a:solidFill>
                <a:effectLst/>
                <a:uLnTx/>
                <a:uFillTx/>
                <a:latin typeface="Bankinter Text" pitchFamily="18" charset="0"/>
                <a:ea typeface="+mn-ea"/>
                <a:cs typeface="+mn-cs"/>
              </a:rPr>
              <a:t>Categoría</a:t>
            </a:r>
          </a:p>
        </p:txBody>
      </p:sp>
      <p:sp>
        <p:nvSpPr>
          <p:cNvPr id="251" name="250 CuadroTexto"/>
          <p:cNvSpPr txBox="1"/>
          <p:nvPr/>
        </p:nvSpPr>
        <p:spPr>
          <a:xfrm>
            <a:off x="2977714" y="8454016"/>
            <a:ext cx="127076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lumMod val="65000"/>
                  </a:prstClr>
                </a:solidFill>
                <a:effectLst/>
                <a:uLnTx/>
                <a:uFillTx/>
                <a:latin typeface="Bankinter Text" pitchFamily="18" charset="0"/>
                <a:ea typeface="+mn-ea"/>
                <a:cs typeface="+mn-cs"/>
              </a:rPr>
              <a:t>Tipología</a:t>
            </a:r>
          </a:p>
        </p:txBody>
      </p:sp>
      <p:sp>
        <p:nvSpPr>
          <p:cNvPr id="252" name="251 CuadroTexto"/>
          <p:cNvSpPr txBox="1"/>
          <p:nvPr/>
        </p:nvSpPr>
        <p:spPr>
          <a:xfrm>
            <a:off x="5058333" y="8454015"/>
            <a:ext cx="127076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lumMod val="65000"/>
                  </a:prstClr>
                </a:solidFill>
                <a:effectLst/>
                <a:uLnTx/>
                <a:uFillTx/>
                <a:latin typeface="Bankinter Text" pitchFamily="18" charset="0"/>
                <a:ea typeface="+mn-ea"/>
                <a:cs typeface="+mn-cs"/>
              </a:rPr>
              <a:t>Operadores</a:t>
            </a:r>
          </a:p>
        </p:txBody>
      </p:sp>
      <p:sp>
        <p:nvSpPr>
          <p:cNvPr id="241" name="59 CuadroTexto">
            <a:extLst>
              <a:ext uri="{FF2B5EF4-FFF2-40B4-BE49-F238E27FC236}">
                <a16:creationId xmlns:a16="http://schemas.microsoft.com/office/drawing/2014/main" id="{D05B5A17-8505-4FF7-85B2-4098FB4F0D70}"/>
              </a:ext>
            </a:extLst>
          </p:cNvPr>
          <p:cNvSpPr txBox="1"/>
          <p:nvPr/>
        </p:nvSpPr>
        <p:spPr>
          <a:xfrm>
            <a:off x="3975658" y="3456459"/>
            <a:ext cx="340955" cy="194925"/>
          </a:xfrm>
          <a:prstGeom prst="rect">
            <a:avLst/>
          </a:prstGeom>
          <a:noFill/>
        </p:spPr>
        <p:txBody>
          <a:bodyPr vert="horz" wrap="square" rtlCol="0">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600" b="1" i="1" u="none" strike="noStrike" kern="1200" cap="none" spc="0" normalizeH="0" baseline="0" noProof="0" dirty="0">
                <a:ln>
                  <a:noFill/>
                </a:ln>
                <a:solidFill>
                  <a:prstClr val="black"/>
                </a:solidFill>
                <a:effectLst/>
                <a:uLnTx/>
                <a:uFillTx/>
                <a:latin typeface="Bankinter Text" pitchFamily="18" charset="0"/>
                <a:ea typeface="+mn-ea"/>
                <a:cs typeface="+mn-cs"/>
              </a:rPr>
              <a:t>21</a:t>
            </a:r>
          </a:p>
        </p:txBody>
      </p:sp>
      <p:sp>
        <p:nvSpPr>
          <p:cNvPr id="242" name="59 CuadroTexto">
            <a:extLst>
              <a:ext uri="{FF2B5EF4-FFF2-40B4-BE49-F238E27FC236}">
                <a16:creationId xmlns:a16="http://schemas.microsoft.com/office/drawing/2014/main" id="{41565179-0D54-4333-8EA1-2F29E657E19E}"/>
              </a:ext>
            </a:extLst>
          </p:cNvPr>
          <p:cNvSpPr txBox="1"/>
          <p:nvPr/>
        </p:nvSpPr>
        <p:spPr>
          <a:xfrm>
            <a:off x="4420234" y="3456459"/>
            <a:ext cx="340955" cy="194925"/>
          </a:xfrm>
          <a:prstGeom prst="rect">
            <a:avLst/>
          </a:prstGeom>
          <a:noFill/>
        </p:spPr>
        <p:txBody>
          <a:bodyPr vert="horz" wrap="square" rtlCol="0">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600" b="1" i="1" u="none" strike="noStrike" kern="1200" cap="none" spc="0" normalizeH="0" baseline="0" noProof="0" dirty="0">
                <a:ln>
                  <a:noFill/>
                </a:ln>
                <a:solidFill>
                  <a:prstClr val="black"/>
                </a:solidFill>
                <a:effectLst/>
                <a:uLnTx/>
                <a:uFillTx/>
                <a:latin typeface="Bankinter Text" pitchFamily="18" charset="0"/>
                <a:ea typeface="+mn-ea"/>
                <a:cs typeface="+mn-cs"/>
              </a:rPr>
              <a:t>27</a:t>
            </a:r>
          </a:p>
        </p:txBody>
      </p:sp>
      <p:sp>
        <p:nvSpPr>
          <p:cNvPr id="244" name="59 CuadroTexto">
            <a:extLst>
              <a:ext uri="{FF2B5EF4-FFF2-40B4-BE49-F238E27FC236}">
                <a16:creationId xmlns:a16="http://schemas.microsoft.com/office/drawing/2014/main" id="{281EBCD6-8CE4-472F-991D-85D81A191321}"/>
              </a:ext>
            </a:extLst>
          </p:cNvPr>
          <p:cNvSpPr txBox="1"/>
          <p:nvPr/>
        </p:nvSpPr>
        <p:spPr>
          <a:xfrm>
            <a:off x="4864810" y="3456459"/>
            <a:ext cx="340955" cy="194925"/>
          </a:xfrm>
          <a:prstGeom prst="rect">
            <a:avLst/>
          </a:prstGeom>
          <a:noFill/>
        </p:spPr>
        <p:txBody>
          <a:bodyPr vert="horz" wrap="square" rtlCol="0">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600" b="1" i="1" u="none" strike="noStrike" kern="1200" cap="none" spc="0" normalizeH="0" baseline="0" noProof="0" dirty="0">
                <a:ln>
                  <a:noFill/>
                </a:ln>
                <a:solidFill>
                  <a:prstClr val="black"/>
                </a:solidFill>
                <a:effectLst/>
                <a:uLnTx/>
                <a:uFillTx/>
                <a:latin typeface="Bankinter Text" pitchFamily="18" charset="0"/>
                <a:ea typeface="+mn-ea"/>
                <a:cs typeface="+mn-cs"/>
              </a:rPr>
              <a:t>28</a:t>
            </a:r>
          </a:p>
        </p:txBody>
      </p:sp>
      <p:sp>
        <p:nvSpPr>
          <p:cNvPr id="248" name="59 CuadroTexto">
            <a:extLst>
              <a:ext uri="{FF2B5EF4-FFF2-40B4-BE49-F238E27FC236}">
                <a16:creationId xmlns:a16="http://schemas.microsoft.com/office/drawing/2014/main" id="{4E405471-B7B9-40D8-96D5-188481521B18}"/>
              </a:ext>
            </a:extLst>
          </p:cNvPr>
          <p:cNvSpPr txBox="1"/>
          <p:nvPr/>
        </p:nvSpPr>
        <p:spPr>
          <a:xfrm>
            <a:off x="5309386" y="3456459"/>
            <a:ext cx="340955" cy="194925"/>
          </a:xfrm>
          <a:prstGeom prst="rect">
            <a:avLst/>
          </a:prstGeom>
          <a:noFill/>
        </p:spPr>
        <p:txBody>
          <a:bodyPr vert="horz" wrap="square" rtlCol="0">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600" b="1" i="1" u="none" strike="noStrike" kern="1200" cap="none" spc="0" normalizeH="0" baseline="0" noProof="0" dirty="0">
                <a:ln>
                  <a:noFill/>
                </a:ln>
                <a:solidFill>
                  <a:prstClr val="black"/>
                </a:solidFill>
                <a:effectLst/>
                <a:uLnTx/>
                <a:uFillTx/>
                <a:latin typeface="Bankinter Text" pitchFamily="18" charset="0"/>
                <a:ea typeface="+mn-ea"/>
                <a:cs typeface="+mn-cs"/>
              </a:rPr>
              <a:t>28</a:t>
            </a:r>
          </a:p>
        </p:txBody>
      </p:sp>
      <p:sp>
        <p:nvSpPr>
          <p:cNvPr id="253" name="59 CuadroTexto">
            <a:extLst>
              <a:ext uri="{FF2B5EF4-FFF2-40B4-BE49-F238E27FC236}">
                <a16:creationId xmlns:a16="http://schemas.microsoft.com/office/drawing/2014/main" id="{D45B79B0-C56F-40F1-8CED-797A3E51264F}"/>
              </a:ext>
            </a:extLst>
          </p:cNvPr>
          <p:cNvSpPr txBox="1"/>
          <p:nvPr/>
        </p:nvSpPr>
        <p:spPr>
          <a:xfrm>
            <a:off x="5753962" y="3456459"/>
            <a:ext cx="340955" cy="194925"/>
          </a:xfrm>
          <a:prstGeom prst="rect">
            <a:avLst/>
          </a:prstGeom>
          <a:noFill/>
        </p:spPr>
        <p:txBody>
          <a:bodyPr vert="horz" wrap="square" rtlCol="0">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600" b="1" i="1" u="none" strike="noStrike" kern="1200" cap="none" spc="0" normalizeH="0" baseline="0" noProof="0" dirty="0">
                <a:ln>
                  <a:noFill/>
                </a:ln>
                <a:solidFill>
                  <a:prstClr val="black"/>
                </a:solidFill>
                <a:effectLst/>
                <a:uLnTx/>
                <a:uFillTx/>
                <a:latin typeface="Bankinter Text" pitchFamily="18" charset="0"/>
                <a:ea typeface="+mn-ea"/>
                <a:cs typeface="+mn-cs"/>
              </a:rPr>
              <a:t>28</a:t>
            </a:r>
          </a:p>
        </p:txBody>
      </p:sp>
      <p:sp>
        <p:nvSpPr>
          <p:cNvPr id="254" name="59 CuadroTexto">
            <a:extLst>
              <a:ext uri="{FF2B5EF4-FFF2-40B4-BE49-F238E27FC236}">
                <a16:creationId xmlns:a16="http://schemas.microsoft.com/office/drawing/2014/main" id="{1DDE4BCF-D6FE-40BA-B474-BF2C7FD980C5}"/>
              </a:ext>
            </a:extLst>
          </p:cNvPr>
          <p:cNvSpPr txBox="1"/>
          <p:nvPr/>
        </p:nvSpPr>
        <p:spPr>
          <a:xfrm>
            <a:off x="3728685" y="3387725"/>
            <a:ext cx="377674" cy="284758"/>
          </a:xfrm>
          <a:prstGeom prst="rect">
            <a:avLst/>
          </a:prstGeom>
          <a:noFill/>
        </p:spPr>
        <p:txBody>
          <a:bodyPr vert="horz" wrap="square" rtlCol="0">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400" b="1" i="1" u="none" strike="noStrike" kern="1200" cap="none" spc="0" normalizeH="0" baseline="0" noProof="0" dirty="0">
                <a:ln>
                  <a:noFill/>
                </a:ln>
                <a:solidFill>
                  <a:prstClr val="black"/>
                </a:solidFill>
                <a:effectLst/>
                <a:uLnTx/>
                <a:uFillTx/>
                <a:latin typeface="Bankinter Text" pitchFamily="18" charset="0"/>
                <a:ea typeface="+mn-ea"/>
                <a:cs typeface="+mn-cs"/>
              </a:rPr>
              <a:t># hoteles</a:t>
            </a:r>
          </a:p>
        </p:txBody>
      </p:sp>
      <p:sp>
        <p:nvSpPr>
          <p:cNvPr id="5" name="58 CuadroTexto">
            <a:extLst>
              <a:ext uri="{FF2B5EF4-FFF2-40B4-BE49-F238E27FC236}">
                <a16:creationId xmlns:a16="http://schemas.microsoft.com/office/drawing/2014/main" id="{003C8356-FDC0-1953-973F-3547F0B8503B}"/>
              </a:ext>
            </a:extLst>
          </p:cNvPr>
          <p:cNvSpPr txBox="1"/>
          <p:nvPr/>
        </p:nvSpPr>
        <p:spPr>
          <a:xfrm>
            <a:off x="6040859" y="3529183"/>
            <a:ext cx="69210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900" b="1" dirty="0">
                <a:solidFill>
                  <a:srgbClr val="6A7D55"/>
                </a:solidFill>
                <a:latin typeface="Bankinter Text" pitchFamily="18" charset="0"/>
              </a:rPr>
              <a:t>872</a:t>
            </a:r>
            <a:r>
              <a:rPr lang="es-ES" sz="900" b="1" baseline="30000" dirty="0">
                <a:solidFill>
                  <a:srgbClr val="6A7D55"/>
                </a:solidFill>
                <a:latin typeface="Bankinter Text" pitchFamily="18" charset="0"/>
              </a:rPr>
              <a:t>(1)</a:t>
            </a:r>
            <a:r>
              <a:rPr kumimoji="0" lang="es-ES" sz="900" b="1" i="0" u="none" strike="noStrike" kern="1200" cap="none" spc="0" normalizeH="0" baseline="0" noProof="0" dirty="0">
                <a:ln>
                  <a:noFill/>
                </a:ln>
                <a:solidFill>
                  <a:srgbClr val="6A7D55"/>
                </a:solidFill>
                <a:effectLst/>
                <a:uLnTx/>
                <a:uFillTx/>
                <a:latin typeface="Bankinter Text" pitchFamily="18" charset="0"/>
                <a:ea typeface="+mn-ea"/>
                <a:cs typeface="+mn-cs"/>
              </a:rPr>
              <a:t> </a:t>
            </a:r>
            <a:endParaRPr kumimoji="0" lang="es-ES" sz="500" b="1" i="0" u="none" strike="noStrike" kern="1200" cap="none" spc="0" normalizeH="0" baseline="0" noProof="0" dirty="0">
              <a:ln>
                <a:noFill/>
              </a:ln>
              <a:solidFill>
                <a:srgbClr val="6A7D55"/>
              </a:solidFill>
              <a:effectLst/>
              <a:uLnTx/>
              <a:uFillTx/>
              <a:latin typeface="Bankinter Text" pitchFamily="18" charset="0"/>
              <a:ea typeface="+mn-ea"/>
              <a:cs typeface="+mn-cs"/>
            </a:endParaRPr>
          </a:p>
        </p:txBody>
      </p:sp>
      <p:sp>
        <p:nvSpPr>
          <p:cNvPr id="8" name="59 CuadroTexto">
            <a:extLst>
              <a:ext uri="{FF2B5EF4-FFF2-40B4-BE49-F238E27FC236}">
                <a16:creationId xmlns:a16="http://schemas.microsoft.com/office/drawing/2014/main" id="{BC56AF6E-1BD5-F21B-7AA3-EE77C1CFD234}"/>
              </a:ext>
            </a:extLst>
          </p:cNvPr>
          <p:cNvSpPr txBox="1"/>
          <p:nvPr/>
        </p:nvSpPr>
        <p:spPr>
          <a:xfrm>
            <a:off x="6198540" y="3385167"/>
            <a:ext cx="340955" cy="194925"/>
          </a:xfrm>
          <a:prstGeom prst="rect">
            <a:avLst/>
          </a:prstGeom>
          <a:noFill/>
        </p:spPr>
        <p:txBody>
          <a:bodyPr vert="horz" wrap="square" rtlCol="0">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600" b="1" i="1" u="none" strike="noStrike" kern="1200" cap="none" spc="0" normalizeH="0" baseline="0" noProof="0" dirty="0">
                <a:ln>
                  <a:noFill/>
                </a:ln>
                <a:solidFill>
                  <a:prstClr val="black"/>
                </a:solidFill>
                <a:effectLst/>
                <a:uLnTx/>
                <a:uFillTx/>
                <a:latin typeface="Bankinter Text" pitchFamily="18" charset="0"/>
                <a:ea typeface="+mn-ea"/>
                <a:cs typeface="+mn-cs"/>
              </a:rPr>
              <a:t>26</a:t>
            </a:r>
          </a:p>
        </p:txBody>
      </p:sp>
      <p:sp>
        <p:nvSpPr>
          <p:cNvPr id="12" name="3 Marcador de número de diapositiva">
            <a:extLst>
              <a:ext uri="{FF2B5EF4-FFF2-40B4-BE49-F238E27FC236}">
                <a16:creationId xmlns:a16="http://schemas.microsoft.com/office/drawing/2014/main" id="{7F8011E9-3356-5AFA-CF12-AC133DA88F7E}"/>
              </a:ext>
            </a:extLst>
          </p:cNvPr>
          <p:cNvSpPr txBox="1">
            <a:spLocks/>
          </p:cNvSpPr>
          <p:nvPr/>
        </p:nvSpPr>
        <p:spPr>
          <a:xfrm>
            <a:off x="6459042" y="10297219"/>
            <a:ext cx="753374" cy="730250"/>
          </a:xfrm>
          <a:prstGeom prst="rect">
            <a:avLst/>
          </a:prstGeom>
        </p:spPr>
        <p:txBody>
          <a:bodyPr vert="horz" lIns="91365" tIns="45718" rIns="91365" bIns="45718" rtlCol="0" anchor="ctr"/>
          <a:lstStyle>
            <a:defPPr marL="0" marR="0" indent="0" algn="l" defTabSz="91399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163"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Bankinter Sans Light" pitchFamily="2" charset="0"/>
                <a:ea typeface="F Grotesk Regular"/>
                <a:cs typeface="F Grotesk Regular"/>
                <a:sym typeface="F Grotesk Regular"/>
              </a:defRPr>
            </a:lvl1pPr>
            <a:lvl2pPr marL="0" marR="0" indent="228518"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2pPr>
            <a:lvl3pPr marL="0" marR="0" indent="457020"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3pPr>
            <a:lvl4pPr marL="0" marR="0" indent="68550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4pPr>
            <a:lvl5pPr marL="0" marR="0" indent="91399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5pPr>
            <a:lvl6pPr marL="0" marR="0" indent="114250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6pPr>
            <a:lvl7pPr marL="0" marR="0" indent="1371027"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7pPr>
            <a:lvl8pPr marL="0" marR="0" indent="1599524"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8pPr>
            <a:lvl9pPr marL="0" marR="0" indent="182799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9pPr>
          </a:lstStyle>
          <a:p>
            <a:pPr>
              <a:defRPr/>
            </a:pPr>
            <a:fld id="{298AB088-12E1-4115-92BF-EF87FCD9D169}" type="slidenum">
              <a:rPr lang="es-ES" sz="900" smtClean="0">
                <a:solidFill>
                  <a:srgbClr val="000000">
                    <a:tint val="75000"/>
                  </a:srgbClr>
                </a:solidFill>
                <a:latin typeface="Bankinter Text" pitchFamily="2" charset="0"/>
              </a:rPr>
              <a:pPr>
                <a:defRPr/>
              </a:pPr>
              <a:t>7</a:t>
            </a:fld>
            <a:endParaRPr lang="es-ES" sz="900" dirty="0">
              <a:solidFill>
                <a:srgbClr val="000000">
                  <a:tint val="75000"/>
                </a:srgbClr>
              </a:solidFill>
              <a:latin typeface="Bankinter Text" pitchFamily="2" charset="0"/>
            </a:endParaRPr>
          </a:p>
        </p:txBody>
      </p:sp>
      <p:sp>
        <p:nvSpPr>
          <p:cNvPr id="15" name="9 CuadroTexto">
            <a:extLst>
              <a:ext uri="{FF2B5EF4-FFF2-40B4-BE49-F238E27FC236}">
                <a16:creationId xmlns:a16="http://schemas.microsoft.com/office/drawing/2014/main" id="{D433D68A-7216-AF4B-7BA5-AFCD2693F6F8}"/>
              </a:ext>
            </a:extLst>
          </p:cNvPr>
          <p:cNvSpPr txBox="1"/>
          <p:nvPr/>
        </p:nvSpPr>
        <p:spPr>
          <a:xfrm>
            <a:off x="5364807" y="530553"/>
            <a:ext cx="1695272" cy="261610"/>
          </a:xfrm>
          <a:prstGeom prst="rect">
            <a:avLst/>
          </a:prstGeom>
          <a:noFill/>
        </p:spPr>
        <p:txBody>
          <a:bodyPr wrap="square" rtlCol="0">
            <a:spAutoFit/>
          </a:bodyPr>
          <a:lstStyle/>
          <a:p>
            <a:r>
              <a:rPr lang="es-ES" sz="1000" dirty="0">
                <a:latin typeface="Bankinter Text" pitchFamily="18" charset="0"/>
                <a:cs typeface="Arial" panose="020B0604020202020204" pitchFamily="34" charset="0"/>
              </a:rPr>
              <a:t>4º Trimestre </a:t>
            </a:r>
            <a:r>
              <a:rPr lang="es-ES" sz="1100" b="1" dirty="0">
                <a:solidFill>
                  <a:srgbClr val="B76400"/>
                </a:solidFill>
                <a:latin typeface="Bankinter Text" pitchFamily="18" charset="0"/>
                <a:cs typeface="Arial" panose="020B0604020202020204" pitchFamily="34" charset="0"/>
              </a:rPr>
              <a:t>/</a:t>
            </a:r>
            <a:r>
              <a:rPr lang="es-ES" sz="1000" dirty="0">
                <a:latin typeface="Bankinter Text" pitchFamily="18" charset="0"/>
                <a:cs typeface="Arial" panose="020B0604020202020204" pitchFamily="34" charset="0"/>
              </a:rPr>
              <a:t> </a:t>
            </a:r>
            <a:r>
              <a:rPr lang="es-ES" sz="1000" b="1" dirty="0">
                <a:latin typeface="Bankinter Text" pitchFamily="18" charset="0"/>
                <a:cs typeface="Arial" panose="020B0604020202020204" pitchFamily="34" charset="0"/>
              </a:rPr>
              <a:t>2023</a:t>
            </a:r>
          </a:p>
        </p:txBody>
      </p:sp>
      <p:sp>
        <p:nvSpPr>
          <p:cNvPr id="18" name="TextBox 17">
            <a:extLst>
              <a:ext uri="{FF2B5EF4-FFF2-40B4-BE49-F238E27FC236}">
                <a16:creationId xmlns:a16="http://schemas.microsoft.com/office/drawing/2014/main" id="{816CE05C-1AB2-D338-8C29-D0D0AAE06FB5}"/>
              </a:ext>
            </a:extLst>
          </p:cNvPr>
          <p:cNvSpPr txBox="1"/>
          <p:nvPr/>
        </p:nvSpPr>
        <p:spPr>
          <a:xfrm>
            <a:off x="6254053" y="2164393"/>
            <a:ext cx="303937" cy="230832"/>
          </a:xfrm>
          <a:prstGeom prst="rect">
            <a:avLst/>
          </a:prstGeom>
          <a:solidFill>
            <a:srgbClr val="B76400"/>
          </a:solidFill>
        </p:spPr>
        <p:txBody>
          <a:bodyPr wrap="square" rtlCol="0">
            <a:noAutofit/>
          </a:bodyPr>
          <a:lstStyle/>
          <a:p>
            <a:endParaRPr lang="es-ES" dirty="0"/>
          </a:p>
        </p:txBody>
      </p:sp>
      <p:sp>
        <p:nvSpPr>
          <p:cNvPr id="24" name="CuadroTexto 1">
            <a:extLst>
              <a:ext uri="{FF2B5EF4-FFF2-40B4-BE49-F238E27FC236}">
                <a16:creationId xmlns:a16="http://schemas.microsoft.com/office/drawing/2014/main" id="{1B59C344-FC98-BF1B-DFD3-640F1D6EC711}"/>
              </a:ext>
            </a:extLst>
          </p:cNvPr>
          <p:cNvSpPr txBox="1"/>
          <p:nvPr/>
        </p:nvSpPr>
        <p:spPr>
          <a:xfrm>
            <a:off x="1125911" y="4284443"/>
            <a:ext cx="2502184" cy="415498"/>
          </a:xfrm>
          <a:prstGeom prst="rect">
            <a:avLst/>
          </a:prstGeom>
          <a:noFill/>
        </p:spPr>
        <p:txBody>
          <a:bodyPr wrap="square" rtlCol="0">
            <a:spAutoFit/>
          </a:bodyPr>
          <a:lstStyle>
            <a:defPPr>
              <a:defRPr lang="es-ES"/>
            </a:defPPr>
            <a:lvl1pPr marL="228600" marR="0" lvl="0" indent="-228600" algn="just" fontAlgn="auto">
              <a:lnSpc>
                <a:spcPct val="100000"/>
              </a:lnSpc>
              <a:spcBef>
                <a:spcPts val="0"/>
              </a:spcBef>
              <a:spcAft>
                <a:spcPts val="0"/>
              </a:spcAft>
              <a:buClrTx/>
              <a:buSzTx/>
              <a:buFontTx/>
              <a:buAutoNum type="arabicParenBoth"/>
              <a:tabLst/>
              <a:defRPr kumimoji="0" sz="700" b="0" i="0" u="none" strike="noStrike" cap="none" spc="0" normalizeH="0" baseline="0">
                <a:ln>
                  <a:noFill/>
                </a:ln>
                <a:solidFill>
                  <a:prstClr val="black">
                    <a:lumMod val="50000"/>
                    <a:lumOff val="50000"/>
                  </a:prstClr>
                </a:solidFill>
                <a:effectLst/>
                <a:uLnTx/>
                <a:uFillTx/>
                <a:latin typeface="Bankinter Text"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Valoración estimada a 31/12/23. Incluyendo el 100% del Santo Domingo (60% valor de Sto. Domingo: 36,7M).</a:t>
            </a:r>
          </a:p>
        </p:txBody>
      </p:sp>
      <p:grpSp>
        <p:nvGrpSpPr>
          <p:cNvPr id="33" name="2063 Grupo">
            <a:extLst>
              <a:ext uri="{FF2B5EF4-FFF2-40B4-BE49-F238E27FC236}">
                <a16:creationId xmlns:a16="http://schemas.microsoft.com/office/drawing/2014/main" id="{F8C37D2A-B0E2-96E8-754B-75736DEACF35}"/>
              </a:ext>
            </a:extLst>
          </p:cNvPr>
          <p:cNvGrpSpPr/>
          <p:nvPr/>
        </p:nvGrpSpPr>
        <p:grpSpPr>
          <a:xfrm>
            <a:off x="2772519" y="5175940"/>
            <a:ext cx="2438151" cy="716597"/>
            <a:chOff x="3492599" y="4815900"/>
            <a:chExt cx="2438151" cy="716597"/>
          </a:xfrm>
        </p:grpSpPr>
        <p:sp>
          <p:nvSpPr>
            <p:cNvPr id="34" name="2061 CuadroTexto">
              <a:extLst>
                <a:ext uri="{FF2B5EF4-FFF2-40B4-BE49-F238E27FC236}">
                  <a16:creationId xmlns:a16="http://schemas.microsoft.com/office/drawing/2014/main" id="{7BF4F292-6A0E-0A5F-15DF-7A9355546957}"/>
                </a:ext>
              </a:extLst>
            </p:cNvPr>
            <p:cNvSpPr txBox="1"/>
            <p:nvPr/>
          </p:nvSpPr>
          <p:spPr>
            <a:xfrm>
              <a:off x="3685279" y="4815900"/>
              <a:ext cx="2245471" cy="584775"/>
            </a:xfrm>
            <a:prstGeom prst="rect">
              <a:avLst/>
            </a:prstGeom>
            <a:noFill/>
          </p:spPr>
          <p:txBody>
            <a:bodyPr wrap="square" rtlCol="0">
              <a:spAutoFit/>
            </a:bodyPr>
            <a:lstStyle>
              <a:defPPr>
                <a:defRPr lang="es-ES"/>
              </a:defPPr>
              <a:lvl1pPr marR="0" lvl="0" indent="0" fontAlgn="auto">
                <a:lnSpc>
                  <a:spcPct val="100000"/>
                </a:lnSpc>
                <a:spcBef>
                  <a:spcPts val="0"/>
                </a:spcBef>
                <a:spcAft>
                  <a:spcPts val="0"/>
                </a:spcAft>
                <a:buClrTx/>
                <a:buSzTx/>
                <a:buFontTx/>
                <a:buNone/>
                <a:tabLst/>
                <a:defRPr kumimoji="0" sz="800" b="0" i="0" u="none" strike="noStrike" cap="none" spc="0" normalizeH="0" baseline="0">
                  <a:ln>
                    <a:noFill/>
                  </a:ln>
                  <a:solidFill>
                    <a:prstClr val="black"/>
                  </a:solidFill>
                  <a:effectLst/>
                  <a:uLnTx/>
                  <a:uFillTx/>
                  <a:latin typeface="Bankinter Text" pitchFamily="18" charset="0"/>
                </a:defRPr>
              </a:lvl1pPr>
            </a:lstStyle>
            <a:p>
              <a:r>
                <a:rPr lang="es-ES_tradnl" dirty="0"/>
                <a:t>Las Villas de Bahía del Duque</a:t>
              </a:r>
            </a:p>
            <a:p>
              <a:r>
                <a:rPr lang="es-ES_tradnl" dirty="0"/>
                <a:t>Alegría Costa Ballena </a:t>
              </a:r>
              <a:r>
                <a:rPr lang="es-ES_tradnl" dirty="0" err="1"/>
                <a:t>AquaFun</a:t>
              </a:r>
              <a:endParaRPr lang="es-ES_tradnl" dirty="0"/>
            </a:p>
            <a:p>
              <a:r>
                <a:rPr lang="es-ES_tradnl" dirty="0" err="1"/>
                <a:t>Senator</a:t>
              </a:r>
              <a:r>
                <a:rPr lang="es-ES_tradnl" dirty="0"/>
                <a:t> Cádiz</a:t>
              </a:r>
            </a:p>
            <a:p>
              <a:r>
                <a:rPr lang="es-ES_tradnl" dirty="0"/>
                <a:t>Hotel Santo Domingo</a:t>
              </a:r>
            </a:p>
          </p:txBody>
        </p:sp>
        <p:sp>
          <p:nvSpPr>
            <p:cNvPr id="35" name="67 CuadroTexto">
              <a:extLst>
                <a:ext uri="{FF2B5EF4-FFF2-40B4-BE49-F238E27FC236}">
                  <a16:creationId xmlns:a16="http://schemas.microsoft.com/office/drawing/2014/main" id="{03C26FC8-B36A-FA68-4B60-827C14F79357}"/>
                </a:ext>
              </a:extLst>
            </p:cNvPr>
            <p:cNvSpPr txBox="1"/>
            <p:nvPr/>
          </p:nvSpPr>
          <p:spPr>
            <a:xfrm>
              <a:off x="3492599" y="4824611"/>
              <a:ext cx="44185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rPr>
                <a:t>25</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00" b="1" dirty="0">
                  <a:solidFill>
                    <a:srgbClr val="97A488"/>
                  </a:solidFill>
                  <a:latin typeface="Bankinter Text" pitchFamily="18" charset="0"/>
                </a:rPr>
                <a:t>26</a:t>
              </a:r>
              <a:endPar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800" b="1" i="0" u="none" strike="noStrike" kern="1200" cap="none" spc="0" normalizeH="0" baseline="0" noProof="0" dirty="0">
                <a:ln>
                  <a:noFill/>
                </a:ln>
                <a:solidFill>
                  <a:srgbClr val="97A488"/>
                </a:solidFill>
                <a:effectLst/>
                <a:uLnTx/>
                <a:uFillTx/>
                <a:latin typeface="Bankinter Text" pitchFamily="18" charset="0"/>
                <a:ea typeface="+mn-ea"/>
                <a:cs typeface="+mn-cs"/>
              </a:endParaRPr>
            </a:p>
          </p:txBody>
        </p:sp>
      </p:grpSp>
      <p:sp>
        <p:nvSpPr>
          <p:cNvPr id="16" name="CuadroTexto 1">
            <a:extLst>
              <a:ext uri="{FF2B5EF4-FFF2-40B4-BE49-F238E27FC236}">
                <a16:creationId xmlns:a16="http://schemas.microsoft.com/office/drawing/2014/main" id="{368EE589-1F6C-0B1A-1162-C7FC28921885}"/>
              </a:ext>
            </a:extLst>
          </p:cNvPr>
          <p:cNvSpPr txBox="1"/>
          <p:nvPr/>
        </p:nvSpPr>
        <p:spPr>
          <a:xfrm>
            <a:off x="3916016" y="4392563"/>
            <a:ext cx="2594662" cy="415498"/>
          </a:xfrm>
          <a:prstGeom prst="rect">
            <a:avLst/>
          </a:prstGeom>
          <a:noFill/>
        </p:spPr>
        <p:txBody>
          <a:bodyPr wrap="square" rtlCol="0">
            <a:spAutoFit/>
          </a:bodyPr>
          <a:lstStyle>
            <a:defPPr>
              <a:defRPr lang="es-ES"/>
            </a:defPPr>
            <a:lvl1pPr marL="228600" marR="0" lvl="0" indent="-228600" algn="just" fontAlgn="auto">
              <a:lnSpc>
                <a:spcPct val="100000"/>
              </a:lnSpc>
              <a:spcBef>
                <a:spcPts val="0"/>
              </a:spcBef>
              <a:spcAft>
                <a:spcPts val="0"/>
              </a:spcAft>
              <a:buClrTx/>
              <a:buSzTx/>
              <a:buFontTx/>
              <a:buAutoNum type="arabicParenBoth"/>
              <a:tabLst/>
              <a:defRPr kumimoji="0" sz="700" b="0" i="0" u="none" strike="noStrike" cap="none" spc="0" normalizeH="0" baseline="0">
                <a:ln>
                  <a:noFill/>
                </a:ln>
                <a:solidFill>
                  <a:prstClr val="black">
                    <a:lumMod val="50000"/>
                    <a:lumOff val="50000"/>
                  </a:prstClr>
                </a:solidFill>
                <a:effectLst/>
                <a:uLnTx/>
                <a:uFillTx/>
                <a:latin typeface="Bankinter Text"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Valoración estimada a 31/12/23. Incluyendo el 100% del Santo Domingo (60% valor de Sto. Domingo: 36,7M).</a:t>
            </a:r>
          </a:p>
        </p:txBody>
      </p:sp>
      <p:sp>
        <p:nvSpPr>
          <p:cNvPr id="30" name="59 CuadroTexto">
            <a:extLst>
              <a:ext uri="{FF2B5EF4-FFF2-40B4-BE49-F238E27FC236}">
                <a16:creationId xmlns:a16="http://schemas.microsoft.com/office/drawing/2014/main" id="{860247DF-D571-EC38-C789-E4C6A10E66BB}"/>
              </a:ext>
            </a:extLst>
          </p:cNvPr>
          <p:cNvSpPr txBox="1"/>
          <p:nvPr/>
        </p:nvSpPr>
        <p:spPr>
          <a:xfrm>
            <a:off x="5791751" y="2664371"/>
            <a:ext cx="453812" cy="194925"/>
          </a:xfrm>
          <a:prstGeom prst="rect">
            <a:avLst/>
          </a:prstGeom>
          <a:noFill/>
        </p:spPr>
        <p:txBody>
          <a:bodyPr vert="horz" wrap="square" rtlCol="0">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700" b="1" u="none" strike="noStrike" kern="1200" cap="none" spc="0" normalizeH="0" baseline="0" noProof="0" dirty="0">
                <a:ln>
                  <a:noFill/>
                </a:ln>
                <a:solidFill>
                  <a:prstClr val="black"/>
                </a:solidFill>
                <a:effectLst/>
                <a:uLnTx/>
                <a:uFillTx/>
                <a:latin typeface="Bankinter Text" pitchFamily="18" charset="0"/>
                <a:ea typeface="+mn-ea"/>
                <a:cs typeface="+mn-cs"/>
              </a:rPr>
              <a:t>1,48x</a:t>
            </a:r>
          </a:p>
        </p:txBody>
      </p:sp>
      <p:sp>
        <p:nvSpPr>
          <p:cNvPr id="31" name="59 CuadroTexto">
            <a:extLst>
              <a:ext uri="{FF2B5EF4-FFF2-40B4-BE49-F238E27FC236}">
                <a16:creationId xmlns:a16="http://schemas.microsoft.com/office/drawing/2014/main" id="{829A0DC7-6ACA-F2B8-BAC0-4589A8FB3E05}"/>
              </a:ext>
            </a:extLst>
          </p:cNvPr>
          <p:cNvSpPr txBox="1"/>
          <p:nvPr/>
        </p:nvSpPr>
        <p:spPr>
          <a:xfrm>
            <a:off x="3898224" y="2664371"/>
            <a:ext cx="1027683" cy="194925"/>
          </a:xfrm>
          <a:prstGeom prst="rect">
            <a:avLst/>
          </a:prstGeom>
          <a:noFill/>
        </p:spPr>
        <p:txBody>
          <a:bodyPr vert="horz" wrap="square" rtlCol="0">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ES" sz="700" b="1" u="none" strike="noStrike" kern="1200" cap="none" spc="0" normalizeH="0" baseline="0" noProof="0" dirty="0">
                <a:ln>
                  <a:noFill/>
                </a:ln>
                <a:solidFill>
                  <a:prstClr val="black"/>
                </a:solidFill>
                <a:effectLst/>
                <a:uLnTx/>
                <a:uFillTx/>
                <a:latin typeface="Bankinter Text" pitchFamily="18" charset="0"/>
                <a:ea typeface="+mn-ea"/>
                <a:cs typeface="+mn-cs"/>
              </a:rPr>
              <a:t>TVPI</a:t>
            </a:r>
            <a:r>
              <a:rPr kumimoji="0" lang="es-ES" sz="700" b="1" u="none" strike="noStrike" kern="1200" cap="none" spc="0" normalizeH="0" baseline="30000" noProof="0" dirty="0">
                <a:ln>
                  <a:noFill/>
                </a:ln>
                <a:solidFill>
                  <a:prstClr val="black"/>
                </a:solidFill>
                <a:effectLst/>
                <a:uLnTx/>
                <a:uFillTx/>
                <a:latin typeface="Bankinter Text" pitchFamily="18" charset="0"/>
                <a:ea typeface="+mn-ea"/>
                <a:cs typeface="+mn-cs"/>
              </a:rPr>
              <a:t>(1)</a:t>
            </a:r>
            <a:r>
              <a:rPr kumimoji="0" lang="es-ES" sz="700" b="1" u="none" strike="noStrike" kern="1200" cap="none" spc="0" normalizeH="0" baseline="0" noProof="0" dirty="0">
                <a:ln>
                  <a:noFill/>
                </a:ln>
                <a:solidFill>
                  <a:prstClr val="black"/>
                </a:solidFill>
                <a:effectLst/>
                <a:uLnTx/>
                <a:uFillTx/>
                <a:latin typeface="Bankinter Text" pitchFamily="18" charset="0"/>
                <a:ea typeface="+mn-ea"/>
                <a:cs typeface="+mn-cs"/>
              </a:rPr>
              <a:t> dic 2022</a:t>
            </a:r>
          </a:p>
        </p:txBody>
      </p:sp>
      <p:cxnSp>
        <p:nvCxnSpPr>
          <p:cNvPr id="32" name="Straight Arrow Connector 226">
            <a:extLst>
              <a:ext uri="{FF2B5EF4-FFF2-40B4-BE49-F238E27FC236}">
                <a16:creationId xmlns:a16="http://schemas.microsoft.com/office/drawing/2014/main" id="{6BB1E454-51E0-D5D7-DCB2-E8239E438604}"/>
              </a:ext>
            </a:extLst>
          </p:cNvPr>
          <p:cNvCxnSpPr>
            <a:stCxn id="31" idx="3"/>
            <a:endCxn id="30" idx="1"/>
          </p:cNvCxnSpPr>
          <p:nvPr/>
        </p:nvCxnSpPr>
        <p:spPr>
          <a:xfrm>
            <a:off x="4925907" y="2761834"/>
            <a:ext cx="865844" cy="0"/>
          </a:xfrm>
          <a:prstGeom prst="straightConnector1">
            <a:avLst/>
          </a:prstGeom>
          <a:ln>
            <a:solidFill>
              <a:srgbClr val="6A7D55"/>
            </a:solidFill>
            <a:tailEnd type="none"/>
          </a:ln>
        </p:spPr>
        <p:style>
          <a:lnRef idx="1">
            <a:schemeClr val="accent1"/>
          </a:lnRef>
          <a:fillRef idx="0">
            <a:schemeClr val="accent1"/>
          </a:fillRef>
          <a:effectRef idx="0">
            <a:schemeClr val="accent1"/>
          </a:effectRef>
          <a:fontRef idx="minor">
            <a:schemeClr val="tx1"/>
          </a:fontRef>
        </p:style>
      </p:cxnSp>
      <p:sp>
        <p:nvSpPr>
          <p:cNvPr id="36" name="2066 CuadroTexto">
            <a:extLst>
              <a:ext uri="{FF2B5EF4-FFF2-40B4-BE49-F238E27FC236}">
                <a16:creationId xmlns:a16="http://schemas.microsoft.com/office/drawing/2014/main" id="{E77118F7-B64E-AB49-2C61-B0079839AEA3}"/>
              </a:ext>
            </a:extLst>
          </p:cNvPr>
          <p:cNvSpPr txBox="1"/>
          <p:nvPr/>
        </p:nvSpPr>
        <p:spPr>
          <a:xfrm>
            <a:off x="3889542" y="2911559"/>
            <a:ext cx="2915425" cy="307777"/>
          </a:xfrm>
          <a:prstGeom prst="rect">
            <a:avLst/>
          </a:prstGeom>
          <a:noFill/>
        </p:spPr>
        <p:txBody>
          <a:bodyPr wrap="square" rtlCol="0">
            <a:spAutoFit/>
          </a:bodyPr>
          <a:lstStyle/>
          <a:p>
            <a:pPr algn="just"/>
            <a:r>
              <a:rPr lang="es-ES" sz="700" dirty="0">
                <a:solidFill>
                  <a:schemeClr val="bg1">
                    <a:lumMod val="50000"/>
                  </a:schemeClr>
                </a:solidFill>
                <a:latin typeface="Bankinter Text" pitchFamily="18" charset="0"/>
              </a:rPr>
              <a:t>(1) Valor de la inversión (distribuciones acumuladas + NAV a última valoración) / desembolso total realizado.</a:t>
            </a:r>
            <a:endParaRPr lang="es-ES" sz="700" dirty="0">
              <a:solidFill>
                <a:schemeClr val="tx1">
                  <a:lumMod val="50000"/>
                  <a:lumOff val="50000"/>
                </a:schemeClr>
              </a:solidFill>
              <a:latin typeface="Bankinter Text" pitchFamily="18" charset="0"/>
            </a:endParaRPr>
          </a:p>
        </p:txBody>
      </p:sp>
    </p:spTree>
    <p:extLst>
      <p:ext uri="{BB962C8B-B14F-4D97-AF65-F5344CB8AC3E}">
        <p14:creationId xmlns:p14="http://schemas.microsoft.com/office/powerpoint/2010/main" val="3925752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7A488"/>
        </a:solidFill>
        <a:effectLst/>
      </p:bgPr>
    </p:bg>
    <p:spTree>
      <p:nvGrpSpPr>
        <p:cNvPr id="1" name=""/>
        <p:cNvGrpSpPr/>
        <p:nvPr/>
      </p:nvGrpSpPr>
      <p:grpSpPr>
        <a:xfrm>
          <a:off x="0" y="0"/>
          <a:ext cx="0" cy="0"/>
          <a:chOff x="0" y="0"/>
          <a:chExt cx="0" cy="0"/>
        </a:xfrm>
      </p:grpSpPr>
      <p:sp>
        <p:nvSpPr>
          <p:cNvPr id="4" name="3 Rectángulo"/>
          <p:cNvSpPr/>
          <p:nvPr/>
        </p:nvSpPr>
        <p:spPr>
          <a:xfrm>
            <a:off x="348847" y="411974"/>
            <a:ext cx="6840760" cy="1038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4 Rectángulo"/>
          <p:cNvSpPr/>
          <p:nvPr/>
        </p:nvSpPr>
        <p:spPr>
          <a:xfrm>
            <a:off x="2628503" y="412048"/>
            <a:ext cx="2247478" cy="4521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 name="6 Grupo"/>
          <p:cNvGrpSpPr/>
          <p:nvPr/>
        </p:nvGrpSpPr>
        <p:grpSpPr>
          <a:xfrm>
            <a:off x="357733" y="412048"/>
            <a:ext cx="2270770" cy="452123"/>
            <a:chOff x="357733" y="412048"/>
            <a:chExt cx="2270770" cy="452123"/>
          </a:xfrm>
        </p:grpSpPr>
        <p:sp>
          <p:nvSpPr>
            <p:cNvPr id="8" name="7 Rectángulo"/>
            <p:cNvSpPr/>
            <p:nvPr/>
          </p:nvSpPr>
          <p:spPr>
            <a:xfrm>
              <a:off x="357733" y="412048"/>
              <a:ext cx="2270770" cy="452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319" y="504131"/>
              <a:ext cx="1027734" cy="297636"/>
            </a:xfrm>
            <a:prstGeom prst="rect">
              <a:avLst/>
            </a:prstGeom>
          </p:spPr>
        </p:pic>
      </p:grpSp>
      <p:sp>
        <p:nvSpPr>
          <p:cNvPr id="10" name="9 CuadroTexto"/>
          <p:cNvSpPr txBox="1"/>
          <p:nvPr/>
        </p:nvSpPr>
        <p:spPr>
          <a:xfrm>
            <a:off x="2988543" y="504131"/>
            <a:ext cx="162576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Atom</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Hoteles </a:t>
            </a:r>
            <a:r>
              <a:rPr kumimoji="0" lang="es-ES" sz="900" b="1" i="0" u="none" strike="noStrike" kern="1200" cap="none" spc="0" normalizeH="0" baseline="0" noProof="0" dirty="0" err="1">
                <a:ln>
                  <a:noFill/>
                </a:ln>
                <a:solidFill>
                  <a:prstClr val="white"/>
                </a:solidFill>
                <a:effectLst/>
                <a:uLnTx/>
                <a:uFillTx/>
                <a:latin typeface="Bankinter Text" pitchFamily="18" charset="0"/>
                <a:ea typeface="+mn-ea"/>
                <a:cs typeface="Arial" panose="020B0604020202020204" pitchFamily="34" charset="0"/>
              </a:rPr>
              <a:t>Socimi</a:t>
            </a:r>
            <a:r>
              <a:rPr kumimoji="0" lang="es-ES" sz="900" b="1" i="0" u="none" strike="noStrike" kern="1200" cap="none" spc="0" normalizeH="0" baseline="0" noProof="0" dirty="0">
                <a:ln>
                  <a:noFill/>
                </a:ln>
                <a:solidFill>
                  <a:prstClr val="white"/>
                </a:solidFill>
                <a:effectLst/>
                <a:uLnTx/>
                <a:uFillTx/>
                <a:latin typeface="Bankinter Text" pitchFamily="18" charset="0"/>
                <a:ea typeface="+mn-ea"/>
                <a:cs typeface="Arial" panose="020B0604020202020204" pitchFamily="34" charset="0"/>
              </a:rPr>
              <a:t> S.A.</a:t>
            </a:r>
          </a:p>
        </p:txBody>
      </p:sp>
      <p:pic>
        <p:nvPicPr>
          <p:cNvPr id="19" name="Imagen 18" descr="Código QR&#10;&#10;Descripción generada automáticamente">
            <a:extLst>
              <a:ext uri="{FF2B5EF4-FFF2-40B4-BE49-F238E27FC236}">
                <a16:creationId xmlns:a16="http://schemas.microsoft.com/office/drawing/2014/main" id="{790AB0F0-C849-F9BA-A017-5388E9DA12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4030" y="9532642"/>
            <a:ext cx="1173202" cy="1173202"/>
          </a:xfrm>
          <a:prstGeom prst="rect">
            <a:avLst/>
          </a:prstGeom>
        </p:spPr>
      </p:pic>
      <p:sp>
        <p:nvSpPr>
          <p:cNvPr id="20" name="10 CuadroTexto">
            <a:extLst>
              <a:ext uri="{FF2B5EF4-FFF2-40B4-BE49-F238E27FC236}">
                <a16:creationId xmlns:a16="http://schemas.microsoft.com/office/drawing/2014/main" id="{75496F7A-ECF6-1069-A389-E399D9A548C2}"/>
              </a:ext>
            </a:extLst>
          </p:cNvPr>
          <p:cNvSpPr txBox="1"/>
          <p:nvPr/>
        </p:nvSpPr>
        <p:spPr>
          <a:xfrm>
            <a:off x="972318" y="8853798"/>
            <a:ext cx="4891069" cy="338554"/>
          </a:xfrm>
          <a:prstGeom prst="rect">
            <a:avLst/>
          </a:prstGeom>
          <a:noFill/>
        </p:spPr>
        <p:txBody>
          <a:bodyPr wrap="square" rtlCol="0">
            <a:spAutoFit/>
          </a:bodyPr>
          <a:lstStyle/>
          <a:p>
            <a:r>
              <a:rPr lang="es-ES" sz="1600" b="1" dirty="0">
                <a:solidFill>
                  <a:srgbClr val="6A7D55"/>
                </a:solidFill>
                <a:latin typeface="Bankinter Text" pitchFamily="18" charset="0"/>
              </a:rPr>
              <a:t>¿Quieres conocer más sobre GMA?  </a:t>
            </a:r>
            <a:r>
              <a:rPr lang="es-ES" sz="1600" b="1" dirty="0">
                <a:solidFill>
                  <a:srgbClr val="B76400"/>
                </a:solidFill>
                <a:latin typeface="Bankinter Text" pitchFamily="18" charset="0"/>
              </a:rPr>
              <a:t>_</a:t>
            </a:r>
          </a:p>
        </p:txBody>
      </p:sp>
      <p:sp>
        <p:nvSpPr>
          <p:cNvPr id="21" name="15 CuadroTexto">
            <a:extLst>
              <a:ext uri="{FF2B5EF4-FFF2-40B4-BE49-F238E27FC236}">
                <a16:creationId xmlns:a16="http://schemas.microsoft.com/office/drawing/2014/main" id="{C81B183B-06ED-D1E2-2F38-FBE784348793}"/>
              </a:ext>
            </a:extLst>
          </p:cNvPr>
          <p:cNvSpPr txBox="1"/>
          <p:nvPr/>
        </p:nvSpPr>
        <p:spPr>
          <a:xfrm>
            <a:off x="972319" y="9183635"/>
            <a:ext cx="3885106" cy="276999"/>
          </a:xfrm>
          <a:prstGeom prst="rect">
            <a:avLst/>
          </a:prstGeom>
          <a:noFill/>
        </p:spPr>
        <p:txBody>
          <a:bodyPr wrap="square" rtlCol="0">
            <a:spAutoFit/>
          </a:bodyPr>
          <a:lstStyle/>
          <a:p>
            <a:pPr algn="just"/>
            <a:r>
              <a:rPr lang="es-ES_tradnl" sz="1200" dirty="0">
                <a:latin typeface="Bankinter Text" pitchFamily="18" charset="0"/>
              </a:rPr>
              <a:t>Escanea el siguiente código QR:</a:t>
            </a:r>
            <a:endParaRPr lang="es-ES" sz="1200" dirty="0">
              <a:latin typeface="Bankinter Text" pitchFamily="18" charset="0"/>
            </a:endParaRPr>
          </a:p>
        </p:txBody>
      </p:sp>
      <p:sp>
        <p:nvSpPr>
          <p:cNvPr id="6" name="3 Marcador de número de diapositiva">
            <a:extLst>
              <a:ext uri="{FF2B5EF4-FFF2-40B4-BE49-F238E27FC236}">
                <a16:creationId xmlns:a16="http://schemas.microsoft.com/office/drawing/2014/main" id="{3380AEF2-3323-F90D-B598-52031264723B}"/>
              </a:ext>
            </a:extLst>
          </p:cNvPr>
          <p:cNvSpPr txBox="1">
            <a:spLocks/>
          </p:cNvSpPr>
          <p:nvPr/>
        </p:nvSpPr>
        <p:spPr>
          <a:xfrm>
            <a:off x="6459042" y="10297219"/>
            <a:ext cx="753374" cy="730250"/>
          </a:xfrm>
          <a:prstGeom prst="rect">
            <a:avLst/>
          </a:prstGeom>
        </p:spPr>
        <p:txBody>
          <a:bodyPr vert="horz" lIns="91365" tIns="45718" rIns="91365" bIns="45718" rtlCol="0" anchor="ctr"/>
          <a:lstStyle>
            <a:defPPr marL="0" marR="0" indent="0" algn="l" defTabSz="91399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163"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Bankinter Sans Light" pitchFamily="2" charset="0"/>
                <a:ea typeface="F Grotesk Regular"/>
                <a:cs typeface="F Grotesk Regular"/>
                <a:sym typeface="F Grotesk Regular"/>
              </a:defRPr>
            </a:lvl1pPr>
            <a:lvl2pPr marL="0" marR="0" indent="228518"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2pPr>
            <a:lvl3pPr marL="0" marR="0" indent="457020"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3pPr>
            <a:lvl4pPr marL="0" marR="0" indent="68550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4pPr>
            <a:lvl5pPr marL="0" marR="0" indent="91399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5pPr>
            <a:lvl6pPr marL="0" marR="0" indent="114250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6pPr>
            <a:lvl7pPr marL="0" marR="0" indent="1371027"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7pPr>
            <a:lvl8pPr marL="0" marR="0" indent="1599524"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8pPr>
            <a:lvl9pPr marL="0" marR="0" indent="182799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9pPr>
          </a:lstStyle>
          <a:p>
            <a:pPr>
              <a:defRPr/>
            </a:pPr>
            <a:fld id="{298AB088-12E1-4115-92BF-EF87FCD9D169}" type="slidenum">
              <a:rPr lang="es-ES" sz="900" smtClean="0">
                <a:solidFill>
                  <a:srgbClr val="000000">
                    <a:tint val="75000"/>
                  </a:srgbClr>
                </a:solidFill>
                <a:latin typeface="Bankinter Text" pitchFamily="2" charset="0"/>
              </a:rPr>
              <a:pPr>
                <a:defRPr/>
              </a:pPr>
              <a:t>8</a:t>
            </a:fld>
            <a:endParaRPr lang="es-ES" sz="900" dirty="0">
              <a:solidFill>
                <a:srgbClr val="000000">
                  <a:tint val="75000"/>
                </a:srgbClr>
              </a:solidFill>
              <a:latin typeface="Bankinter Text" pitchFamily="2" charset="0"/>
            </a:endParaRPr>
          </a:p>
        </p:txBody>
      </p:sp>
      <p:sp>
        <p:nvSpPr>
          <p:cNvPr id="11" name="10 CuadroTexto">
            <a:extLst>
              <a:ext uri="{FF2B5EF4-FFF2-40B4-BE49-F238E27FC236}">
                <a16:creationId xmlns:a16="http://schemas.microsoft.com/office/drawing/2014/main" id="{02C27161-BBBD-B581-255E-6CD505A88385}"/>
              </a:ext>
            </a:extLst>
          </p:cNvPr>
          <p:cNvSpPr txBox="1"/>
          <p:nvPr/>
        </p:nvSpPr>
        <p:spPr>
          <a:xfrm>
            <a:off x="972318" y="1054599"/>
            <a:ext cx="3216393" cy="338554"/>
          </a:xfrm>
          <a:prstGeom prst="rect">
            <a:avLst/>
          </a:prstGeom>
          <a:noFill/>
        </p:spPr>
        <p:txBody>
          <a:bodyPr wrap="none" rtlCol="0">
            <a:spAutoFit/>
          </a:bodyPr>
          <a:lstStyle/>
          <a:p>
            <a:r>
              <a:rPr lang="es-ES" sz="1600" b="1">
                <a:solidFill>
                  <a:srgbClr val="6A7D55"/>
                </a:solidFill>
                <a:latin typeface="Bankinter Text" pitchFamily="18" charset="0"/>
              </a:rPr>
              <a:t>Nuestro socio experto opina  </a:t>
            </a:r>
            <a:r>
              <a:rPr lang="es-ES" sz="1600" b="1">
                <a:solidFill>
                  <a:srgbClr val="B76400"/>
                </a:solidFill>
                <a:latin typeface="Bankinter Text" pitchFamily="18" charset="0"/>
              </a:rPr>
              <a:t>_</a:t>
            </a:r>
          </a:p>
        </p:txBody>
      </p:sp>
      <p:sp>
        <p:nvSpPr>
          <p:cNvPr id="12" name="1 Rectángulo">
            <a:extLst>
              <a:ext uri="{FF2B5EF4-FFF2-40B4-BE49-F238E27FC236}">
                <a16:creationId xmlns:a16="http://schemas.microsoft.com/office/drawing/2014/main" id="{69E7C258-66CA-C9FB-D566-91DC63E38FCA}"/>
              </a:ext>
            </a:extLst>
          </p:cNvPr>
          <p:cNvSpPr/>
          <p:nvPr/>
        </p:nvSpPr>
        <p:spPr>
          <a:xfrm>
            <a:off x="798463" y="2422512"/>
            <a:ext cx="5975606" cy="6359278"/>
          </a:xfrm>
          <a:prstGeom prst="rect">
            <a:avLst/>
          </a:prstGeom>
          <a:noFill/>
          <a:ln>
            <a:solidFill>
              <a:srgbClr val="97A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7 CuadroTexto">
            <a:extLst>
              <a:ext uri="{FF2B5EF4-FFF2-40B4-BE49-F238E27FC236}">
                <a16:creationId xmlns:a16="http://schemas.microsoft.com/office/drawing/2014/main" id="{AD972B9A-A2F2-5342-3015-849D0B2A3486}"/>
              </a:ext>
            </a:extLst>
          </p:cNvPr>
          <p:cNvSpPr txBox="1"/>
          <p:nvPr/>
        </p:nvSpPr>
        <p:spPr>
          <a:xfrm>
            <a:off x="972318" y="8217390"/>
            <a:ext cx="3508770" cy="523220"/>
          </a:xfrm>
          <a:prstGeom prst="rect">
            <a:avLst/>
          </a:prstGeom>
          <a:noFill/>
        </p:spPr>
        <p:txBody>
          <a:bodyPr wrap="square" rtlCol="0">
            <a:spAutoFit/>
          </a:bodyPr>
          <a:lstStyle/>
          <a:p>
            <a:r>
              <a:rPr lang="es-ES" sz="1400" b="1" dirty="0">
                <a:solidFill>
                  <a:srgbClr val="6A7D55"/>
                </a:solidFill>
                <a:latin typeface="Bankinter Text" pitchFamily="18" charset="0"/>
              </a:rPr>
              <a:t>Víctor Martí Gilabert</a:t>
            </a:r>
          </a:p>
          <a:p>
            <a:r>
              <a:rPr lang="es-ES" sz="1400" dirty="0">
                <a:solidFill>
                  <a:srgbClr val="6A7D55"/>
                </a:solidFill>
                <a:latin typeface="Bankinter Text" pitchFamily="18" charset="0"/>
              </a:rPr>
              <a:t>CEO GMA</a:t>
            </a:r>
          </a:p>
        </p:txBody>
      </p:sp>
      <p:sp>
        <p:nvSpPr>
          <p:cNvPr id="22" name="2 CuadroTexto">
            <a:extLst>
              <a:ext uri="{FF2B5EF4-FFF2-40B4-BE49-F238E27FC236}">
                <a16:creationId xmlns:a16="http://schemas.microsoft.com/office/drawing/2014/main" id="{ABC23856-AEA9-FD63-6F27-7D2860D90864}"/>
              </a:ext>
            </a:extLst>
          </p:cNvPr>
          <p:cNvSpPr txBox="1"/>
          <p:nvPr/>
        </p:nvSpPr>
        <p:spPr>
          <a:xfrm>
            <a:off x="5860963" y="7838893"/>
            <a:ext cx="842251" cy="1631216"/>
          </a:xfrm>
          <a:prstGeom prst="rect">
            <a:avLst/>
          </a:prstGeom>
          <a:noFill/>
        </p:spPr>
        <p:txBody>
          <a:bodyPr wrap="square" rtlCol="0">
            <a:spAutoFit/>
          </a:bodyPr>
          <a:lstStyle/>
          <a:p>
            <a:r>
              <a:rPr lang="es-ES" sz="10000" dirty="0">
                <a:solidFill>
                  <a:srgbClr val="6A7D55"/>
                </a:solidFill>
                <a:latin typeface="Arial Black" panose="020B0A04020102020204" pitchFamily="34" charset="0"/>
              </a:rPr>
              <a:t>”</a:t>
            </a:r>
          </a:p>
        </p:txBody>
      </p:sp>
      <p:pic>
        <p:nvPicPr>
          <p:cNvPr id="24" name="Imagen 23" descr="Un hombre con traje y corbata&#10;&#10;Descripción generada automáticamente">
            <a:extLst>
              <a:ext uri="{FF2B5EF4-FFF2-40B4-BE49-F238E27FC236}">
                <a16:creationId xmlns:a16="http://schemas.microsoft.com/office/drawing/2014/main" id="{D97E7202-E355-4FE5-88FC-31F11483888B}"/>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imgEffect>
                    <a14:imgEffect>
                      <a14:saturation sat="0"/>
                    </a14:imgEffect>
                  </a14:imgLayer>
                </a14:imgProps>
              </a:ext>
              <a:ext uri="{28A0092B-C50C-407E-A947-70E740481C1C}">
                <a14:useLocalDpi xmlns:a14="http://schemas.microsoft.com/office/drawing/2010/main"/>
              </a:ext>
            </a:extLst>
          </a:blip>
          <a:stretch>
            <a:fillRect/>
          </a:stretch>
        </p:blipFill>
        <p:spPr>
          <a:xfrm>
            <a:off x="631855" y="1220590"/>
            <a:ext cx="1112852" cy="1523939"/>
          </a:xfrm>
          <a:prstGeom prst="ellipse">
            <a:avLst/>
          </a:prstGeom>
        </p:spPr>
      </p:pic>
      <p:sp>
        <p:nvSpPr>
          <p:cNvPr id="25" name="15 CuadroTexto">
            <a:extLst>
              <a:ext uri="{FF2B5EF4-FFF2-40B4-BE49-F238E27FC236}">
                <a16:creationId xmlns:a16="http://schemas.microsoft.com/office/drawing/2014/main" id="{29424356-ABC1-4B39-6E3C-717EA5BC5B0A}"/>
              </a:ext>
            </a:extLst>
          </p:cNvPr>
          <p:cNvSpPr txBox="1"/>
          <p:nvPr/>
        </p:nvSpPr>
        <p:spPr>
          <a:xfrm>
            <a:off x="858049" y="2589122"/>
            <a:ext cx="5840174" cy="5640711"/>
          </a:xfrm>
          <a:prstGeom prst="rect">
            <a:avLst/>
          </a:prstGeom>
          <a:noFill/>
        </p:spPr>
        <p:txBody>
          <a:bodyPr wrap="square" rtlCol="0">
            <a:spAutoFit/>
          </a:bodyPr>
          <a:lstStyle/>
          <a:p>
            <a:pPr algn="just">
              <a:lnSpc>
                <a:spcPct val="105000"/>
              </a:lnSpc>
              <a:spcAft>
                <a:spcPts val="800"/>
              </a:spcAft>
            </a:pPr>
            <a:r>
              <a:rPr lang="es-ES" sz="800" dirty="0">
                <a:latin typeface="Bankinter Text" pitchFamily="18" charset="0"/>
              </a:rPr>
              <a:t>La increíble recuperación del sector ha superado las previsiones más optimistas durante y post </a:t>
            </a:r>
            <a:r>
              <a:rPr lang="es-ES" sz="800" dirty="0" err="1">
                <a:latin typeface="Bankinter Text" pitchFamily="18" charset="0"/>
              </a:rPr>
              <a:t>covid</a:t>
            </a:r>
            <a:r>
              <a:rPr lang="es-ES" sz="800" dirty="0">
                <a:latin typeface="Bankinter Text" pitchFamily="18" charset="0"/>
              </a:rPr>
              <a:t>. La fuerte demanda en todos los segmentos, inclusive en el denominado MICE en el argot del sector (reuniones, incentivos, congresos y eventos), que algunos pronosticaban que no se volvería a recuperar y está batiendo récords de demanda, junto con el incremento de precios, ha conseguido que una vez más, el sector sea motor de la economía de nuestro país y el primer generador de empleo.</a:t>
            </a:r>
          </a:p>
          <a:p>
            <a:pPr algn="just">
              <a:lnSpc>
                <a:spcPct val="105000"/>
              </a:lnSpc>
              <a:spcAft>
                <a:spcPts val="800"/>
              </a:spcAft>
            </a:pPr>
            <a:r>
              <a:rPr lang="es-ES" sz="800" dirty="0">
                <a:latin typeface="Bankinter Text" pitchFamily="18" charset="0"/>
              </a:rPr>
              <a:t>A falta de datos oficiales del cierre del año 2023 en el día de emisión de este documento, todo parece indicar que este año batiremos récords en número de personas y gasto, superando los 180.000 millones de aportación al PIB. A cierre de noviembre de 2023, España recibió 79,85 millones de turistas internacionales, reflejando un incremento del 18,24% en comparación con el mismo periodo del año anterior. El gasto total de los turistas internacionales durante los once primeros meses del año aumentó un 24% y alcanzó los 101.569 millones de euros. El gasto medio por turista fue de 1.272 euros, con un incremento anual del 4,9%.</a:t>
            </a:r>
          </a:p>
          <a:p>
            <a:pPr algn="just">
              <a:lnSpc>
                <a:spcPct val="105000"/>
              </a:lnSpc>
              <a:spcAft>
                <a:spcPts val="800"/>
              </a:spcAft>
            </a:pPr>
            <a:r>
              <a:rPr lang="es-ES" sz="800" dirty="0">
                <a:latin typeface="Bankinter Text" pitchFamily="18" charset="0"/>
              </a:rPr>
              <a:t>Este positivo desempeño del sector turístico español se traduce en un aumento del interés de los inversores en transacciones hoteleras. En contraste con la disminución del 10% en la actividad de transacciones hoteleras en Europa durante los primeros nueve meses de 2023, España, junto con Francia y Portugal, ha experimentado un creciente interés por parte de los inversores internacionales. A pesar de los desafíos económicos y geopolíticos anticipados para 2024, se proyecta un aumento gradual en la actividad de inversión, especialmente en la segunda mitad del año. España, en particular, sigue siendo un foco de interés para los inversores en el mercado hotelero europeo.</a:t>
            </a:r>
          </a:p>
          <a:p>
            <a:pPr algn="just">
              <a:lnSpc>
                <a:spcPct val="105000"/>
              </a:lnSpc>
              <a:spcAft>
                <a:spcPts val="800"/>
              </a:spcAft>
            </a:pPr>
            <a:r>
              <a:rPr lang="es-ES" sz="800" dirty="0">
                <a:latin typeface="Bankinter Text" pitchFamily="18" charset="0"/>
              </a:rPr>
              <a:t>Los inversores muestran un claro interés en la adquisición de resorts y hoteles en ciudades con una sólida demanda turística, como París, Barcelona, Madrid y Roma. La flexibilidad de los hoteles para mejorar ingresos en un entorno de mayor inflación, junto con las perspectivas a largo plazo de capitalizar cambios estructurales, representan el principal atractivo para estos inversores, convirtiendo la inversión hotelera en una de las pocas capaz de superar la inflación de todos los </a:t>
            </a:r>
            <a:r>
              <a:rPr lang="es-ES" sz="800" i="1" dirty="0" err="1">
                <a:latin typeface="Bankinter Text" pitchFamily="18" charset="0"/>
              </a:rPr>
              <a:t>asset</a:t>
            </a:r>
            <a:r>
              <a:rPr lang="es-ES" sz="800" i="1" dirty="0">
                <a:latin typeface="Bankinter Text" pitchFamily="18" charset="0"/>
              </a:rPr>
              <a:t> </a:t>
            </a:r>
            <a:r>
              <a:rPr lang="es-ES" sz="800" i="1" dirty="0" err="1">
                <a:latin typeface="Bankinter Text" pitchFamily="18" charset="0"/>
              </a:rPr>
              <a:t>class</a:t>
            </a:r>
            <a:r>
              <a:rPr lang="es-ES" sz="800" dirty="0">
                <a:latin typeface="Bankinter Text" pitchFamily="18" charset="0"/>
              </a:rPr>
              <a:t>. La demanda sigue constante, motivada por diferentes razones, pero principalmente por priorizar la experiencia del viaje, turismo y ocio, frente a los bienes, en la distribución de renta disponible. Finalmente, cabe añadir la demanda externa, con mercados emisores como USA, que ha experimentado un gran crecimiento, superando por primera vez los 3,6 millones de turistas americanos. </a:t>
            </a:r>
          </a:p>
          <a:p>
            <a:pPr algn="just">
              <a:lnSpc>
                <a:spcPct val="105000"/>
              </a:lnSpc>
              <a:spcAft>
                <a:spcPts val="800"/>
              </a:spcAft>
            </a:pPr>
            <a:r>
              <a:rPr lang="es-ES" sz="800" dirty="0">
                <a:latin typeface="Bankinter Text" pitchFamily="18" charset="0"/>
              </a:rPr>
              <a:t>Al cierre de 2023 el volumen total de inversión en real estate en España había caído un 36% pasando de los 17.600 millones a los 11.200 millones. Por el contrario, la inversión en hoteles alcanzó los 4.300 millones (36 % del total de inversión en real estate), liderando por primera vez la inversión en real estate por delante de residencial (27%), oficinas (11%), logística (10%), </a:t>
            </a:r>
            <a:r>
              <a:rPr lang="es-ES" sz="800" dirty="0" err="1">
                <a:latin typeface="Bankinter Text" pitchFamily="18" charset="0"/>
              </a:rPr>
              <a:t>retail</a:t>
            </a:r>
            <a:r>
              <a:rPr lang="es-ES" sz="800" dirty="0">
                <a:latin typeface="Bankinter Text" pitchFamily="18" charset="0"/>
              </a:rPr>
              <a:t> (9%) y resto. Un 70% de la inversión proviene de inversores internacionales, la mayor parte de ellos institucionales, fondos soberanos y </a:t>
            </a:r>
            <a:r>
              <a:rPr lang="es-ES" sz="800" dirty="0" err="1">
                <a:latin typeface="Bankinter Text" pitchFamily="18" charset="0"/>
              </a:rPr>
              <a:t>familly</a:t>
            </a:r>
            <a:r>
              <a:rPr lang="es-ES" sz="800" dirty="0">
                <a:latin typeface="Bankinter Text" pitchFamily="18" charset="0"/>
              </a:rPr>
              <a:t> </a:t>
            </a:r>
            <a:r>
              <a:rPr lang="es-ES" sz="800" dirty="0" err="1">
                <a:latin typeface="Bankinter Text" pitchFamily="18" charset="0"/>
              </a:rPr>
              <a:t>offices</a:t>
            </a:r>
            <a:r>
              <a:rPr lang="es-ES" sz="800" dirty="0">
                <a:latin typeface="Bankinter Text" pitchFamily="18" charset="0"/>
              </a:rPr>
              <a:t>. Los activos de alta gama suponen ya aproximadamente la mitad de las transacciones y son los activos preferidos por los inversores actuales.  </a:t>
            </a:r>
          </a:p>
          <a:p>
            <a:pPr algn="just">
              <a:lnSpc>
                <a:spcPct val="105000"/>
              </a:lnSpc>
              <a:spcAft>
                <a:spcPts val="800"/>
              </a:spcAft>
            </a:pPr>
            <a:r>
              <a:rPr lang="es-ES" sz="800" dirty="0">
                <a:latin typeface="Bankinter Text" pitchFamily="18" charset="0"/>
              </a:rPr>
              <a:t>Aunque los precios pueden seguir bajo presión hasta que las tasas de interés comiencen a disminuir, se observa un interés creciente en oportunidades de fusiones y adquisiciones de carteras más grandes. Por el contrario, pensamos que habrá oportunidades puntuales en activos individuales e independientes. A pesar de las preocupaciones sobre el rendimiento futuro de los hoteles, factores como el mercado laboral saludable en Europa, bajos niveles de desempleo y un deseo continuo de viajar entre los consumidores ofrecen razones para el optimismo. En resumen, el sector hotelero en España presenta un panorama positivo para inversores, con un sólido desempeño turístico y oportunidades de inversión que siguen atrayendo la atención a pesar de los desafíos globales.</a:t>
            </a:r>
          </a:p>
        </p:txBody>
      </p:sp>
      <p:sp>
        <p:nvSpPr>
          <p:cNvPr id="2" name="9 CuadroTexto">
            <a:extLst>
              <a:ext uri="{FF2B5EF4-FFF2-40B4-BE49-F238E27FC236}">
                <a16:creationId xmlns:a16="http://schemas.microsoft.com/office/drawing/2014/main" id="{3ACB50B7-B698-5BED-066A-A69D90398076}"/>
              </a:ext>
            </a:extLst>
          </p:cNvPr>
          <p:cNvSpPr txBox="1"/>
          <p:nvPr/>
        </p:nvSpPr>
        <p:spPr>
          <a:xfrm>
            <a:off x="5364807" y="530553"/>
            <a:ext cx="1695272" cy="261610"/>
          </a:xfrm>
          <a:prstGeom prst="rect">
            <a:avLst/>
          </a:prstGeom>
          <a:noFill/>
        </p:spPr>
        <p:txBody>
          <a:bodyPr wrap="square" rtlCol="0">
            <a:spAutoFit/>
          </a:bodyPr>
          <a:lstStyle/>
          <a:p>
            <a:r>
              <a:rPr lang="es-ES" sz="1000" dirty="0">
                <a:latin typeface="Bankinter Text" pitchFamily="18" charset="0"/>
                <a:cs typeface="Arial" panose="020B0604020202020204" pitchFamily="34" charset="0"/>
              </a:rPr>
              <a:t>4º Trimestre </a:t>
            </a:r>
            <a:r>
              <a:rPr lang="es-ES" sz="1100" b="1" dirty="0">
                <a:solidFill>
                  <a:srgbClr val="B76400"/>
                </a:solidFill>
                <a:latin typeface="Bankinter Text" pitchFamily="18" charset="0"/>
                <a:cs typeface="Arial" panose="020B0604020202020204" pitchFamily="34" charset="0"/>
              </a:rPr>
              <a:t>/</a:t>
            </a:r>
            <a:r>
              <a:rPr lang="es-ES" sz="1000" dirty="0">
                <a:latin typeface="Bankinter Text" pitchFamily="18" charset="0"/>
                <a:cs typeface="Arial" panose="020B0604020202020204" pitchFamily="34" charset="0"/>
              </a:rPr>
              <a:t> </a:t>
            </a:r>
            <a:r>
              <a:rPr lang="es-ES" sz="1000" b="1" dirty="0">
                <a:latin typeface="Bankinter Text" pitchFamily="18" charset="0"/>
                <a:cs typeface="Arial" panose="020B0604020202020204" pitchFamily="34" charset="0"/>
              </a:rPr>
              <a:t>2023</a:t>
            </a:r>
          </a:p>
        </p:txBody>
      </p:sp>
    </p:spTree>
    <p:extLst>
      <p:ext uri="{BB962C8B-B14F-4D97-AF65-F5344CB8AC3E}">
        <p14:creationId xmlns:p14="http://schemas.microsoft.com/office/powerpoint/2010/main" val="1889442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7A488"/>
        </a:solidFill>
        <a:effectLst/>
      </p:bgPr>
    </p:bg>
    <p:spTree>
      <p:nvGrpSpPr>
        <p:cNvPr id="1" name=""/>
        <p:cNvGrpSpPr/>
        <p:nvPr/>
      </p:nvGrpSpPr>
      <p:grpSpPr>
        <a:xfrm>
          <a:off x="0" y="0"/>
          <a:ext cx="0" cy="0"/>
          <a:chOff x="0" y="0"/>
          <a:chExt cx="0" cy="0"/>
        </a:xfrm>
      </p:grpSpPr>
      <p:sp>
        <p:nvSpPr>
          <p:cNvPr id="4" name="3 Rectángulo"/>
          <p:cNvSpPr/>
          <p:nvPr/>
        </p:nvSpPr>
        <p:spPr>
          <a:xfrm>
            <a:off x="357733" y="411974"/>
            <a:ext cx="6840760" cy="1038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4 Rectángulo"/>
          <p:cNvSpPr/>
          <p:nvPr/>
        </p:nvSpPr>
        <p:spPr>
          <a:xfrm>
            <a:off x="2628503" y="412048"/>
            <a:ext cx="2247478" cy="4521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7" name="6 Grupo"/>
          <p:cNvGrpSpPr/>
          <p:nvPr/>
        </p:nvGrpSpPr>
        <p:grpSpPr>
          <a:xfrm>
            <a:off x="357733" y="412048"/>
            <a:ext cx="2270770" cy="452123"/>
            <a:chOff x="357733" y="412048"/>
            <a:chExt cx="2270770" cy="452123"/>
          </a:xfrm>
        </p:grpSpPr>
        <p:sp>
          <p:nvSpPr>
            <p:cNvPr id="8" name="7 Rectángulo"/>
            <p:cNvSpPr/>
            <p:nvPr/>
          </p:nvSpPr>
          <p:spPr>
            <a:xfrm>
              <a:off x="357733" y="412048"/>
              <a:ext cx="2270770" cy="452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319" y="504131"/>
              <a:ext cx="1027734" cy="297636"/>
            </a:xfrm>
            <a:prstGeom prst="rect">
              <a:avLst/>
            </a:prstGeom>
          </p:spPr>
        </p:pic>
      </p:grpSp>
      <p:sp>
        <p:nvSpPr>
          <p:cNvPr id="10" name="9 CuadroTexto"/>
          <p:cNvSpPr txBox="1"/>
          <p:nvPr/>
        </p:nvSpPr>
        <p:spPr>
          <a:xfrm>
            <a:off x="2988543" y="504131"/>
            <a:ext cx="1625766" cy="230832"/>
          </a:xfrm>
          <a:prstGeom prst="rect">
            <a:avLst/>
          </a:prstGeom>
          <a:noFill/>
        </p:spPr>
        <p:txBody>
          <a:bodyPr wrap="none" rtlCol="0">
            <a:spAutoFit/>
          </a:bodyPr>
          <a:lstStyle/>
          <a:p>
            <a:r>
              <a:rPr lang="es-ES" sz="900" b="1" dirty="0" err="1">
                <a:solidFill>
                  <a:schemeClr val="bg1"/>
                </a:solidFill>
                <a:latin typeface="Bankinter Text" pitchFamily="18" charset="0"/>
                <a:cs typeface="Arial" panose="020B0604020202020204" pitchFamily="34" charset="0"/>
              </a:rPr>
              <a:t>Atom</a:t>
            </a:r>
            <a:r>
              <a:rPr lang="es-ES" sz="900" b="1" dirty="0">
                <a:solidFill>
                  <a:schemeClr val="bg1"/>
                </a:solidFill>
                <a:latin typeface="Bankinter Text" pitchFamily="18" charset="0"/>
                <a:cs typeface="Arial" panose="020B0604020202020204" pitchFamily="34" charset="0"/>
              </a:rPr>
              <a:t> Hoteles </a:t>
            </a:r>
            <a:r>
              <a:rPr lang="es-ES" sz="900" b="1" dirty="0" err="1">
                <a:solidFill>
                  <a:schemeClr val="bg1"/>
                </a:solidFill>
                <a:latin typeface="Bankinter Text" pitchFamily="18" charset="0"/>
                <a:cs typeface="Arial" panose="020B0604020202020204" pitchFamily="34" charset="0"/>
              </a:rPr>
              <a:t>Socimi</a:t>
            </a:r>
            <a:r>
              <a:rPr lang="es-ES" sz="900" b="1" dirty="0">
                <a:solidFill>
                  <a:schemeClr val="bg1"/>
                </a:solidFill>
                <a:latin typeface="Bankinter Text" pitchFamily="18" charset="0"/>
                <a:cs typeface="Arial" panose="020B0604020202020204" pitchFamily="34" charset="0"/>
              </a:rPr>
              <a:t> S.A.</a:t>
            </a:r>
          </a:p>
        </p:txBody>
      </p:sp>
      <p:sp>
        <p:nvSpPr>
          <p:cNvPr id="2" name="3 Marcador de número de diapositiva">
            <a:extLst>
              <a:ext uri="{FF2B5EF4-FFF2-40B4-BE49-F238E27FC236}">
                <a16:creationId xmlns:a16="http://schemas.microsoft.com/office/drawing/2014/main" id="{76120270-2A97-AA1E-27A6-E52A67BC2C07}"/>
              </a:ext>
            </a:extLst>
          </p:cNvPr>
          <p:cNvSpPr txBox="1">
            <a:spLocks/>
          </p:cNvSpPr>
          <p:nvPr/>
        </p:nvSpPr>
        <p:spPr>
          <a:xfrm>
            <a:off x="6459042" y="10297219"/>
            <a:ext cx="753374" cy="730250"/>
          </a:xfrm>
          <a:prstGeom prst="rect">
            <a:avLst/>
          </a:prstGeom>
        </p:spPr>
        <p:txBody>
          <a:bodyPr vert="horz" lIns="91365" tIns="45718" rIns="91365" bIns="45718" rtlCol="0" anchor="ctr"/>
          <a:lstStyle>
            <a:defPPr marL="0" marR="0" indent="0" algn="l" defTabSz="913991"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163"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Bankinter Sans Light" pitchFamily="2" charset="0"/>
                <a:ea typeface="F Grotesk Regular"/>
                <a:cs typeface="F Grotesk Regular"/>
                <a:sym typeface="F Grotesk Regular"/>
              </a:defRPr>
            </a:lvl1pPr>
            <a:lvl2pPr marL="0" marR="0" indent="228518"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2pPr>
            <a:lvl3pPr marL="0" marR="0" indent="457020"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3pPr>
            <a:lvl4pPr marL="0" marR="0" indent="68550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4pPr>
            <a:lvl5pPr marL="0" marR="0" indent="913991"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5pPr>
            <a:lvl6pPr marL="0" marR="0" indent="114250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6pPr>
            <a:lvl7pPr marL="0" marR="0" indent="1371027"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7pPr>
            <a:lvl8pPr marL="0" marR="0" indent="1599524"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8pPr>
            <a:lvl9pPr marL="0" marR="0" indent="1827999" algn="l" defTabSz="825163" rtl="0" fontAlgn="auto" latinLnBrk="0" hangingPunct="0">
              <a:lnSpc>
                <a:spcPct val="90000"/>
              </a:lnSpc>
              <a:spcBef>
                <a:spcPts val="0"/>
              </a:spcBef>
              <a:spcAft>
                <a:spcPts val="0"/>
              </a:spcAft>
              <a:buClrTx/>
              <a:buSzTx/>
              <a:buFontTx/>
              <a:buNone/>
              <a:tabLst/>
              <a:defRPr kumimoji="0" sz="5900" b="0" i="0" u="none" strike="noStrike" cap="none" spc="0" normalizeH="0" baseline="0">
                <a:ln>
                  <a:noFill/>
                </a:ln>
                <a:solidFill>
                  <a:srgbClr val="000000"/>
                </a:solidFill>
                <a:effectLst/>
                <a:uFillTx/>
                <a:latin typeface="F Grotesk Regular"/>
                <a:ea typeface="F Grotesk Regular"/>
                <a:cs typeface="F Grotesk Regular"/>
                <a:sym typeface="F Grotesk Regular"/>
              </a:defRPr>
            </a:lvl9pPr>
          </a:lstStyle>
          <a:p>
            <a:pPr>
              <a:defRPr/>
            </a:pPr>
            <a:fld id="{298AB088-12E1-4115-92BF-EF87FCD9D169}" type="slidenum">
              <a:rPr lang="es-ES" sz="900" smtClean="0">
                <a:solidFill>
                  <a:srgbClr val="000000">
                    <a:tint val="75000"/>
                  </a:srgbClr>
                </a:solidFill>
                <a:latin typeface="Bankinter Text" pitchFamily="2" charset="0"/>
              </a:rPr>
              <a:pPr>
                <a:defRPr/>
              </a:pPr>
              <a:t>9</a:t>
            </a:fld>
            <a:endParaRPr lang="es-ES" sz="900" dirty="0">
              <a:solidFill>
                <a:srgbClr val="000000">
                  <a:tint val="75000"/>
                </a:srgbClr>
              </a:solidFill>
              <a:latin typeface="Bankinter Text" pitchFamily="2" charset="0"/>
            </a:endParaRPr>
          </a:p>
        </p:txBody>
      </p:sp>
      <p:sp>
        <p:nvSpPr>
          <p:cNvPr id="11" name="10 CuadroTexto">
            <a:extLst>
              <a:ext uri="{FF2B5EF4-FFF2-40B4-BE49-F238E27FC236}">
                <a16:creationId xmlns:a16="http://schemas.microsoft.com/office/drawing/2014/main" id="{5C4225CE-6BA5-CFA9-B93D-DD310C64B3D9}"/>
              </a:ext>
            </a:extLst>
          </p:cNvPr>
          <p:cNvSpPr txBox="1"/>
          <p:nvPr/>
        </p:nvSpPr>
        <p:spPr>
          <a:xfrm>
            <a:off x="962395" y="1514738"/>
            <a:ext cx="3314049" cy="369332"/>
          </a:xfrm>
          <a:prstGeom prst="rect">
            <a:avLst/>
          </a:prstGeom>
          <a:noFill/>
        </p:spPr>
        <p:txBody>
          <a:bodyPr wrap="none" rtlCol="0">
            <a:spAutoFit/>
          </a:bodyPr>
          <a:lstStyle/>
          <a:p>
            <a:r>
              <a:rPr lang="es-ES" sz="1600" b="1">
                <a:solidFill>
                  <a:srgbClr val="6A7D55"/>
                </a:solidFill>
                <a:latin typeface="Bankinter Text" pitchFamily="18" charset="0"/>
              </a:rPr>
              <a:t>Evolución reciente del sector  </a:t>
            </a:r>
            <a:r>
              <a:rPr lang="es-ES" b="1">
                <a:solidFill>
                  <a:srgbClr val="B76400"/>
                </a:solidFill>
                <a:latin typeface="Bankinter Text" pitchFamily="18" charset="0"/>
              </a:rPr>
              <a:t>_</a:t>
            </a:r>
          </a:p>
        </p:txBody>
      </p:sp>
      <p:sp>
        <p:nvSpPr>
          <p:cNvPr id="17" name="21 CuadroTexto">
            <a:extLst>
              <a:ext uri="{FF2B5EF4-FFF2-40B4-BE49-F238E27FC236}">
                <a16:creationId xmlns:a16="http://schemas.microsoft.com/office/drawing/2014/main" id="{DAA4EFBF-16A2-E0B5-9FD9-2877049AC790}"/>
              </a:ext>
            </a:extLst>
          </p:cNvPr>
          <p:cNvSpPr txBox="1"/>
          <p:nvPr/>
        </p:nvSpPr>
        <p:spPr>
          <a:xfrm>
            <a:off x="971550" y="1981239"/>
            <a:ext cx="5616624" cy="7986802"/>
          </a:xfrm>
          <a:prstGeom prst="rect">
            <a:avLst/>
          </a:prstGeom>
          <a:noFill/>
        </p:spPr>
        <p:txBody>
          <a:bodyPr wrap="square" rtlCol="0">
            <a:spAutoFit/>
          </a:bodyPr>
          <a:lstStyle/>
          <a:p>
            <a:pPr algn="just">
              <a:lnSpc>
                <a:spcPct val="100000"/>
              </a:lnSpc>
              <a:buClr>
                <a:srgbClr val="6B7E55"/>
              </a:buClr>
              <a:tabLst>
                <a:tab pos="0" algn="l"/>
              </a:tabLst>
              <a:defRPr/>
            </a:pPr>
            <a:r>
              <a:rPr lang="es-ES" sz="900" dirty="0">
                <a:latin typeface="Bankinter Text" pitchFamily="2" charset="0"/>
              </a:rPr>
              <a:t>En el transcurso del año 2023, el sector hotelero en España ha reafirmado su posición como un destacado foco de inversión, liderando la inversión inmobiliaria con un volumen total de 4.300 millones de euros. Este logro representa más del 36% del total invertido y consolida el año como el segundo con mayor inversión en la serie histórica, únicamente superado por el excepcional rendimiento registrado en 2018, con aproximadamente 5.000 millones de euros.</a:t>
            </a:r>
          </a:p>
          <a:p>
            <a:pPr algn="just">
              <a:lnSpc>
                <a:spcPct val="100000"/>
              </a:lnSpc>
              <a:buClr>
                <a:srgbClr val="6B7E55"/>
              </a:buClr>
              <a:tabLst>
                <a:tab pos="0" algn="l"/>
              </a:tabLst>
              <a:defRPr/>
            </a:pPr>
            <a:endParaRPr lang="es-ES" sz="900" dirty="0">
              <a:latin typeface="Bankinter Text" pitchFamily="2" charset="0"/>
            </a:endParaRPr>
          </a:p>
          <a:p>
            <a:pPr algn="just">
              <a:lnSpc>
                <a:spcPct val="100000"/>
              </a:lnSpc>
              <a:buClr>
                <a:srgbClr val="6B7E55"/>
              </a:buClr>
              <a:tabLst>
                <a:tab pos="0" algn="l"/>
              </a:tabLst>
              <a:defRPr/>
            </a:pPr>
            <a:r>
              <a:rPr lang="es-ES" sz="900" dirty="0">
                <a:latin typeface="Bankinter Text" pitchFamily="2" charset="0"/>
              </a:rPr>
              <a:t>A nivel europeo, España ha destacado como uno de los mercados más dinámicos de la región, liderando la inversión hotelera. Durante el año, se transaccionaron 171 activos hoteleros, comprendiendo un total de 21.748 habitaciones. La preferencia de los inversores se ha inclinado hacia hoteles de 4 y 5 estrellas, representando el 62% del total invertido para activos de cuatro estrellas y el 26% para activos de 5 y 5 estrellas GL. </a:t>
            </a:r>
          </a:p>
          <a:p>
            <a:pPr algn="just">
              <a:lnSpc>
                <a:spcPct val="100000"/>
              </a:lnSpc>
              <a:buClr>
                <a:srgbClr val="6B7E55"/>
              </a:buClr>
              <a:tabLst>
                <a:tab pos="0" algn="l"/>
              </a:tabLst>
              <a:defRPr/>
            </a:pPr>
            <a:endParaRPr lang="es-ES" sz="900" dirty="0">
              <a:latin typeface="Bankinter Text" pitchFamily="2" charset="0"/>
            </a:endParaRPr>
          </a:p>
          <a:p>
            <a:pPr algn="just">
              <a:lnSpc>
                <a:spcPct val="100000"/>
              </a:lnSpc>
              <a:buClr>
                <a:srgbClr val="6B7E55"/>
              </a:buClr>
              <a:tabLst>
                <a:tab pos="0" algn="l"/>
              </a:tabLst>
              <a:defRPr/>
            </a:pPr>
            <a:r>
              <a:rPr lang="es-ES" sz="900" dirty="0">
                <a:latin typeface="Bankinter Text" pitchFamily="2" charset="0"/>
              </a:rPr>
              <a:t>En términos de perfil inversor, los fondos institucionales han liderado con autoridad, contribuyendo con más del 70% del volumen total, destacando la participación significativa del capital proveniente de Oriente Medio. Los fondos soberanos, en particular, han desempeñado un papel relevante, representando más de la mitad del total invertido en el año 2023. Por otro lado, los inversores privados contribuyeron con un 13%, mientras que las cadenas hoteleras representaron el 11% del total de inversión.</a:t>
            </a:r>
          </a:p>
          <a:p>
            <a:pPr algn="just">
              <a:lnSpc>
                <a:spcPct val="100000"/>
              </a:lnSpc>
              <a:buClr>
                <a:srgbClr val="6B7E55"/>
              </a:buClr>
              <a:tabLst>
                <a:tab pos="0" algn="l"/>
              </a:tabLst>
              <a:defRPr/>
            </a:pPr>
            <a:endParaRPr lang="es-ES" sz="900" dirty="0">
              <a:latin typeface="Bankinter Text" pitchFamily="2" charset="0"/>
            </a:endParaRPr>
          </a:p>
          <a:p>
            <a:pPr algn="just">
              <a:lnSpc>
                <a:spcPct val="100000"/>
              </a:lnSpc>
              <a:buClr>
                <a:srgbClr val="6B7E55"/>
              </a:buClr>
              <a:tabLst>
                <a:tab pos="0" algn="l"/>
              </a:tabLst>
              <a:defRPr/>
            </a:pPr>
            <a:r>
              <a:rPr lang="es-ES" sz="900" dirty="0">
                <a:latin typeface="Bankinter Text" pitchFamily="2" charset="0"/>
              </a:rPr>
              <a:t>En cuanto al origen del capital, los compradores internacionales han dominado el panorama, abarcando el 75% del mercado. Países como Arabia Saudí, Emiratos Árabes Unidos y Singapur han concentrado casi el 60% del volumen total.</a:t>
            </a:r>
          </a:p>
          <a:p>
            <a:pPr algn="just">
              <a:lnSpc>
                <a:spcPct val="100000"/>
              </a:lnSpc>
              <a:buClr>
                <a:srgbClr val="6B7E55"/>
              </a:buClr>
              <a:tabLst>
                <a:tab pos="0" algn="l"/>
              </a:tabLst>
              <a:defRPr/>
            </a:pPr>
            <a:endParaRPr lang="es-ES" sz="900" dirty="0">
              <a:latin typeface="Bankinter Text" pitchFamily="2" charset="0"/>
            </a:endParaRPr>
          </a:p>
          <a:p>
            <a:pPr algn="just">
              <a:lnSpc>
                <a:spcPct val="100000"/>
              </a:lnSpc>
              <a:buClr>
                <a:srgbClr val="6B7E55"/>
              </a:buClr>
              <a:tabLst>
                <a:tab pos="0" algn="l"/>
              </a:tabLst>
              <a:defRPr/>
            </a:pPr>
            <a:r>
              <a:rPr lang="es-ES" sz="900" dirty="0">
                <a:latin typeface="Bankinter Text" pitchFamily="2" charset="0"/>
              </a:rPr>
              <a:t>El segmento vacacional ha atraído un mayor interés inversor durante 2023, representando el 65% del capital invertido en comparación con el 35% del segmento urbano. En este contexto, Canarias ha liderado con un 29% del volumen total transaccionado, seguido de Baleares (18%), Madrid (15%) y Barcelona (13%).</a:t>
            </a:r>
          </a:p>
          <a:p>
            <a:pPr algn="just">
              <a:lnSpc>
                <a:spcPct val="100000"/>
              </a:lnSpc>
              <a:buClr>
                <a:srgbClr val="6B7E55"/>
              </a:buClr>
              <a:tabLst>
                <a:tab pos="0" algn="l"/>
              </a:tabLst>
              <a:defRPr/>
            </a:pPr>
            <a:endParaRPr lang="es-ES" sz="900" dirty="0">
              <a:latin typeface="Bankinter Text" pitchFamily="2" charset="0"/>
            </a:endParaRPr>
          </a:p>
          <a:p>
            <a:pPr algn="just">
              <a:lnSpc>
                <a:spcPct val="100000"/>
              </a:lnSpc>
              <a:buClr>
                <a:srgbClr val="6B7E55"/>
              </a:buClr>
              <a:tabLst>
                <a:tab pos="0" algn="l"/>
              </a:tabLst>
              <a:defRPr/>
            </a:pPr>
            <a:r>
              <a:rPr lang="es-ES" sz="900" dirty="0">
                <a:latin typeface="Bankinter Text" pitchFamily="2" charset="0"/>
              </a:rPr>
              <a:t>El cuarto trimestre del año ha sido crucial para el sector hotelero, consolidando su posición como el foco principal de inversión, con un total de 11 carteras hoteleras que concentraron el 64% de la inversión, superando los 2.600 millones de euros. Las cifras récord de turismo en España, junto con las perspectivas macroeconómicas positivas y el elevado interés inversor, indican una posición de contención de las </a:t>
            </a:r>
            <a:r>
              <a:rPr lang="es-ES" sz="900" dirty="0" err="1">
                <a:latin typeface="Bankinter Text" pitchFamily="2" charset="0"/>
              </a:rPr>
              <a:t>yields</a:t>
            </a:r>
            <a:r>
              <a:rPr lang="es-ES" sz="900" dirty="0">
                <a:latin typeface="Bankinter Text" pitchFamily="2" charset="0"/>
              </a:rPr>
              <a:t> de cara al año 2024.</a:t>
            </a:r>
          </a:p>
          <a:p>
            <a:pPr algn="just">
              <a:lnSpc>
                <a:spcPct val="100000"/>
              </a:lnSpc>
              <a:buClr>
                <a:srgbClr val="6B7E55"/>
              </a:buClr>
              <a:tabLst>
                <a:tab pos="0" algn="l"/>
              </a:tabLst>
              <a:defRPr/>
            </a:pPr>
            <a:endParaRPr lang="es-ES" sz="900" dirty="0">
              <a:latin typeface="Bankinter Text" pitchFamily="2" charset="0"/>
            </a:endParaRPr>
          </a:p>
          <a:p>
            <a:pPr algn="just">
              <a:lnSpc>
                <a:spcPct val="100000"/>
              </a:lnSpc>
              <a:buClr>
                <a:srgbClr val="6B7E55"/>
              </a:buClr>
              <a:tabLst>
                <a:tab pos="0" algn="l"/>
              </a:tabLst>
              <a:defRPr/>
            </a:pPr>
            <a:r>
              <a:rPr lang="es-ES" sz="900" dirty="0">
                <a:latin typeface="Bankinter Text" pitchFamily="2" charset="0"/>
              </a:rPr>
              <a:t>Paralelamente, España se encamina a alcanzar un récord histórico en la llegada de turistas internacionales y el gasto turístico en 2023. Durante los once primeros meses del año, el país recibió un total de 79,8 millones de viajeros extranjeros, registrando un aumento del 0,8% en comparación con el mismo periodo de 2019. Este flujo turístico generó un gasto que superó los 101.000 millones de euros, situándose un 17% por encima del nivel prepandemia.</a:t>
            </a:r>
          </a:p>
          <a:p>
            <a:pPr algn="just">
              <a:lnSpc>
                <a:spcPct val="100000"/>
              </a:lnSpc>
              <a:buClr>
                <a:srgbClr val="6B7E55"/>
              </a:buClr>
              <a:tabLst>
                <a:tab pos="0" algn="l"/>
              </a:tabLst>
              <a:defRPr/>
            </a:pPr>
            <a:endParaRPr lang="es-ES" sz="900" dirty="0">
              <a:latin typeface="Bankinter Text" pitchFamily="2" charset="0"/>
            </a:endParaRPr>
          </a:p>
          <a:p>
            <a:pPr algn="just">
              <a:lnSpc>
                <a:spcPct val="100000"/>
              </a:lnSpc>
              <a:buClr>
                <a:srgbClr val="6B7E55"/>
              </a:buClr>
              <a:tabLst>
                <a:tab pos="0" algn="l"/>
              </a:tabLst>
              <a:defRPr/>
            </a:pPr>
            <a:r>
              <a:rPr lang="es-ES" sz="900" dirty="0">
                <a:latin typeface="Bankinter Text" pitchFamily="2" charset="0"/>
              </a:rPr>
              <a:t>Aunque los datos de diciembre aún no se han revelado, se estima que España necesita recibir más de 3,8 millones de turistas adicionales para superar los 83,7 millones registrados en 2019. La destacada afluencia de turistas en diciembre sugiere que 2023 será un año histórico para el turismo español. La llegada de turistas y el gasto en destino han experimentado un notable aumento en la segunda mitad del año, especialmente durante los meses tradicionalmente considerados como temporada baja, con crecimientos a doble dígito. Esto tiene un impacto muy positivo en la economía nacional, influyendo tanto en el PIB como en la generación de empleo.</a:t>
            </a:r>
          </a:p>
          <a:p>
            <a:pPr algn="just">
              <a:lnSpc>
                <a:spcPct val="100000"/>
              </a:lnSpc>
              <a:buClr>
                <a:srgbClr val="6B7E55"/>
              </a:buClr>
              <a:tabLst>
                <a:tab pos="0" algn="l"/>
              </a:tabLst>
              <a:defRPr/>
            </a:pPr>
            <a:endParaRPr lang="es-ES" sz="900" dirty="0">
              <a:latin typeface="Bankinter Text" pitchFamily="2" charset="0"/>
            </a:endParaRPr>
          </a:p>
          <a:p>
            <a:pPr algn="just">
              <a:lnSpc>
                <a:spcPct val="100000"/>
              </a:lnSpc>
              <a:buClr>
                <a:srgbClr val="6B7E55"/>
              </a:buClr>
              <a:tabLst>
                <a:tab pos="0" algn="l"/>
              </a:tabLst>
              <a:defRPr/>
            </a:pPr>
            <a:r>
              <a:rPr lang="es-ES" sz="900" dirty="0">
                <a:latin typeface="Bankinter Text" pitchFamily="2" charset="0"/>
              </a:rPr>
              <a:t>En términos alentadores, destaca el aumento de turistas estadounidenses durante 2023, con más de 3,6 millones, superando en un 16,4% los niveles de 2019. Además, otros países emisores también han seguido la senda de EE.UU. y se sitúan por encima de los registros de 2019, como Bélgica (+7,2%), Francia (+3,7%), Irlanda (+12,3%), Países Bajos (+10,4%), Italia (+6,6%), Portugal (+13,6%) y Suiza (+10%).</a:t>
            </a:r>
          </a:p>
          <a:p>
            <a:pPr algn="just">
              <a:lnSpc>
                <a:spcPct val="100000"/>
              </a:lnSpc>
              <a:buClr>
                <a:srgbClr val="6B7E55"/>
              </a:buClr>
              <a:tabLst>
                <a:tab pos="0" algn="l"/>
              </a:tabLst>
              <a:defRPr/>
            </a:pPr>
            <a:endParaRPr lang="es-ES" sz="900" dirty="0">
              <a:latin typeface="Bankinter Text" pitchFamily="2" charset="0"/>
            </a:endParaRPr>
          </a:p>
          <a:p>
            <a:pPr algn="just">
              <a:lnSpc>
                <a:spcPct val="100000"/>
              </a:lnSpc>
              <a:buClr>
                <a:srgbClr val="6B7E55"/>
              </a:buClr>
              <a:tabLst>
                <a:tab pos="0" algn="l"/>
              </a:tabLst>
              <a:defRPr/>
            </a:pPr>
            <a:r>
              <a:rPr lang="es-ES" sz="900" dirty="0">
                <a:latin typeface="Bankinter Text" pitchFamily="2" charset="0"/>
              </a:rPr>
              <a:t>En otro aspecto relevante, España destaca como el país europeo con el mayor tráfico aéreo en 2023, registrando más de 800.000 vuelos operados y transportando a 120 millones de pasajeros. Este rendimiento supera a naciones como Alemania, Francia, Italia y el Reino Unido.</a:t>
            </a:r>
          </a:p>
        </p:txBody>
      </p:sp>
      <p:sp>
        <p:nvSpPr>
          <p:cNvPr id="6" name="9 CuadroTexto">
            <a:extLst>
              <a:ext uri="{FF2B5EF4-FFF2-40B4-BE49-F238E27FC236}">
                <a16:creationId xmlns:a16="http://schemas.microsoft.com/office/drawing/2014/main" id="{F67DD770-5671-D5A3-9F3F-37EBD361C87A}"/>
              </a:ext>
            </a:extLst>
          </p:cNvPr>
          <p:cNvSpPr txBox="1"/>
          <p:nvPr/>
        </p:nvSpPr>
        <p:spPr>
          <a:xfrm>
            <a:off x="5364807" y="530553"/>
            <a:ext cx="1695272" cy="261610"/>
          </a:xfrm>
          <a:prstGeom prst="rect">
            <a:avLst/>
          </a:prstGeom>
          <a:noFill/>
        </p:spPr>
        <p:txBody>
          <a:bodyPr wrap="square" rtlCol="0">
            <a:spAutoFit/>
          </a:bodyPr>
          <a:lstStyle/>
          <a:p>
            <a:r>
              <a:rPr lang="es-ES" sz="1000" dirty="0">
                <a:latin typeface="Bankinter Text" pitchFamily="18" charset="0"/>
                <a:cs typeface="Arial" panose="020B0604020202020204" pitchFamily="34" charset="0"/>
              </a:rPr>
              <a:t>4º Trimestre </a:t>
            </a:r>
            <a:r>
              <a:rPr lang="es-ES" sz="1100" b="1" dirty="0">
                <a:solidFill>
                  <a:srgbClr val="B76400"/>
                </a:solidFill>
                <a:latin typeface="Bankinter Text" pitchFamily="18" charset="0"/>
                <a:cs typeface="Arial" panose="020B0604020202020204" pitchFamily="34" charset="0"/>
              </a:rPr>
              <a:t>/</a:t>
            </a:r>
            <a:r>
              <a:rPr lang="es-ES" sz="1000" dirty="0">
                <a:latin typeface="Bankinter Text" pitchFamily="18" charset="0"/>
                <a:cs typeface="Arial" panose="020B0604020202020204" pitchFamily="34" charset="0"/>
              </a:rPr>
              <a:t> </a:t>
            </a:r>
            <a:r>
              <a:rPr lang="es-ES" sz="1000" b="1" dirty="0">
                <a:latin typeface="Bankinter Text" pitchFamily="18" charset="0"/>
                <a:cs typeface="Arial" panose="020B0604020202020204" pitchFamily="34" charset="0"/>
              </a:rPr>
              <a:t>2023</a:t>
            </a:r>
          </a:p>
        </p:txBody>
      </p:sp>
    </p:spTree>
    <p:extLst>
      <p:ext uri="{BB962C8B-B14F-4D97-AF65-F5344CB8AC3E}">
        <p14:creationId xmlns:p14="http://schemas.microsoft.com/office/powerpoint/2010/main" val="2406832807"/>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b3a818e-910f-408d-aff2-bf03f5187dd2">
      <Terms xmlns="http://schemas.microsoft.com/office/infopath/2007/PartnerControls"/>
    </lcf76f155ced4ddcb4097134ff3c332f>
    <TaxCatchAll xmlns="f5ec32f2-1661-43ed-9613-56ff5fb22df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59562560806F504196EC7E0D6FEAF039" ma:contentTypeVersion="18" ma:contentTypeDescription="Crear nuevo documento." ma:contentTypeScope="" ma:versionID="de26f1a98db8484bf3dbffe1adfed7d4">
  <xsd:schema xmlns:xsd="http://www.w3.org/2001/XMLSchema" xmlns:xs="http://www.w3.org/2001/XMLSchema" xmlns:p="http://schemas.microsoft.com/office/2006/metadata/properties" xmlns:ns2="fb3a818e-910f-408d-aff2-bf03f5187dd2" xmlns:ns3="f5ec32f2-1661-43ed-9613-56ff5fb22df2" targetNamespace="http://schemas.microsoft.com/office/2006/metadata/properties" ma:root="true" ma:fieldsID="5f8588ee61d0e42b1a3b460afb44e396" ns2:_="" ns3:_="">
    <xsd:import namespace="fb3a818e-910f-408d-aff2-bf03f5187dd2"/>
    <xsd:import namespace="f5ec32f2-1661-43ed-9613-56ff5fb22df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3a818e-910f-408d-aff2-bf03f5187d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Etiquetas de imagen" ma:readOnly="false" ma:fieldId="{5cf76f15-5ced-4ddc-b409-7134ff3c332f}" ma:taxonomyMulti="true" ma:sspId="d1ccbbe6-0cc9-4c32-9456-2d6690155f26"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ec32f2-1661-43ed-9613-56ff5fb22df2"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22" nillable="true" ma:displayName="Taxonomy Catch All Column" ma:hidden="true" ma:list="{1e7bd6c0-2c61-42fd-a8fd-6c00ad8640bb}" ma:internalName="TaxCatchAll" ma:showField="CatchAllData" ma:web="f5ec32f2-1661-43ed-9613-56ff5fb22d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250AEE-6C18-4ABC-857A-EED1B66ADA18}">
  <ds:schemaRefs>
    <ds:schemaRef ds:uri="http://schemas.microsoft.com/office/2006/documentManagement/types"/>
    <ds:schemaRef ds:uri="http://schemas.microsoft.com/office/2006/metadata/properties"/>
    <ds:schemaRef ds:uri="http://schemas.microsoft.com/office/infopath/2007/PartnerControls"/>
    <ds:schemaRef ds:uri="f5ec32f2-1661-43ed-9613-56ff5fb22df2"/>
    <ds:schemaRef ds:uri="http://purl.org/dc/elements/1.1/"/>
    <ds:schemaRef ds:uri="http://schemas.openxmlformats.org/package/2006/metadata/core-properties"/>
    <ds:schemaRef ds:uri="fb3a818e-910f-408d-aff2-bf03f5187dd2"/>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BFD5BB5C-8B24-4DA9-8293-F1A049326C38}">
  <ds:schemaRefs>
    <ds:schemaRef ds:uri="http://schemas.microsoft.com/sharepoint/v3/contenttype/forms"/>
  </ds:schemaRefs>
</ds:datastoreItem>
</file>

<file path=customXml/itemProps3.xml><?xml version="1.0" encoding="utf-8"?>
<ds:datastoreItem xmlns:ds="http://schemas.openxmlformats.org/officeDocument/2006/customXml" ds:itemID="{146AD963-AEB7-4965-A8BA-0840A65E2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3a818e-910f-408d-aff2-bf03f5187dd2"/>
    <ds:schemaRef ds:uri="f5ec32f2-1661-43ed-9613-56ff5fb22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382</TotalTime>
  <Words>3841</Words>
  <Application>Microsoft Office PowerPoint</Application>
  <PresentationFormat>Personalizado</PresentationFormat>
  <Paragraphs>615</Paragraphs>
  <Slides>18</Slides>
  <Notes>3</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18</vt:i4>
      </vt:variant>
    </vt:vector>
  </HeadingPairs>
  <TitlesOfParts>
    <vt:vector size="30" baseType="lpstr">
      <vt:lpstr>Aptos</vt:lpstr>
      <vt:lpstr>Aptos Display</vt:lpstr>
      <vt:lpstr>Arial</vt:lpstr>
      <vt:lpstr>Arial Black</vt:lpstr>
      <vt:lpstr>Bankinter</vt:lpstr>
      <vt:lpstr>Bankinter Sans</vt:lpstr>
      <vt:lpstr>Bankinter Sans Light</vt:lpstr>
      <vt:lpstr>Bankinter Text</vt:lpstr>
      <vt:lpstr>Calibri</vt:lpstr>
      <vt:lpstr>Symbol</vt:lpstr>
      <vt:lpstr>Tema de Office</vt:lpstr>
      <vt:lpstr>2_Tema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Sonia Cantero</dc:creator>
  <cp:lastModifiedBy>Arancha Angulo Acha</cp:lastModifiedBy>
  <cp:revision>250</cp:revision>
  <cp:lastPrinted>2023-04-17T16:38:03Z</cp:lastPrinted>
  <dcterms:created xsi:type="dcterms:W3CDTF">2022-12-15T10:34:43Z</dcterms:created>
  <dcterms:modified xsi:type="dcterms:W3CDTF">2024-01-31T15:51:17Z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0x01010059562560806F504196EC7E0D6FEAF039</vt:lpwstr>
  </property>
</Properties>
</file>